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7"/>
  </p:handoutMasterIdLst>
  <p:sldIdLst>
    <p:sldId id="294" r:id="rId2"/>
    <p:sldId id="291" r:id="rId3"/>
    <p:sldId id="300" r:id="rId4"/>
    <p:sldId id="289" r:id="rId5"/>
    <p:sldId id="290" r:id="rId6"/>
    <p:sldId id="266" r:id="rId7"/>
    <p:sldId id="295" r:id="rId8"/>
    <p:sldId id="267" r:id="rId9"/>
    <p:sldId id="301" r:id="rId10"/>
    <p:sldId id="292" r:id="rId11"/>
    <p:sldId id="302" r:id="rId12"/>
    <p:sldId id="276" r:id="rId13"/>
    <p:sldId id="293" r:id="rId14"/>
    <p:sldId id="297" r:id="rId15"/>
    <p:sldId id="296" r:id="rId16"/>
    <p:sldId id="259" r:id="rId17"/>
    <p:sldId id="298" r:id="rId18"/>
    <p:sldId id="286" r:id="rId19"/>
    <p:sldId id="273" r:id="rId20"/>
    <p:sldId id="299" r:id="rId21"/>
    <p:sldId id="264" r:id="rId22"/>
    <p:sldId id="320" r:id="rId23"/>
    <p:sldId id="321" r:id="rId24"/>
    <p:sldId id="313" r:id="rId25"/>
    <p:sldId id="312" r:id="rId26"/>
    <p:sldId id="277" r:id="rId27"/>
    <p:sldId id="278" r:id="rId28"/>
    <p:sldId id="311" r:id="rId29"/>
    <p:sldId id="310" r:id="rId30"/>
    <p:sldId id="285" r:id="rId31"/>
    <p:sldId id="306" r:id="rId32"/>
    <p:sldId id="303" r:id="rId33"/>
    <p:sldId id="304" r:id="rId34"/>
    <p:sldId id="305" r:id="rId35"/>
    <p:sldId id="307" r:id="rId36"/>
    <p:sldId id="309" r:id="rId37"/>
    <p:sldId id="308" r:id="rId38"/>
    <p:sldId id="279" r:id="rId39"/>
    <p:sldId id="314" r:id="rId40"/>
    <p:sldId id="316" r:id="rId41"/>
    <p:sldId id="317" r:id="rId42"/>
    <p:sldId id="318" r:id="rId43"/>
    <p:sldId id="319" r:id="rId44"/>
    <p:sldId id="315" r:id="rId45"/>
    <p:sldId id="288" r:id="rId46"/>
  </p:sldIdLst>
  <p:sldSz cx="9144000" cy="6858000" type="screen4x3"/>
  <p:notesSz cx="7077075" cy="89550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068" y="9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4775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47754"/>
          </a:xfrm>
          <a:prstGeom prst="rect">
            <a:avLst/>
          </a:prstGeom>
        </p:spPr>
        <p:txBody>
          <a:bodyPr vert="horz" lIns="91440" tIns="45720" rIns="91440" bIns="45720" rtlCol="0"/>
          <a:lstStyle>
            <a:lvl1pPr algn="r">
              <a:defRPr sz="1200"/>
            </a:lvl1pPr>
          </a:lstStyle>
          <a:p>
            <a:fld id="{AA11AE2F-7575-452C-85F1-893C12A62F64}" type="datetimeFigureOut">
              <a:rPr lang="en-US" smtClean="0"/>
              <a:pPr/>
              <a:t>9/20/2023</a:t>
            </a:fld>
            <a:endParaRPr lang="en-US"/>
          </a:p>
        </p:txBody>
      </p:sp>
      <p:sp>
        <p:nvSpPr>
          <p:cNvPr id="4" name="Footer Placeholder 3"/>
          <p:cNvSpPr>
            <a:spLocks noGrp="1"/>
          </p:cNvSpPr>
          <p:nvPr>
            <p:ph type="ftr" sz="quarter" idx="2"/>
          </p:nvPr>
        </p:nvSpPr>
        <p:spPr>
          <a:xfrm>
            <a:off x="0" y="8505780"/>
            <a:ext cx="3066733" cy="44775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505780"/>
            <a:ext cx="3066733" cy="447754"/>
          </a:xfrm>
          <a:prstGeom prst="rect">
            <a:avLst/>
          </a:prstGeom>
        </p:spPr>
        <p:txBody>
          <a:bodyPr vert="horz" lIns="91440" tIns="45720" rIns="91440" bIns="45720" rtlCol="0" anchor="b"/>
          <a:lstStyle>
            <a:lvl1pPr algn="r">
              <a:defRPr sz="1200"/>
            </a:lvl1pPr>
          </a:lstStyle>
          <a:p>
            <a:fld id="{C90B2F1A-5391-45B4-AD22-FA90DD808A97}" type="slidenum">
              <a:rPr lang="en-US" smtClean="0"/>
              <a:pPr/>
              <a:t>‹#›</a:t>
            </a:fld>
            <a:endParaRPr lang="en-US"/>
          </a:p>
        </p:txBody>
      </p:sp>
    </p:spTree>
    <p:extLst>
      <p:ext uri="{BB962C8B-B14F-4D97-AF65-F5344CB8AC3E}">
        <p14:creationId xmlns:p14="http://schemas.microsoft.com/office/powerpoint/2010/main" val="337234428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139DEFC-47E6-47FA-B670-DE1C9565B416}" type="datetimeFigureOut">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EF5AEB-A8BA-4757-BF08-898938D58AA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39DEFC-47E6-47FA-B670-DE1C9565B416}" type="datetimeFigureOut">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EF5AEB-A8BA-4757-BF08-898938D58AA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39DEFC-47E6-47FA-B670-DE1C9565B416}" type="datetimeFigureOut">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EF5AEB-A8BA-4757-BF08-898938D58AA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277813"/>
            <a:ext cx="77724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187389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39DEFC-47E6-47FA-B670-DE1C9565B416}" type="datetimeFigureOut">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EF5AEB-A8BA-4757-BF08-898938D58AA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39DEFC-47E6-47FA-B670-DE1C9565B416}" type="datetimeFigureOut">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EF5AEB-A8BA-4757-BF08-898938D58AA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39DEFC-47E6-47FA-B670-DE1C9565B416}" type="datetimeFigureOut">
              <a:rPr lang="en-US" smtClean="0"/>
              <a:pPr/>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EF5AEB-A8BA-4757-BF08-898938D58AA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39DEFC-47E6-47FA-B670-DE1C9565B416}" type="datetimeFigureOut">
              <a:rPr lang="en-US" smtClean="0"/>
              <a:pPr/>
              <a:t>9/20/2023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EF5AEB-A8BA-4757-BF08-898938D58AA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39DEFC-47E6-47FA-B670-DE1C9565B416}" type="datetimeFigureOut">
              <a:rPr lang="en-US" smtClean="0"/>
              <a:pPr/>
              <a:t>9/20/2023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EF5AEB-A8BA-4757-BF08-898938D58AA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39DEFC-47E6-47FA-B670-DE1C9565B416}" type="datetimeFigureOut">
              <a:rPr lang="en-US" smtClean="0"/>
              <a:pPr/>
              <a:t>9/20/2023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EF5AEB-A8BA-4757-BF08-898938D58AA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39DEFC-47E6-47FA-B670-DE1C9565B416}" type="datetimeFigureOut">
              <a:rPr lang="en-US" smtClean="0"/>
              <a:pPr/>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EF5AEB-A8BA-4757-BF08-898938D58AA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39DEFC-47E6-47FA-B670-DE1C9565B416}" type="datetimeFigureOut">
              <a:rPr lang="en-US" smtClean="0"/>
              <a:pPr/>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EF5AEB-A8BA-4757-BF08-898938D58AA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39DEFC-47E6-47FA-B670-DE1C9565B416}" type="datetimeFigureOut">
              <a:rPr lang="en-US" smtClean="0"/>
              <a:pPr/>
              <a:t>9/20/2023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EF5AEB-A8BA-4757-BF08-898938D58AA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6.xml"/><Relationship Id="rId4" Type="http://schemas.openxmlformats.org/officeDocument/2006/relationships/image" Target="../media/image32.gif"/></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6.xml"/><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3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g"/><Relationship Id="rId1" Type="http://schemas.openxmlformats.org/officeDocument/2006/relationships/slideLayout" Target="../slideLayouts/slideLayout6.xml"/><Relationship Id="rId4" Type="http://schemas.openxmlformats.org/officeDocument/2006/relationships/image" Target="../media/image56.jpg"/></Relationships>
</file>

<file path=ppt/slides/_rels/slide38.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Text Box 16"/>
          <p:cNvSpPr txBox="1">
            <a:spLocks noChangeArrowheads="1"/>
          </p:cNvSpPr>
          <p:nvPr/>
        </p:nvSpPr>
        <p:spPr bwMode="auto">
          <a:xfrm>
            <a:off x="5308600" y="5767388"/>
            <a:ext cx="246380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buClr>
                <a:schemeClr val="accent1"/>
              </a:buClr>
              <a:buSzPct val="80000"/>
              <a:buFont typeface="Wingdings" panose="05000000000000000000" pitchFamily="2" charset="2"/>
              <a:buNone/>
            </a:pPr>
            <a:endParaRPr lang="en-US" altLang="en-US" sz="1800" i="1">
              <a:latin typeface="Arial" panose="020B0604020202020204" pitchFamily="34" charset="0"/>
            </a:endParaRPr>
          </a:p>
          <a:p>
            <a:pPr algn="r" eaLnBrk="1" hangingPunct="1">
              <a:buClr>
                <a:schemeClr val="accent1"/>
              </a:buClr>
              <a:buSzPct val="80000"/>
              <a:buFont typeface="Wingdings" panose="05000000000000000000" pitchFamily="2" charset="2"/>
              <a:buNone/>
            </a:pPr>
            <a:r>
              <a:rPr lang="en-US" altLang="en-US" sz="1800" i="1">
                <a:latin typeface="Arial" panose="020B0604020202020204" pitchFamily="34" charset="0"/>
              </a:rPr>
              <a:t>Facility Services</a:t>
            </a:r>
            <a:endParaRPr lang="en-US" altLang="en-US" sz="1800">
              <a:latin typeface="Arial" panose="020B0604020202020204" pitchFamily="34" charset="0"/>
            </a:endParaRPr>
          </a:p>
        </p:txBody>
      </p:sp>
      <p:sp>
        <p:nvSpPr>
          <p:cNvPr id="4099" name="Text Box 20"/>
          <p:cNvSpPr txBox="1">
            <a:spLocks noChangeArrowheads="1"/>
          </p:cNvSpPr>
          <p:nvPr/>
        </p:nvSpPr>
        <p:spPr bwMode="auto">
          <a:xfrm>
            <a:off x="565150" y="3871913"/>
            <a:ext cx="81184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en-US" sz="3600" b="1" dirty="0">
                <a:latin typeface="Arial" panose="020B0604020202020204" pitchFamily="34" charset="0"/>
              </a:rPr>
              <a:t>The Salt Lake City School District Custodial Department </a:t>
            </a:r>
          </a:p>
          <a:p>
            <a:pPr algn="ctr" eaLnBrk="1" hangingPunct="1">
              <a:spcBef>
                <a:spcPct val="50000"/>
              </a:spcBef>
              <a:buClrTx/>
              <a:buSzTx/>
              <a:buFontTx/>
              <a:buNone/>
            </a:pPr>
            <a:r>
              <a:rPr lang="en-US" altLang="en-US" sz="2400" b="1" dirty="0">
                <a:solidFill>
                  <a:srgbClr val="FF0000"/>
                </a:solidFill>
                <a:latin typeface="Arial" panose="020B0604020202020204" pitchFamily="34" charset="0"/>
              </a:rPr>
              <a:t>IPM Site Coordinator Training</a:t>
            </a:r>
          </a:p>
          <a:p>
            <a:pPr algn="ctr" eaLnBrk="1" hangingPunct="1">
              <a:spcBef>
                <a:spcPct val="50000"/>
              </a:spcBef>
              <a:buClrTx/>
              <a:buSzTx/>
              <a:buFontTx/>
              <a:buNone/>
            </a:pPr>
            <a:r>
              <a:rPr lang="en-US" altLang="en-US" sz="2400" b="1" dirty="0">
                <a:solidFill>
                  <a:srgbClr val="FF0000"/>
                </a:solidFill>
                <a:latin typeface="Arial" panose="020B0604020202020204" pitchFamily="34" charset="0"/>
              </a:rPr>
              <a:t>VSPMA October 2023</a:t>
            </a:r>
          </a:p>
        </p:txBody>
      </p:sp>
      <p:sp>
        <p:nvSpPr>
          <p:cNvPr id="2070" name="Text Box 22"/>
          <p:cNvSpPr txBox="1">
            <a:spLocks noChangeArrowheads="1"/>
          </p:cNvSpPr>
          <p:nvPr/>
        </p:nvSpPr>
        <p:spPr bwMode="auto">
          <a:xfrm>
            <a:off x="4679950" y="1214438"/>
            <a:ext cx="4038600" cy="2287587"/>
          </a:xfrm>
          <a:prstGeom prst="rect">
            <a:avLst/>
          </a:prstGeom>
          <a:solidFill>
            <a:schemeClr val="bg1"/>
          </a:solidFill>
          <a:ln w="9525">
            <a:noFill/>
            <a:miter lim="800000"/>
            <a:headEnd/>
            <a:tailEnd/>
          </a:ln>
          <a:effectLst/>
        </p:spPr>
        <p:txBody>
          <a:bodyPr>
            <a:spAutoFit/>
          </a:bodyPr>
          <a:lstStyle/>
          <a:p>
            <a:pPr eaLnBrk="1" hangingPunct="1">
              <a:spcBef>
                <a:spcPct val="50000"/>
              </a:spcBef>
              <a:defRPr/>
            </a:pPr>
            <a:r>
              <a:rPr lang="en-US" sz="4800" b="1" i="1" dirty="0">
                <a:solidFill>
                  <a:srgbClr val="000000"/>
                </a:solidFill>
                <a:effectLst>
                  <a:outerShdw blurRad="38100" dist="38100" dir="2700000" algn="tl">
                    <a:srgbClr val="FFFFFF"/>
                  </a:outerShdw>
                </a:effectLst>
                <a:cs typeface="Arial" pitchFamily="34" charset="0"/>
              </a:rPr>
              <a:t>Integrated Pest Management</a:t>
            </a:r>
          </a:p>
        </p:txBody>
      </p:sp>
      <p:grpSp>
        <p:nvGrpSpPr>
          <p:cNvPr id="4101" name="Group 29"/>
          <p:cNvGrpSpPr>
            <a:grpSpLocks/>
          </p:cNvGrpSpPr>
          <p:nvPr/>
        </p:nvGrpSpPr>
        <p:grpSpPr bwMode="auto">
          <a:xfrm>
            <a:off x="533400" y="1368425"/>
            <a:ext cx="4114800" cy="1676400"/>
            <a:chOff x="768" y="336"/>
            <a:chExt cx="3533" cy="1588"/>
          </a:xfrm>
        </p:grpSpPr>
        <p:pic>
          <p:nvPicPr>
            <p:cNvPr id="4104" name="Picture 23" descr="j022745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 y="336"/>
              <a:ext cx="1048" cy="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27" descr="j03089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4" y="339"/>
              <a:ext cx="2407" cy="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2" name="Picture 31" descr="SLCSD-LOGO Gre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4763" y="5414963"/>
            <a:ext cx="1062037"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Line 32"/>
          <p:cNvSpPr>
            <a:spLocks noChangeShapeType="1"/>
          </p:cNvSpPr>
          <p:nvPr/>
        </p:nvSpPr>
        <p:spPr bwMode="auto">
          <a:xfrm>
            <a:off x="619125" y="3824288"/>
            <a:ext cx="8153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704925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838200"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folHlink"/>
              </a:buClr>
              <a:buSzPct val="9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Tahoma" panose="020B0604030504040204" pitchFamily="34" charset="0"/>
              </a:defRPr>
            </a:lvl9pPr>
          </a:lstStyle>
          <a:p>
            <a:pPr marL="0" indent="0" eaLnBrk="1" hangingPunct="1">
              <a:lnSpc>
                <a:spcPct val="90000"/>
              </a:lnSpc>
              <a:buNone/>
            </a:pPr>
            <a:r>
              <a:rPr lang="en-US" altLang="en-US" sz="3000" dirty="0"/>
              <a:t>Health effects of 48 commonly used pesticides in schools and child care facilities and schools:</a:t>
            </a:r>
          </a:p>
          <a:p>
            <a:pPr marL="0" indent="0" eaLnBrk="1" hangingPunct="1">
              <a:lnSpc>
                <a:spcPct val="90000"/>
              </a:lnSpc>
              <a:buNone/>
            </a:pPr>
            <a:endParaRPr lang="en-US" altLang="en-US" sz="3000" dirty="0"/>
          </a:p>
          <a:p>
            <a:pPr lvl="1" eaLnBrk="1" hangingPunct="1">
              <a:lnSpc>
                <a:spcPct val="90000"/>
              </a:lnSpc>
            </a:pPr>
            <a:r>
              <a:rPr lang="en-US" altLang="en-US" sz="2800" dirty="0"/>
              <a:t>22 are probable carcinogens, </a:t>
            </a:r>
          </a:p>
          <a:p>
            <a:pPr lvl="1" eaLnBrk="1" hangingPunct="1">
              <a:lnSpc>
                <a:spcPct val="90000"/>
              </a:lnSpc>
            </a:pPr>
            <a:r>
              <a:rPr lang="en-US" altLang="en-US" sz="2800" dirty="0"/>
              <a:t>26 cause reproductive effects, </a:t>
            </a:r>
          </a:p>
          <a:p>
            <a:pPr lvl="1" eaLnBrk="1" hangingPunct="1">
              <a:lnSpc>
                <a:spcPct val="90000"/>
              </a:lnSpc>
            </a:pPr>
            <a:r>
              <a:rPr lang="en-US" altLang="en-US" sz="2800" dirty="0"/>
              <a:t>31 damage the nervous system, </a:t>
            </a:r>
          </a:p>
          <a:p>
            <a:pPr lvl="1" eaLnBrk="1" hangingPunct="1">
              <a:lnSpc>
                <a:spcPct val="90000"/>
              </a:lnSpc>
            </a:pPr>
            <a:r>
              <a:rPr lang="en-US" altLang="en-US" sz="2800" dirty="0"/>
              <a:t>31 injure the liver or kidney, </a:t>
            </a:r>
          </a:p>
          <a:p>
            <a:pPr lvl="1" eaLnBrk="1" hangingPunct="1">
              <a:lnSpc>
                <a:spcPct val="90000"/>
              </a:lnSpc>
            </a:pPr>
            <a:r>
              <a:rPr lang="en-US" altLang="en-US" sz="2800" dirty="0"/>
              <a:t>41 are sensitizers or irritants, </a:t>
            </a:r>
          </a:p>
          <a:p>
            <a:pPr lvl="1" eaLnBrk="1" hangingPunct="1">
              <a:lnSpc>
                <a:spcPct val="90000"/>
              </a:lnSpc>
            </a:pPr>
            <a:r>
              <a:rPr lang="en-US" altLang="en-US" sz="2800" dirty="0"/>
              <a:t>16 can cause birth defects.</a:t>
            </a:r>
          </a:p>
          <a:p>
            <a:pPr eaLnBrk="1" hangingPunct="1">
              <a:lnSpc>
                <a:spcPct val="90000"/>
              </a:lnSpc>
            </a:pPr>
            <a:endParaRPr lang="en-US" altLang="en-US" sz="3000" dirty="0"/>
          </a:p>
        </p:txBody>
      </p:sp>
      <p:sp>
        <p:nvSpPr>
          <p:cNvPr id="7171" name="Rectangle 6"/>
          <p:cNvSpPr>
            <a:spLocks noChangeArrowheads="1"/>
          </p:cNvSpPr>
          <p:nvPr/>
        </p:nvSpPr>
        <p:spPr bwMode="auto">
          <a:xfrm>
            <a:off x="762000" y="533400"/>
            <a:ext cx="8001000"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9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4200" dirty="0">
                <a:solidFill>
                  <a:srgbClr val="FF0000"/>
                </a:solidFill>
              </a:rPr>
              <a:t>Some Pesticide Facts:</a:t>
            </a:r>
          </a:p>
        </p:txBody>
      </p:sp>
    </p:spTree>
    <p:extLst>
      <p:ext uri="{BB962C8B-B14F-4D97-AF65-F5344CB8AC3E}">
        <p14:creationId xmlns:p14="http://schemas.microsoft.com/office/powerpoint/2010/main" val="1319001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057400"/>
            <a:ext cx="5410200" cy="1754326"/>
          </a:xfrm>
          <a:prstGeom prst="rect">
            <a:avLst/>
          </a:prstGeom>
        </p:spPr>
        <p:txBody>
          <a:bodyPr wrap="square">
            <a:spAutoFit/>
          </a:bodyPr>
          <a:lstStyle/>
          <a:p>
            <a:pPr algn="ctr"/>
            <a:r>
              <a:rPr lang="en-US" sz="5400" dirty="0"/>
              <a:t>It’s ALL about the kids!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3805100"/>
            <a:ext cx="7086600" cy="2887134"/>
          </a:xfrm>
          <a:prstGeom prst="rect">
            <a:avLst/>
          </a:prstGeom>
        </p:spPr>
      </p:pic>
    </p:spTree>
    <p:extLst>
      <p:ext uri="{BB962C8B-B14F-4D97-AF65-F5344CB8AC3E}">
        <p14:creationId xmlns:p14="http://schemas.microsoft.com/office/powerpoint/2010/main" val="524914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642" y="914400"/>
            <a:ext cx="8229600" cy="4038600"/>
          </a:xfrm>
        </p:spPr>
        <p:txBody>
          <a:bodyPr>
            <a:noAutofit/>
          </a:bodyPr>
          <a:lstStyle/>
          <a:p>
            <a:br>
              <a:rPr lang="en-US" sz="8800" b="1" dirty="0">
                <a:solidFill>
                  <a:srgbClr val="FF0000"/>
                </a:solidFill>
              </a:rPr>
            </a:br>
            <a:r>
              <a:rPr lang="en-US" sz="8800" b="1" dirty="0">
                <a:solidFill>
                  <a:srgbClr val="FF0000"/>
                </a:solidFill>
              </a:rPr>
              <a:t>Logging and Reporting Pest Sightings</a:t>
            </a:r>
            <a:br>
              <a:rPr lang="en-US" sz="8800" b="1" dirty="0">
                <a:solidFill>
                  <a:srgbClr val="FF0000"/>
                </a:solidFill>
              </a:rPr>
            </a:br>
            <a:br>
              <a:rPr lang="en-US" sz="8800" b="1" dirty="0">
                <a:solidFill>
                  <a:srgbClr val="FF0000"/>
                </a:solidFill>
              </a:rPr>
            </a:br>
            <a:r>
              <a:rPr lang="en-US" sz="3600" b="1" dirty="0">
                <a:solidFill>
                  <a:srgbClr val="FF0000"/>
                </a:solidFill>
              </a:rPr>
              <a:t>Why and How?</a:t>
            </a:r>
            <a:br>
              <a:rPr lang="en-US" sz="3600" b="1" dirty="0">
                <a:solidFill>
                  <a:srgbClr val="FF0000"/>
                </a:solidFill>
              </a:rPr>
            </a:br>
            <a:endParaRPr lang="en-US" sz="3600" b="1" dirty="0">
              <a:solidFill>
                <a:srgbClr val="FF0000"/>
              </a:solidFill>
            </a:endParaRPr>
          </a:p>
        </p:txBody>
      </p:sp>
      <p:sp>
        <p:nvSpPr>
          <p:cNvPr id="3" name="Content Placeholder 2"/>
          <p:cNvSpPr>
            <a:spLocks noGrp="1"/>
          </p:cNvSpPr>
          <p:nvPr>
            <p:ph idx="1"/>
          </p:nvPr>
        </p:nvSpPr>
        <p:spPr>
          <a:xfrm>
            <a:off x="2590800" y="5791200"/>
            <a:ext cx="6096000" cy="334963"/>
          </a:xfrm>
        </p:spPr>
        <p:txBody>
          <a:bodyPr>
            <a:normAutofit fontScale="25000" lnSpcReduction="20000"/>
          </a:bodyPr>
          <a:lstStyle/>
          <a:p>
            <a:pPr marL="0" indent="0">
              <a:buNone/>
            </a:pPr>
            <a:endParaRPr lang="en-US" dirty="0"/>
          </a:p>
          <a:p>
            <a:pPr marL="0" indent="0">
              <a:buNone/>
            </a:pPr>
            <a:endParaRPr lang="en-US" dirty="0"/>
          </a:p>
          <a:p>
            <a:pPr marL="0" indent="0" algn="r">
              <a:buNone/>
            </a:pPr>
            <a:endParaRPr lang="en-US" dirty="0"/>
          </a:p>
          <a:p>
            <a:pPr marL="0" indent="0" algn="ctr">
              <a:buNone/>
            </a:pPr>
            <a:r>
              <a:rPr lang="en-US" dirty="0"/>
              <a:t>                                                                                                                                                                                                                                 record keeping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642" y="3755507"/>
            <a:ext cx="1905000" cy="15906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3810000"/>
            <a:ext cx="1693311" cy="1693311"/>
          </a:xfrm>
          <a:prstGeom prst="rect">
            <a:avLst/>
          </a:prstGeom>
        </p:spPr>
      </p:pic>
    </p:spTree>
    <p:extLst>
      <p:ext uri="{BB962C8B-B14F-4D97-AF65-F5344CB8AC3E}">
        <p14:creationId xmlns:p14="http://schemas.microsoft.com/office/powerpoint/2010/main" val="1808262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a:defRPr/>
            </a:pPr>
            <a:r>
              <a:rPr lang="en-US" sz="4400" dirty="0">
                <a:latin typeface="+mj-lt"/>
              </a:rPr>
              <a:t>I Pest Manager</a:t>
            </a:r>
          </a:p>
        </p:txBody>
      </p:sp>
      <p:pic>
        <p:nvPicPr>
          <p:cNvPr id="24579" name="Picture 2" descr="ipest scrn shot.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9950" y="1090613"/>
            <a:ext cx="7535863" cy="554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510088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380999"/>
            <a:ext cx="7772400" cy="5749925"/>
          </a:xfrm>
        </p:spPr>
        <p:txBody>
          <a:bodyPr>
            <a:normAutofit/>
          </a:bodyPr>
          <a:lstStyle/>
          <a:p>
            <a:pPr marL="0" indent="0" algn="ctr">
              <a:buNone/>
            </a:pPr>
            <a:r>
              <a:rPr lang="en-US" sz="5400" dirty="0">
                <a:solidFill>
                  <a:srgbClr val="FF0000"/>
                </a:solidFill>
              </a:rPr>
              <a:t>Written IPM Plan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3942" y="1371600"/>
            <a:ext cx="3786463" cy="5029200"/>
          </a:xfrm>
          <a:prstGeom prst="rect">
            <a:avLst/>
          </a:prstGeom>
        </p:spPr>
      </p:pic>
    </p:spTree>
    <p:extLst>
      <p:ext uri="{BB962C8B-B14F-4D97-AF65-F5344CB8AC3E}">
        <p14:creationId xmlns:p14="http://schemas.microsoft.com/office/powerpoint/2010/main" val="227051881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277812"/>
            <a:ext cx="7772400" cy="6199187"/>
          </a:xfrm>
        </p:spPr>
        <p:txBody>
          <a:bodyPr>
            <a:normAutofit lnSpcReduction="10000"/>
          </a:bodyPr>
          <a:lstStyle/>
          <a:p>
            <a:pPr marL="0" indent="0">
              <a:buNone/>
            </a:pPr>
            <a:r>
              <a:rPr lang="en-US" dirty="0"/>
              <a:t> </a:t>
            </a:r>
          </a:p>
          <a:p>
            <a:pPr marL="0" indent="0" algn="ctr">
              <a:buNone/>
            </a:pPr>
            <a:r>
              <a:rPr lang="en-US" sz="5400" b="1" dirty="0">
                <a:solidFill>
                  <a:srgbClr val="FF0000"/>
                </a:solidFill>
              </a:rPr>
              <a:t>Your Site IPM Binder.</a:t>
            </a:r>
          </a:p>
          <a:p>
            <a:pPr marL="0" indent="0" algn="ctr">
              <a:buNone/>
            </a:pPr>
            <a:endParaRPr lang="en-US" sz="1600" dirty="0">
              <a:solidFill>
                <a:schemeClr val="accent1">
                  <a:lumMod val="60000"/>
                  <a:lumOff val="40000"/>
                </a:schemeClr>
              </a:solidFill>
            </a:endParaRPr>
          </a:p>
          <a:p>
            <a:pPr marL="0" indent="0" algn="ctr">
              <a:buNone/>
            </a:pPr>
            <a:endParaRPr lang="en-US" sz="1600" dirty="0">
              <a:solidFill>
                <a:schemeClr val="accent1">
                  <a:lumMod val="60000"/>
                  <a:lumOff val="40000"/>
                </a:schemeClr>
              </a:solidFill>
            </a:endParaRPr>
          </a:p>
          <a:p>
            <a:pPr marL="0" indent="0" algn="ctr">
              <a:buNone/>
            </a:pPr>
            <a:r>
              <a:rPr lang="en-US" sz="1600" dirty="0">
                <a:solidFill>
                  <a:schemeClr val="accent1">
                    <a:lumMod val="60000"/>
                    <a:lumOff val="40000"/>
                  </a:schemeClr>
                </a:solidFill>
              </a:rPr>
              <a:t>What is this thing? and why do I need it?</a:t>
            </a:r>
          </a:p>
          <a:p>
            <a:pPr marL="0" indent="0" algn="ctr">
              <a:buNone/>
            </a:pPr>
            <a:endParaRPr lang="en-US" dirty="0"/>
          </a:p>
          <a:p>
            <a:pPr marL="0" indent="0" algn="ctr">
              <a:buNone/>
            </a:pPr>
            <a:r>
              <a:rPr lang="en-US" dirty="0"/>
              <a:t>To keep your </a:t>
            </a:r>
            <a:r>
              <a:rPr lang="en-US" b="1" dirty="0"/>
              <a:t>IPM Records </a:t>
            </a:r>
            <a:r>
              <a:rPr lang="en-US" dirty="0"/>
              <a:t>in</a:t>
            </a:r>
          </a:p>
          <a:p>
            <a:pPr marL="0" indent="0" algn="ctr">
              <a:buNone/>
            </a:pPr>
            <a:r>
              <a:rPr lang="en-US" dirty="0"/>
              <a:t>Provide a copy of the </a:t>
            </a:r>
            <a:r>
              <a:rPr lang="en-US" b="1" i="1" dirty="0"/>
              <a:t>Written IPM Plan</a:t>
            </a:r>
          </a:p>
          <a:p>
            <a:pPr marL="0" indent="0" algn="ctr">
              <a:buNone/>
            </a:pPr>
            <a:r>
              <a:rPr lang="en-US" b="1" dirty="0"/>
              <a:t>Stay organized</a:t>
            </a:r>
          </a:p>
          <a:p>
            <a:pPr marL="0" indent="0" algn="ctr">
              <a:buNone/>
            </a:pPr>
            <a:r>
              <a:rPr lang="en-US" dirty="0"/>
              <a:t>To keep your </a:t>
            </a:r>
            <a:r>
              <a:rPr lang="en-US" b="1" dirty="0"/>
              <a:t>Training Materials </a:t>
            </a:r>
            <a:r>
              <a:rPr lang="en-US" dirty="0"/>
              <a:t>in</a:t>
            </a:r>
          </a:p>
          <a:p>
            <a:pPr marL="0" indent="0" algn="ctr">
              <a:buNone/>
            </a:pPr>
            <a:r>
              <a:rPr lang="en-US" b="1" dirty="0"/>
              <a:t>Monitoring Information</a:t>
            </a:r>
          </a:p>
          <a:p>
            <a:pPr marL="0" indent="0" algn="ctr">
              <a:buNone/>
            </a:pPr>
            <a:r>
              <a:rPr lang="en-US" dirty="0"/>
              <a:t>To </a:t>
            </a:r>
            <a:r>
              <a:rPr lang="en-US" b="1" dirty="0"/>
              <a:t>retain helpful Pest Information</a:t>
            </a:r>
          </a:p>
          <a:p>
            <a:pPr marL="0" indent="0" algn="ctr">
              <a:buNone/>
            </a:pPr>
            <a:endParaRPr lang="en-US" dirty="0"/>
          </a:p>
        </p:txBody>
      </p:sp>
    </p:spTree>
    <p:extLst>
      <p:ext uri="{BB962C8B-B14F-4D97-AF65-F5344CB8AC3E}">
        <p14:creationId xmlns:p14="http://schemas.microsoft.com/office/powerpoint/2010/main" val="400203469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t>Training Responsibilities</a:t>
            </a:r>
          </a:p>
        </p:txBody>
      </p:sp>
      <p:pic>
        <p:nvPicPr>
          <p:cNvPr id="4"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28800" y="1600200"/>
            <a:ext cx="5486400" cy="3645131"/>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Who Trains Who?</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Head Custodian is responsible for the training of all of the custodians at their site.</a:t>
            </a:r>
          </a:p>
          <a:p>
            <a:pPr marL="0" indent="0">
              <a:buNone/>
            </a:pPr>
            <a:endParaRPr lang="en-US" dirty="0"/>
          </a:p>
          <a:p>
            <a:pPr marL="0" indent="0">
              <a:buNone/>
            </a:pPr>
            <a:r>
              <a:rPr lang="en-US" dirty="0"/>
              <a:t>Federal and State Agencies     (EPA etc.)</a:t>
            </a:r>
          </a:p>
          <a:p>
            <a:pPr marL="0" indent="0">
              <a:buNone/>
            </a:pPr>
            <a:r>
              <a:rPr lang="en-US" dirty="0"/>
              <a:t>      District   </a:t>
            </a:r>
          </a:p>
          <a:p>
            <a:pPr marL="0" indent="0">
              <a:buNone/>
            </a:pPr>
            <a:r>
              <a:rPr lang="en-US" dirty="0"/>
              <a:t>              Custodial Supervisors         </a:t>
            </a:r>
          </a:p>
          <a:p>
            <a:pPr marL="0" indent="0">
              <a:buNone/>
            </a:pPr>
            <a:r>
              <a:rPr lang="en-US" dirty="0"/>
              <a:t>                                   Head Custodians  </a:t>
            </a:r>
          </a:p>
          <a:p>
            <a:pPr marL="0" indent="0">
              <a:buNone/>
            </a:pPr>
            <a:r>
              <a:rPr lang="en-US" dirty="0"/>
              <a:t>                                                  Night Supervisors </a:t>
            </a:r>
          </a:p>
          <a:p>
            <a:pPr marL="0" indent="0">
              <a:buNone/>
            </a:pPr>
            <a:r>
              <a:rPr lang="en-US" dirty="0"/>
              <a:t>                                                                            Sweepers</a:t>
            </a:r>
          </a:p>
        </p:txBody>
      </p:sp>
    </p:spTree>
    <p:extLst>
      <p:ext uri="{BB962C8B-B14F-4D97-AF65-F5344CB8AC3E}">
        <p14:creationId xmlns:p14="http://schemas.microsoft.com/office/powerpoint/2010/main" val="2163772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87562"/>
          </a:xfrm>
        </p:spPr>
        <p:txBody>
          <a:bodyPr>
            <a:noAutofit/>
          </a:bodyPr>
          <a:lstStyle/>
          <a:p>
            <a:r>
              <a:rPr lang="en-US" sz="6600" b="1" dirty="0">
                <a:solidFill>
                  <a:srgbClr val="FF0000"/>
                </a:solidFill>
                <a:latin typeface="+mn-lt"/>
                <a:ea typeface="+mn-ea"/>
                <a:cs typeface="+mn-cs"/>
              </a:rPr>
              <a:t>EPA</a:t>
            </a:r>
            <a:br>
              <a:rPr lang="en-US" sz="6600" b="1" dirty="0">
                <a:solidFill>
                  <a:srgbClr val="FF0000"/>
                </a:solidFill>
                <a:latin typeface="+mn-lt"/>
                <a:ea typeface="+mn-ea"/>
                <a:cs typeface="+mn-cs"/>
              </a:rPr>
            </a:br>
            <a:r>
              <a:rPr lang="en-US" sz="6600" b="1" dirty="0">
                <a:solidFill>
                  <a:srgbClr val="FF0000"/>
                </a:solidFill>
                <a:latin typeface="+mn-lt"/>
                <a:ea typeface="+mn-ea"/>
                <a:cs typeface="+mn-cs"/>
              </a:rPr>
              <a:t>What is its roll in IPM?</a:t>
            </a:r>
          </a:p>
        </p:txBody>
      </p:sp>
      <p:sp>
        <p:nvSpPr>
          <p:cNvPr id="3" name="Content Placeholder 2"/>
          <p:cNvSpPr>
            <a:spLocks noGrp="1"/>
          </p:cNvSpPr>
          <p:nvPr>
            <p:ph idx="1"/>
          </p:nvPr>
        </p:nvSpPr>
        <p:spPr/>
        <p:txBody>
          <a:bodyPr>
            <a:normAutofit/>
          </a:bodyPr>
          <a:lstStyle/>
          <a:p>
            <a:endParaRPr lang="en-US" dirty="0"/>
          </a:p>
          <a:p>
            <a:endParaRPr lang="en-US" dirty="0"/>
          </a:p>
          <a:p>
            <a:endParaRPr lang="en-US" dirty="0"/>
          </a:p>
          <a:p>
            <a:endParaRPr lang="en-US" dirty="0"/>
          </a:p>
          <a:p>
            <a:pPr marL="0" indent="0">
              <a:buNone/>
            </a:pPr>
            <a:r>
              <a:rPr lang="en-US" dirty="0"/>
              <a:t>                  </a:t>
            </a:r>
          </a:p>
          <a:p>
            <a:pPr marL="0" indent="0">
              <a:buNone/>
            </a:pPr>
            <a:endParaRPr lang="en-US" dirty="0"/>
          </a:p>
          <a:p>
            <a:pPr marL="0" indent="0">
              <a:buNone/>
            </a:pPr>
            <a:r>
              <a:rPr lang="en-US"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0533" y="2937272"/>
            <a:ext cx="4022933" cy="2677079"/>
          </a:xfrm>
          <a:prstGeom prst="rect">
            <a:avLst/>
          </a:prstGeom>
        </p:spPr>
      </p:pic>
      <p:sp>
        <p:nvSpPr>
          <p:cNvPr id="5" name="TextBox 4"/>
          <p:cNvSpPr txBox="1"/>
          <p:nvPr/>
        </p:nvSpPr>
        <p:spPr>
          <a:xfrm>
            <a:off x="3657600" y="6248400"/>
            <a:ext cx="2590800" cy="369332"/>
          </a:xfrm>
          <a:prstGeom prst="rect">
            <a:avLst/>
          </a:prstGeom>
          <a:noFill/>
        </p:spPr>
        <p:txBody>
          <a:bodyPr wrap="square" rtlCol="0">
            <a:spAutoFit/>
          </a:bodyPr>
          <a:lstStyle/>
          <a:p>
            <a:r>
              <a:rPr lang="en-US" dirty="0"/>
              <a:t>Training and enforcement</a:t>
            </a:r>
          </a:p>
        </p:txBody>
      </p:sp>
    </p:spTree>
    <p:extLst>
      <p:ext uri="{BB962C8B-B14F-4D97-AF65-F5344CB8AC3E}">
        <p14:creationId xmlns:p14="http://schemas.microsoft.com/office/powerpoint/2010/main" val="1958933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PMP</a:t>
            </a:r>
          </a:p>
        </p:txBody>
      </p:sp>
      <p:sp>
        <p:nvSpPr>
          <p:cNvPr id="3" name="Content Placeholder 2"/>
          <p:cNvSpPr>
            <a:spLocks noGrp="1"/>
          </p:cNvSpPr>
          <p:nvPr>
            <p:ph idx="1"/>
          </p:nvPr>
        </p:nvSpPr>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pPr marL="0" indent="0" algn="ctr">
              <a:buNone/>
            </a:pPr>
            <a:r>
              <a:rPr lang="en-US" dirty="0">
                <a:solidFill>
                  <a:srgbClr val="FF0000"/>
                </a:solidFill>
              </a:rPr>
              <a:t>PEST  MANAGEMENT  PROFESSIONAL</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741" y="2981325"/>
            <a:ext cx="3432204" cy="1996282"/>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5818" y="1189038"/>
            <a:ext cx="2011362" cy="201136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3048001"/>
            <a:ext cx="3413918" cy="192960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b="1" dirty="0">
                <a:solidFill>
                  <a:srgbClr val="FF0000"/>
                </a:solidFill>
              </a:rPr>
              <a:t>What is IPM?</a:t>
            </a:r>
          </a:p>
        </p:txBody>
      </p:sp>
      <p:sp>
        <p:nvSpPr>
          <p:cNvPr id="5123" name="TextBox 3"/>
          <p:cNvSpPr txBox="1">
            <a:spLocks noChangeArrowheads="1"/>
          </p:cNvSpPr>
          <p:nvPr/>
        </p:nvSpPr>
        <p:spPr bwMode="auto">
          <a:xfrm>
            <a:off x="914400" y="4011613"/>
            <a:ext cx="769937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600" dirty="0">
              <a:latin typeface="Arial" panose="020B0604020202020204" pitchFamily="34" charset="0"/>
            </a:endParaRPr>
          </a:p>
          <a:p>
            <a:pPr eaLnBrk="1" hangingPunct="1">
              <a:spcBef>
                <a:spcPct val="0"/>
              </a:spcBef>
              <a:buClrTx/>
              <a:buSzTx/>
              <a:buFontTx/>
              <a:buNone/>
            </a:pPr>
            <a:endParaRPr lang="en-US" altLang="en-US" sz="1600" dirty="0">
              <a:latin typeface="Arial" panose="020B0604020202020204" pitchFamily="34" charset="0"/>
            </a:endParaRPr>
          </a:p>
          <a:p>
            <a:pPr eaLnBrk="1" hangingPunct="1">
              <a:spcBef>
                <a:spcPct val="0"/>
              </a:spcBef>
              <a:buClrTx/>
              <a:buSzTx/>
              <a:buFontTx/>
              <a:buNone/>
            </a:pPr>
            <a:endParaRPr lang="en-US" altLang="en-US" sz="1600" dirty="0">
              <a:latin typeface="Arial" panose="020B0604020202020204" pitchFamily="34" charset="0"/>
            </a:endParaRPr>
          </a:p>
          <a:p>
            <a:pPr eaLnBrk="1" hangingPunct="1">
              <a:spcBef>
                <a:spcPct val="0"/>
              </a:spcBef>
              <a:buClrTx/>
              <a:buSzTx/>
              <a:buFontTx/>
              <a:buNone/>
            </a:pPr>
            <a:endParaRPr lang="en-US" altLang="en-US" sz="1600" dirty="0">
              <a:latin typeface="Arial" panose="020B0604020202020204" pitchFamily="34" charset="0"/>
            </a:endParaRPr>
          </a:p>
          <a:p>
            <a:pPr eaLnBrk="1" hangingPunct="1">
              <a:spcBef>
                <a:spcPct val="0"/>
              </a:spcBef>
              <a:buClrTx/>
              <a:buSzTx/>
              <a:buFontTx/>
              <a:buNone/>
            </a:pPr>
            <a:r>
              <a:rPr lang="en-US" altLang="en-US" sz="1600" dirty="0">
                <a:latin typeface="Arial" panose="020B0604020202020204" pitchFamily="34" charset="0"/>
              </a:rPr>
              <a:t>Simply put:</a:t>
            </a:r>
          </a:p>
          <a:p>
            <a:pPr eaLnBrk="1" hangingPunct="1">
              <a:spcBef>
                <a:spcPct val="0"/>
              </a:spcBef>
              <a:buClrTx/>
              <a:buSzTx/>
              <a:buFontTx/>
              <a:buNone/>
            </a:pPr>
            <a:r>
              <a:rPr lang="en-US" altLang="en-US" sz="2000" dirty="0">
                <a:latin typeface="Arial" panose="020B0604020202020204" pitchFamily="34" charset="0"/>
              </a:rPr>
              <a:t>	</a:t>
            </a:r>
            <a:endParaRPr lang="en-US" altLang="en-US" sz="2000" dirty="0">
              <a:solidFill>
                <a:srgbClr val="FF0000"/>
              </a:solidFill>
              <a:latin typeface="Arial" panose="020B0604020202020204" pitchFamily="34" charset="0"/>
            </a:endParaRPr>
          </a:p>
        </p:txBody>
      </p:sp>
      <p:sp>
        <p:nvSpPr>
          <p:cNvPr id="5124" name="TextBox 4"/>
          <p:cNvSpPr txBox="1">
            <a:spLocks noChangeArrowheads="1"/>
          </p:cNvSpPr>
          <p:nvPr/>
        </p:nvSpPr>
        <p:spPr bwMode="auto">
          <a:xfrm>
            <a:off x="928688" y="1592263"/>
            <a:ext cx="75819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1800" dirty="0">
                <a:latin typeface="Arial" panose="020B0604020202020204" pitchFamily="34" charset="0"/>
              </a:rPr>
              <a:t>Integrated Pest Management (IPM) is an effective and environmentally sensitive approach to pest management that relies on a combination of common-sense practices.</a:t>
            </a:r>
          </a:p>
          <a:p>
            <a:pPr eaLnBrk="1" hangingPunct="1">
              <a:spcBef>
                <a:spcPct val="0"/>
              </a:spcBef>
              <a:buClrTx/>
              <a:buSzTx/>
              <a:buFontTx/>
              <a:buNone/>
            </a:pPr>
            <a:endParaRPr lang="en-US" altLang="en-US" sz="1800" dirty="0">
              <a:latin typeface="Arial" panose="020B0604020202020204" pitchFamily="34" charset="0"/>
            </a:endParaRPr>
          </a:p>
          <a:p>
            <a:pPr eaLnBrk="1" hangingPunct="1">
              <a:spcBef>
                <a:spcPct val="0"/>
              </a:spcBef>
              <a:buClrTx/>
              <a:buSzTx/>
              <a:buFontTx/>
              <a:buNone/>
            </a:pPr>
            <a:r>
              <a:rPr lang="en-US" altLang="en-US" sz="1800" dirty="0">
                <a:latin typeface="Arial" panose="020B0604020202020204" pitchFamily="34" charset="0"/>
              </a:rPr>
              <a:t> IPM programs use current, comprehensive information on the life cycles of pests and their interaction with the environment. </a:t>
            </a:r>
          </a:p>
          <a:p>
            <a:pPr eaLnBrk="1" hangingPunct="1">
              <a:spcBef>
                <a:spcPct val="0"/>
              </a:spcBef>
              <a:buClrTx/>
              <a:buSzTx/>
              <a:buFontTx/>
              <a:buNone/>
            </a:pPr>
            <a:endParaRPr lang="en-US" altLang="en-US" sz="1800" dirty="0">
              <a:latin typeface="Arial" panose="020B0604020202020204" pitchFamily="34" charset="0"/>
            </a:endParaRPr>
          </a:p>
          <a:p>
            <a:pPr eaLnBrk="1" hangingPunct="1">
              <a:spcBef>
                <a:spcPct val="0"/>
              </a:spcBef>
              <a:buClrTx/>
              <a:buSzTx/>
              <a:buFontTx/>
              <a:buNone/>
            </a:pPr>
            <a:r>
              <a:rPr lang="en-US" altLang="en-US" sz="1800" dirty="0">
                <a:latin typeface="Arial" panose="020B0604020202020204" pitchFamily="34" charset="0"/>
              </a:rPr>
              <a:t>This information, in combination with available pest control methods, is used to manage pest damage by the most economical means, and with the least possible hazard to people, property, and the environment.</a:t>
            </a:r>
          </a:p>
        </p:txBody>
      </p:sp>
    </p:spTree>
    <p:extLst>
      <p:ext uri="{BB962C8B-B14F-4D97-AF65-F5344CB8AC3E}">
        <p14:creationId xmlns:p14="http://schemas.microsoft.com/office/powerpoint/2010/main" val="4074268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Our preferred bug exterminator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2133600"/>
            <a:ext cx="4694836" cy="3124200"/>
          </a:xfrm>
          <a:prstGeom prst="rect">
            <a:avLst/>
          </a:prstGeom>
        </p:spPr>
      </p:pic>
    </p:spTree>
    <p:extLst>
      <p:ext uri="{BB962C8B-B14F-4D97-AF65-F5344CB8AC3E}">
        <p14:creationId xmlns:p14="http://schemas.microsoft.com/office/powerpoint/2010/main" val="2180991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solidFill>
                  <a:srgbClr val="FF0000"/>
                </a:solidFill>
              </a:rPr>
              <a:t>Monitoring</a:t>
            </a:r>
            <a:br>
              <a:rPr lang="en-US" sz="5400" dirty="0">
                <a:solidFill>
                  <a:srgbClr val="FF0000"/>
                </a:solidFill>
              </a:rPr>
            </a:br>
            <a:endParaRPr lang="en-US" sz="54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What is this sticky thing used for?</a:t>
            </a:r>
          </a:p>
          <a:p>
            <a:pPr marL="0" indent="0" algn="ctr">
              <a:buNone/>
            </a:pPr>
            <a:endParaRPr lang="en-US" dirty="0"/>
          </a:p>
          <a:p>
            <a:r>
              <a:rPr lang="en-US" dirty="0"/>
              <a:t>For Tin Cat mouse traps.</a:t>
            </a:r>
          </a:p>
          <a:p>
            <a:r>
              <a:rPr lang="en-US" dirty="0"/>
              <a:t>Monitoring </a:t>
            </a:r>
          </a:p>
          <a:p>
            <a:r>
              <a:rPr lang="en-US" dirty="0"/>
              <a:t>Catching some insects and spiders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066800"/>
            <a:ext cx="3637613" cy="2133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5319" y="3962400"/>
            <a:ext cx="1905000" cy="1905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solidFill>
                  <a:srgbClr val="FF0000"/>
                </a:solidFill>
              </a:rPr>
              <a:t>Site Map</a:t>
            </a:r>
            <a:br>
              <a:rPr lang="en-US" sz="5400" dirty="0">
                <a:solidFill>
                  <a:srgbClr val="FF0000"/>
                </a:solidFill>
              </a:rPr>
            </a:br>
            <a:endParaRPr lang="en-US" sz="5400" dirty="0">
              <a:solidFill>
                <a:srgbClr val="FF0000"/>
              </a:solidFill>
            </a:endParaRPr>
          </a:p>
        </p:txBody>
      </p:sp>
      <p:pic>
        <p:nvPicPr>
          <p:cNvPr id="9" name="Content Placeholder 2">
            <a:extLst>
              <a:ext uri="{FF2B5EF4-FFF2-40B4-BE49-F238E27FC236}">
                <a16:creationId xmlns:a16="http://schemas.microsoft.com/office/drawing/2014/main" id="{D4AE8F24-39CF-F112-388A-59CDE18289E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624159"/>
            <a:ext cx="8229600" cy="4478045"/>
          </a:xfrm>
        </p:spPr>
      </p:pic>
    </p:spTree>
    <p:extLst>
      <p:ext uri="{BB962C8B-B14F-4D97-AF65-F5344CB8AC3E}">
        <p14:creationId xmlns:p14="http://schemas.microsoft.com/office/powerpoint/2010/main" val="1299215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solidFill>
                  <a:srgbClr val="FF0000"/>
                </a:solidFill>
              </a:rPr>
              <a:t>Daily Duties</a:t>
            </a:r>
            <a:br>
              <a:rPr lang="en-US" sz="5400" dirty="0">
                <a:solidFill>
                  <a:srgbClr val="FF0000"/>
                </a:solidFill>
              </a:rPr>
            </a:br>
            <a:endParaRPr lang="en-US" sz="5400" dirty="0">
              <a:solidFill>
                <a:srgbClr val="FF0000"/>
              </a:solidFill>
            </a:endParaRPr>
          </a:p>
        </p:txBody>
      </p:sp>
      <p:pic>
        <p:nvPicPr>
          <p:cNvPr id="5" name="Content Placeholder 5">
            <a:extLst>
              <a:ext uri="{FF2B5EF4-FFF2-40B4-BE49-F238E27FC236}">
                <a16:creationId xmlns:a16="http://schemas.microsoft.com/office/drawing/2014/main" id="{E0072B0B-62EE-5B33-D426-FDEC06E79F9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769033" y="3990213"/>
            <a:ext cx="2917767" cy="2186247"/>
          </a:xfrm>
        </p:spPr>
      </p:pic>
      <p:pic>
        <p:nvPicPr>
          <p:cNvPr id="6" name="Content Placeholder 4">
            <a:extLst>
              <a:ext uri="{FF2B5EF4-FFF2-40B4-BE49-F238E27FC236}">
                <a16:creationId xmlns:a16="http://schemas.microsoft.com/office/drawing/2014/main" id="{43915A09-EC1D-ACCD-9FEC-52CE2CBE93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769033" y="1609344"/>
            <a:ext cx="2917825" cy="2189163"/>
          </a:xfrm>
          <a:prstGeom prst="rect">
            <a:avLst/>
          </a:prstGeom>
        </p:spPr>
      </p:pic>
      <p:sp>
        <p:nvSpPr>
          <p:cNvPr id="7" name="TextBox 6">
            <a:extLst>
              <a:ext uri="{FF2B5EF4-FFF2-40B4-BE49-F238E27FC236}">
                <a16:creationId xmlns:a16="http://schemas.microsoft.com/office/drawing/2014/main" id="{AA127502-7FE6-50A8-3477-6ADC83276FC7}"/>
              </a:ext>
            </a:extLst>
          </p:cNvPr>
          <p:cNvSpPr txBox="1"/>
          <p:nvPr/>
        </p:nvSpPr>
        <p:spPr>
          <a:xfrm>
            <a:off x="685800" y="1417638"/>
            <a:ext cx="3124200" cy="1754326"/>
          </a:xfrm>
          <a:prstGeom prst="rect">
            <a:avLst/>
          </a:prstGeom>
          <a:noFill/>
        </p:spPr>
        <p:txBody>
          <a:bodyPr wrap="square" rtlCol="0">
            <a:spAutoFit/>
          </a:bodyPr>
          <a:lstStyle/>
          <a:p>
            <a:r>
              <a:rPr lang="en-US" sz="3600" dirty="0"/>
              <a:t>Eyes open</a:t>
            </a:r>
          </a:p>
          <a:p>
            <a:r>
              <a:rPr lang="en-US" sz="3600" dirty="0"/>
              <a:t>Teach</a:t>
            </a:r>
          </a:p>
          <a:p>
            <a:r>
              <a:rPr lang="en-US" sz="3600" dirty="0"/>
              <a:t>Report</a:t>
            </a:r>
          </a:p>
        </p:txBody>
      </p:sp>
    </p:spTree>
    <p:extLst>
      <p:ext uri="{BB962C8B-B14F-4D97-AF65-F5344CB8AC3E}">
        <p14:creationId xmlns:p14="http://schemas.microsoft.com/office/powerpoint/2010/main" val="73918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287" y="230562"/>
            <a:ext cx="8229600" cy="1706562"/>
          </a:xfrm>
        </p:spPr>
        <p:txBody>
          <a:bodyPr>
            <a:normAutofit/>
          </a:bodyPr>
          <a:lstStyle/>
          <a:p>
            <a:r>
              <a:rPr lang="en-US" dirty="0">
                <a:solidFill>
                  <a:srgbClr val="FF0000"/>
                </a:solidFill>
              </a:rPr>
              <a:t>Now let’s meet some of our most common pests!</a:t>
            </a:r>
          </a:p>
        </p:txBody>
      </p:sp>
      <p:pic>
        <p:nvPicPr>
          <p:cNvPr id="4" name="Picture 3"/>
          <p:cNvPicPr>
            <a:picLocks noChangeAspect="1"/>
          </p:cNvPicPr>
          <p:nvPr/>
        </p:nvPicPr>
        <p:blipFill>
          <a:blip r:embed="rId2"/>
          <a:stretch>
            <a:fillRect/>
          </a:stretch>
        </p:blipFill>
        <p:spPr>
          <a:xfrm>
            <a:off x="4567237" y="3424237"/>
            <a:ext cx="9525" cy="95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00" y="1705785"/>
            <a:ext cx="8547100" cy="4953000"/>
          </a:xfrm>
          <a:prstGeom prst="rect">
            <a:avLst/>
          </a:prstGeom>
        </p:spPr>
      </p:pic>
      <p:sp>
        <p:nvSpPr>
          <p:cNvPr id="7" name="AutoShape 2" descr="Image result for cute mouse"/>
          <p:cNvSpPr>
            <a:spLocks noChangeAspect="1" noChangeArrowheads="1"/>
          </p:cNvSpPr>
          <p:nvPr/>
        </p:nvSpPr>
        <p:spPr bwMode="auto">
          <a:xfrm>
            <a:off x="63500" y="-136525"/>
            <a:ext cx="1171575" cy="857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Image result for cute mouse"/>
          <p:cNvSpPr>
            <a:spLocks noChangeAspect="1" noChangeArrowheads="1"/>
          </p:cNvSpPr>
          <p:nvPr/>
        </p:nvSpPr>
        <p:spPr bwMode="auto">
          <a:xfrm>
            <a:off x="215900" y="15875"/>
            <a:ext cx="1171575" cy="857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Image result for cute mouse"/>
          <p:cNvSpPr>
            <a:spLocks noChangeAspect="1" noChangeArrowheads="1"/>
          </p:cNvSpPr>
          <p:nvPr/>
        </p:nvSpPr>
        <p:spPr bwMode="auto">
          <a:xfrm>
            <a:off x="368300" y="168275"/>
            <a:ext cx="1171575" cy="857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2869204"/>
            <a:ext cx="533400" cy="1093196"/>
          </a:xfrm>
          <a:prstGeom prst="rect">
            <a:avLst/>
          </a:prstGeom>
        </p:spPr>
      </p:pic>
    </p:spTree>
    <p:extLst>
      <p:ext uri="{BB962C8B-B14F-4D97-AF65-F5344CB8AC3E}">
        <p14:creationId xmlns:p14="http://schemas.microsoft.com/office/powerpoint/2010/main" val="327635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Mice and Rats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1674764"/>
            <a:ext cx="2423675" cy="157674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155373"/>
            <a:ext cx="3656726" cy="226312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3276600"/>
            <a:ext cx="7162800" cy="3553877"/>
          </a:xfrm>
          <a:prstGeom prst="rect">
            <a:avLst/>
          </a:prstGeom>
        </p:spPr>
      </p:pic>
      <p:sp>
        <p:nvSpPr>
          <p:cNvPr id="6" name="TextBox 5"/>
          <p:cNvSpPr txBox="1"/>
          <p:nvPr/>
        </p:nvSpPr>
        <p:spPr>
          <a:xfrm>
            <a:off x="2362200" y="3418495"/>
            <a:ext cx="1337226" cy="369332"/>
          </a:xfrm>
          <a:prstGeom prst="rect">
            <a:avLst/>
          </a:prstGeom>
          <a:noFill/>
        </p:spPr>
        <p:txBody>
          <a:bodyPr wrap="none" rtlCol="0">
            <a:spAutoFit/>
          </a:bodyPr>
          <a:lstStyle/>
          <a:p>
            <a:r>
              <a:rPr lang="en-US" dirty="0"/>
              <a:t>Deer Mouse</a:t>
            </a:r>
          </a:p>
        </p:txBody>
      </p:sp>
      <p:sp>
        <p:nvSpPr>
          <p:cNvPr id="7" name="TextBox 6"/>
          <p:cNvSpPr txBox="1"/>
          <p:nvPr/>
        </p:nvSpPr>
        <p:spPr>
          <a:xfrm>
            <a:off x="6248400" y="3418495"/>
            <a:ext cx="1476686" cy="369332"/>
          </a:xfrm>
          <a:prstGeom prst="rect">
            <a:avLst/>
          </a:prstGeom>
          <a:noFill/>
        </p:spPr>
        <p:txBody>
          <a:bodyPr wrap="none" rtlCol="0">
            <a:spAutoFit/>
          </a:bodyPr>
          <a:lstStyle/>
          <a:p>
            <a:r>
              <a:rPr lang="en-US" dirty="0"/>
              <a:t>House Mouse</a:t>
            </a:r>
          </a:p>
        </p:txBody>
      </p:sp>
      <p:sp>
        <p:nvSpPr>
          <p:cNvPr id="8" name="TextBox 7"/>
          <p:cNvSpPr txBox="1"/>
          <p:nvPr/>
        </p:nvSpPr>
        <p:spPr>
          <a:xfrm>
            <a:off x="3869160" y="6407357"/>
            <a:ext cx="1273362" cy="369332"/>
          </a:xfrm>
          <a:prstGeom prst="rect">
            <a:avLst/>
          </a:prstGeom>
          <a:noFill/>
        </p:spPr>
        <p:txBody>
          <a:bodyPr wrap="none" rtlCol="0">
            <a:spAutoFit/>
          </a:bodyPr>
          <a:lstStyle/>
          <a:p>
            <a:r>
              <a:rPr lang="en-US" dirty="0"/>
              <a:t>Norway Rat</a:t>
            </a:r>
          </a:p>
        </p:txBody>
      </p:sp>
    </p:spTree>
    <p:extLst>
      <p:ext uri="{BB962C8B-B14F-4D97-AF65-F5344CB8AC3E}">
        <p14:creationId xmlns:p14="http://schemas.microsoft.com/office/powerpoint/2010/main" val="3626778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a:solidFill>
                  <a:srgbClr val="FF0000"/>
                </a:solidFill>
                <a:latin typeface="+mn-lt"/>
                <a:ea typeface="+mn-ea"/>
                <a:cs typeface="+mn-cs"/>
              </a:rPr>
              <a:t>Mice facts</a:t>
            </a:r>
          </a:p>
        </p:txBody>
      </p:sp>
      <p:sp>
        <p:nvSpPr>
          <p:cNvPr id="3" name="Content Placeholder 2"/>
          <p:cNvSpPr>
            <a:spLocks noGrp="1"/>
          </p:cNvSpPr>
          <p:nvPr>
            <p:ph idx="1"/>
          </p:nvPr>
        </p:nvSpPr>
        <p:spPr/>
        <p:txBody>
          <a:bodyPr/>
          <a:lstStyle/>
          <a:p>
            <a:r>
              <a:rPr lang="en-US" dirty="0"/>
              <a:t>Will Urinate up to 1000 times a night!</a:t>
            </a:r>
          </a:p>
          <a:p>
            <a:pPr marL="0" indent="0" algn="ctr">
              <a:buNone/>
            </a:pPr>
            <a:r>
              <a:rPr lang="en-US" sz="1800" i="1" dirty="0"/>
              <a:t>Maybe more if they are over 40.</a:t>
            </a:r>
          </a:p>
          <a:p>
            <a:pPr marL="0" indent="0" algn="ctr">
              <a:buNone/>
            </a:pPr>
            <a:endParaRPr lang="en-US" sz="1800" i="1" dirty="0"/>
          </a:p>
          <a:p>
            <a:r>
              <a:rPr lang="en-US" dirty="0"/>
              <a:t>Can fit through a hole the size of a #2 pencil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3142" y="3429000"/>
            <a:ext cx="3815257" cy="3095108"/>
          </a:xfrm>
          <a:prstGeom prst="rect">
            <a:avLst/>
          </a:prstGeom>
        </p:spPr>
      </p:pic>
      <p:sp>
        <p:nvSpPr>
          <p:cNvPr id="5" name="TextBox 4"/>
          <p:cNvSpPr txBox="1"/>
          <p:nvPr/>
        </p:nvSpPr>
        <p:spPr>
          <a:xfrm>
            <a:off x="4114800" y="6524108"/>
            <a:ext cx="4876800" cy="369332"/>
          </a:xfrm>
          <a:prstGeom prst="rect">
            <a:avLst/>
          </a:prstGeom>
          <a:noFill/>
        </p:spPr>
        <p:txBody>
          <a:bodyPr wrap="square" rtlCol="0">
            <a:spAutoFit/>
          </a:bodyPr>
          <a:lstStyle/>
          <a:p>
            <a:r>
              <a:rPr lang="en-US" dirty="0"/>
              <a:t>Cannot play musical interments.</a:t>
            </a:r>
          </a:p>
        </p:txBody>
      </p:sp>
    </p:spTree>
    <p:extLst>
      <p:ext uri="{BB962C8B-B14F-4D97-AF65-F5344CB8AC3E}">
        <p14:creationId xmlns:p14="http://schemas.microsoft.com/office/powerpoint/2010/main" val="1487337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b="1" dirty="0">
                <a:solidFill>
                  <a:srgbClr val="FF0000"/>
                </a:solidFill>
                <a:latin typeface="+mn-lt"/>
                <a:ea typeface="+mn-ea"/>
                <a:cs typeface="+mn-cs"/>
              </a:rPr>
              <a:t>Cockroaches</a:t>
            </a:r>
          </a:p>
        </p:txBody>
      </p:sp>
      <p:sp>
        <p:nvSpPr>
          <p:cNvPr id="3" name="Content Placeholder 2"/>
          <p:cNvSpPr>
            <a:spLocks noGrp="1"/>
          </p:cNvSpPr>
          <p:nvPr>
            <p:ph idx="1"/>
          </p:nvPr>
        </p:nvSpPr>
        <p:spPr/>
        <p:txBody>
          <a:bodyPr/>
          <a:lstStyle/>
          <a:p>
            <a:r>
              <a:rPr lang="en-US" dirty="0"/>
              <a:t>Infesters and Non infesters</a:t>
            </a:r>
          </a:p>
          <a:p>
            <a:r>
              <a:rPr lang="en-US" dirty="0"/>
              <a:t> There are 2 main types in Utah.</a:t>
            </a:r>
          </a:p>
          <a:p>
            <a:pPr marL="0" indent="0">
              <a:buNone/>
            </a:pPr>
            <a:r>
              <a:rPr lang="en-US" dirty="0"/>
              <a:t>         </a:t>
            </a:r>
          </a:p>
          <a:p>
            <a:pPr marL="0" indent="0">
              <a:buNone/>
            </a:pPr>
            <a:r>
              <a:rPr lang="en-US" dirty="0"/>
              <a:t>      </a:t>
            </a:r>
            <a:r>
              <a:rPr lang="en-US" dirty="0">
                <a:solidFill>
                  <a:srgbClr val="FF0000"/>
                </a:solidFill>
              </a:rPr>
              <a:t>Oriental Roach                 German Roach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4335463"/>
            <a:ext cx="2552700" cy="17907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4191000"/>
            <a:ext cx="2505075" cy="1819275"/>
          </a:xfrm>
          <a:prstGeom prst="rect">
            <a:avLst/>
          </a:prstGeom>
        </p:spPr>
      </p:pic>
    </p:spTree>
    <p:extLst>
      <p:ext uri="{BB962C8B-B14F-4D97-AF65-F5344CB8AC3E}">
        <p14:creationId xmlns:p14="http://schemas.microsoft.com/office/powerpoint/2010/main" val="3144487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German Cockroach</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1419879"/>
            <a:ext cx="3801894" cy="2667000"/>
          </a:xfrm>
          <a:prstGeom prst="rect">
            <a:avLst/>
          </a:prstGeom>
        </p:spPr>
      </p:pic>
      <p:sp>
        <p:nvSpPr>
          <p:cNvPr id="4" name="TextBox 3"/>
          <p:cNvSpPr txBox="1"/>
          <p:nvPr/>
        </p:nvSpPr>
        <p:spPr>
          <a:xfrm>
            <a:off x="1981200" y="4038600"/>
            <a:ext cx="4058034" cy="1477328"/>
          </a:xfrm>
          <a:prstGeom prst="rect">
            <a:avLst/>
          </a:prstGeom>
          <a:noFill/>
        </p:spPr>
        <p:txBody>
          <a:bodyPr wrap="none" rtlCol="0">
            <a:spAutoFit/>
          </a:bodyPr>
          <a:lstStyle/>
          <a:p>
            <a:r>
              <a:rPr lang="en-US" dirty="0"/>
              <a:t>Smaller size </a:t>
            </a:r>
          </a:p>
          <a:p>
            <a:r>
              <a:rPr lang="en-US" dirty="0"/>
              <a:t>Lighter in color</a:t>
            </a:r>
          </a:p>
          <a:p>
            <a:r>
              <a:rPr lang="en-US" dirty="0"/>
              <a:t>Often brought in by others  (Trespassers).</a:t>
            </a:r>
          </a:p>
          <a:p>
            <a:r>
              <a:rPr lang="en-US" dirty="0"/>
              <a:t>Infesters</a:t>
            </a:r>
          </a:p>
          <a:p>
            <a:r>
              <a:rPr lang="en-US" dirty="0"/>
              <a:t>Carry disease.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5008436"/>
            <a:ext cx="4648200" cy="1382840"/>
          </a:xfrm>
          <a:prstGeom prst="rect">
            <a:avLst/>
          </a:prstGeom>
        </p:spPr>
      </p:pic>
    </p:spTree>
    <p:extLst>
      <p:ext uri="{BB962C8B-B14F-4D97-AF65-F5344CB8AC3E}">
        <p14:creationId xmlns:p14="http://schemas.microsoft.com/office/powerpoint/2010/main" val="940060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Oriental Cockroach</a:t>
            </a:r>
          </a:p>
        </p:txBody>
      </p:sp>
      <p:sp>
        <p:nvSpPr>
          <p:cNvPr id="4" name="TextBox 3"/>
          <p:cNvSpPr txBox="1"/>
          <p:nvPr/>
        </p:nvSpPr>
        <p:spPr>
          <a:xfrm>
            <a:off x="2133600" y="3962400"/>
            <a:ext cx="2971391" cy="1477328"/>
          </a:xfrm>
          <a:prstGeom prst="rect">
            <a:avLst/>
          </a:prstGeom>
          <a:noFill/>
        </p:spPr>
        <p:txBody>
          <a:bodyPr wrap="none" rtlCol="0">
            <a:spAutoFit/>
          </a:bodyPr>
          <a:lstStyle/>
          <a:p>
            <a:r>
              <a:rPr lang="en-US" dirty="0"/>
              <a:t>Larger in size </a:t>
            </a:r>
          </a:p>
          <a:p>
            <a:r>
              <a:rPr lang="en-US" dirty="0"/>
              <a:t>Darker in color</a:t>
            </a:r>
          </a:p>
          <a:p>
            <a:r>
              <a:rPr lang="en-US" dirty="0"/>
              <a:t>Not Infesters</a:t>
            </a:r>
          </a:p>
          <a:p>
            <a:r>
              <a:rPr lang="en-US" dirty="0"/>
              <a:t>Often found in or near drains.</a:t>
            </a:r>
          </a:p>
          <a:p>
            <a:r>
              <a:rPr lang="en-US" dirty="0"/>
              <a:t>Also carry disease.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8397" y="5181600"/>
            <a:ext cx="4834537" cy="14382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0671" y="1361204"/>
            <a:ext cx="4576259" cy="2842098"/>
          </a:xfrm>
          <a:prstGeom prst="rect">
            <a:avLst/>
          </a:prstGeom>
        </p:spPr>
      </p:pic>
    </p:spTree>
    <p:extLst>
      <p:ext uri="{BB962C8B-B14F-4D97-AF65-F5344CB8AC3E}">
        <p14:creationId xmlns:p14="http://schemas.microsoft.com/office/powerpoint/2010/main" val="684806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371600"/>
            <a:ext cx="6629400" cy="5139869"/>
          </a:xfrm>
          <a:prstGeom prst="rect">
            <a:avLst/>
          </a:prstGeom>
        </p:spPr>
        <p:txBody>
          <a:bodyPr wrap="square">
            <a:spAutoFit/>
          </a:bodyPr>
          <a:lstStyle/>
          <a:p>
            <a:pPr>
              <a:spcBef>
                <a:spcPct val="0"/>
              </a:spcBef>
            </a:pPr>
            <a:r>
              <a:rPr lang="en-US" altLang="en-US" dirty="0">
                <a:latin typeface="Arial" panose="020B0604020202020204" pitchFamily="34" charset="0"/>
              </a:rPr>
              <a:t>                        </a:t>
            </a:r>
            <a:r>
              <a:rPr lang="en-US" altLang="en-US" sz="3600" b="1" dirty="0">
                <a:solidFill>
                  <a:srgbClr val="FF0000"/>
                </a:solidFill>
                <a:latin typeface="Arial" panose="020B0604020202020204" pitchFamily="34" charset="0"/>
              </a:rPr>
              <a:t>Keep pests out!</a:t>
            </a:r>
          </a:p>
          <a:p>
            <a:pPr>
              <a:spcBef>
                <a:spcPct val="0"/>
              </a:spcBef>
            </a:pPr>
            <a:endParaRPr lang="en-US" altLang="en-US" sz="3600" b="1" dirty="0">
              <a:solidFill>
                <a:srgbClr val="FF0000"/>
              </a:solidFill>
              <a:latin typeface="Arial" panose="020B0604020202020204" pitchFamily="34" charset="0"/>
            </a:endParaRPr>
          </a:p>
          <a:p>
            <a:pPr>
              <a:spcBef>
                <a:spcPct val="0"/>
              </a:spcBef>
            </a:pPr>
            <a:r>
              <a:rPr lang="en-US" altLang="en-US" sz="3600" b="1" dirty="0">
                <a:solidFill>
                  <a:srgbClr val="FF0000"/>
                </a:solidFill>
                <a:latin typeface="Arial" panose="020B0604020202020204" pitchFamily="34" charset="0"/>
              </a:rPr>
              <a:t>	   </a:t>
            </a:r>
          </a:p>
          <a:p>
            <a:pPr>
              <a:spcBef>
                <a:spcPct val="0"/>
              </a:spcBef>
            </a:pPr>
            <a:r>
              <a:rPr lang="en-US" altLang="en-US" sz="3600" b="1" dirty="0">
                <a:solidFill>
                  <a:srgbClr val="FF0000"/>
                </a:solidFill>
                <a:latin typeface="Arial" panose="020B0604020202020204" pitchFamily="34" charset="0"/>
              </a:rPr>
              <a:t>           Don’t feed them!</a:t>
            </a:r>
          </a:p>
          <a:p>
            <a:pPr algn="ctr">
              <a:spcBef>
                <a:spcPct val="0"/>
              </a:spcBef>
            </a:pPr>
            <a:endParaRPr lang="en-US" altLang="en-US" sz="3600" b="1" dirty="0">
              <a:solidFill>
                <a:srgbClr val="FF0000"/>
              </a:solidFill>
              <a:latin typeface="Arial" panose="020B0604020202020204" pitchFamily="34" charset="0"/>
            </a:endParaRPr>
          </a:p>
          <a:p>
            <a:pPr algn="ctr">
              <a:spcBef>
                <a:spcPct val="0"/>
              </a:spcBef>
            </a:pPr>
            <a:r>
              <a:rPr lang="en-US" altLang="en-US" b="1" dirty="0">
                <a:latin typeface="Arial" panose="020B0604020202020204" pitchFamily="34" charset="0"/>
              </a:rPr>
              <a:t>and, if you do get them, </a:t>
            </a:r>
          </a:p>
          <a:p>
            <a:pPr algn="ctr">
              <a:spcBef>
                <a:spcPct val="0"/>
              </a:spcBef>
            </a:pPr>
            <a:endParaRPr lang="en-US" altLang="en-US" b="1" dirty="0">
              <a:solidFill>
                <a:srgbClr val="FF0000"/>
              </a:solidFill>
              <a:latin typeface="Arial" panose="020B0604020202020204" pitchFamily="34" charset="0"/>
            </a:endParaRPr>
          </a:p>
          <a:p>
            <a:pPr algn="ctr">
              <a:spcBef>
                <a:spcPct val="0"/>
              </a:spcBef>
            </a:pPr>
            <a:r>
              <a:rPr lang="en-US" altLang="en-US" sz="3600" b="1" dirty="0">
                <a:solidFill>
                  <a:srgbClr val="FF0000"/>
                </a:solidFill>
                <a:latin typeface="Arial" panose="020B0604020202020204" pitchFamily="34" charset="0"/>
              </a:rPr>
              <a:t>Eliminate them in the least toxic way using IPM principles.</a:t>
            </a:r>
            <a:endParaRPr lang="en-US" sz="3600" b="1" dirty="0"/>
          </a:p>
        </p:txBody>
      </p:sp>
    </p:spTree>
    <p:extLst>
      <p:ext uri="{BB962C8B-B14F-4D97-AF65-F5344CB8AC3E}">
        <p14:creationId xmlns:p14="http://schemas.microsoft.com/office/powerpoint/2010/main" val="1447807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600" b="1" dirty="0">
                <a:solidFill>
                  <a:srgbClr val="FF0000"/>
                </a:solidFill>
                <a:latin typeface="+mn-lt"/>
                <a:ea typeface="+mn-ea"/>
                <a:cs typeface="+mn-cs"/>
              </a:rPr>
              <a:t>Wasps, Hornets and Bees</a:t>
            </a:r>
          </a:p>
        </p:txBody>
      </p:sp>
      <p:sp>
        <p:nvSpPr>
          <p:cNvPr id="3" name="Content Placeholder 2"/>
          <p:cNvSpPr>
            <a:spLocks noGrp="1"/>
          </p:cNvSpPr>
          <p:nvPr>
            <p:ph idx="1"/>
          </p:nvPr>
        </p:nvSpPr>
        <p:spPr>
          <a:xfrm>
            <a:off x="457200" y="1295400"/>
            <a:ext cx="8229600" cy="4830763"/>
          </a:xfrm>
        </p:spPr>
        <p:txBody>
          <a:bodyPr/>
          <a:lstStyle/>
          <a:p>
            <a:r>
              <a:rPr lang="en-US" dirty="0"/>
              <a:t>All not very active In cooler temperatures. </a:t>
            </a:r>
          </a:p>
          <a:p>
            <a:r>
              <a:rPr lang="en-US" dirty="0"/>
              <a:t>Bees feed on pollen and are very beneficial. </a:t>
            </a:r>
          </a:p>
          <a:p>
            <a:r>
              <a:rPr lang="en-US" dirty="0"/>
              <a:t>Wasps and Hornets are predatory.</a:t>
            </a:r>
          </a:p>
          <a:p>
            <a:r>
              <a:rPr lang="en-US" dirty="0"/>
              <a:t>Stingers are different.</a:t>
            </a:r>
          </a:p>
          <a:p>
            <a:r>
              <a:rPr lang="en-US" dirty="0"/>
              <a:t>Bees often look fuzzy.</a:t>
            </a:r>
          </a:p>
          <a:p>
            <a:r>
              <a:rPr lang="en-US" dirty="0"/>
              <a:t>Pollinators –vs- non pollinators.</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385" y="4702624"/>
            <a:ext cx="2765970" cy="176118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6322" y="4702624"/>
            <a:ext cx="2491355" cy="207612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4593080"/>
            <a:ext cx="2283705" cy="2016158"/>
          </a:xfrm>
          <a:prstGeom prst="rect">
            <a:avLst/>
          </a:prstGeom>
        </p:spPr>
      </p:pic>
      <p:sp>
        <p:nvSpPr>
          <p:cNvPr id="6" name="TextBox 5"/>
          <p:cNvSpPr txBox="1"/>
          <p:nvPr/>
        </p:nvSpPr>
        <p:spPr>
          <a:xfrm>
            <a:off x="812640" y="6239906"/>
            <a:ext cx="7874160" cy="369332"/>
          </a:xfrm>
          <a:prstGeom prst="rect">
            <a:avLst/>
          </a:prstGeom>
          <a:noFill/>
        </p:spPr>
        <p:txBody>
          <a:bodyPr wrap="square" rtlCol="0">
            <a:spAutoFit/>
          </a:bodyPr>
          <a:lstStyle/>
          <a:p>
            <a:r>
              <a:rPr lang="en-US" dirty="0">
                <a:solidFill>
                  <a:srgbClr val="FF0000"/>
                </a:solidFill>
              </a:rPr>
              <a:t>Yellow Jacket  Wasp                            Bumble Bee                               European Hornet</a:t>
            </a:r>
          </a:p>
        </p:txBody>
      </p:sp>
    </p:spTree>
    <p:extLst>
      <p:ext uri="{BB962C8B-B14F-4D97-AF65-F5344CB8AC3E}">
        <p14:creationId xmlns:p14="http://schemas.microsoft.com/office/powerpoint/2010/main" val="90551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219200"/>
            <a:ext cx="5943600" cy="707886"/>
          </a:xfrm>
          <a:prstGeom prst="rect">
            <a:avLst/>
          </a:prstGeom>
          <a:noFill/>
        </p:spPr>
        <p:txBody>
          <a:bodyPr wrap="square" rtlCol="0">
            <a:spAutoFit/>
          </a:bodyPr>
          <a:lstStyle/>
          <a:p>
            <a:pPr algn="ctr"/>
            <a:r>
              <a:rPr lang="en-US" sz="4000" dirty="0"/>
              <a:t>Bee, Wasp or Hornet?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259074" y="2362200"/>
            <a:ext cx="5437125" cy="3949280"/>
          </a:xfrm>
          <a:prstGeom prst="rect">
            <a:avLst/>
          </a:prstGeom>
        </p:spPr>
      </p:pic>
      <p:sp>
        <p:nvSpPr>
          <p:cNvPr id="4" name="TextBox 3"/>
          <p:cNvSpPr txBox="1"/>
          <p:nvPr/>
        </p:nvSpPr>
        <p:spPr>
          <a:xfrm>
            <a:off x="4724400" y="6311480"/>
            <a:ext cx="2286000" cy="646331"/>
          </a:xfrm>
          <a:prstGeom prst="rect">
            <a:avLst/>
          </a:prstGeom>
          <a:noFill/>
        </p:spPr>
        <p:txBody>
          <a:bodyPr wrap="square" rtlCol="0">
            <a:spAutoFit/>
          </a:bodyPr>
          <a:lstStyle/>
          <a:p>
            <a:r>
              <a:rPr lang="en-US" sz="3600" dirty="0">
                <a:solidFill>
                  <a:srgbClr val="FF0000"/>
                </a:solidFill>
              </a:rPr>
              <a:t>Honey Bee</a:t>
            </a:r>
          </a:p>
        </p:txBody>
      </p:sp>
    </p:spTree>
    <p:extLst>
      <p:ext uri="{BB962C8B-B14F-4D97-AF65-F5344CB8AC3E}">
        <p14:creationId xmlns:p14="http://schemas.microsoft.com/office/powerpoint/2010/main" val="115374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Bee, Wasp or Hornet?</a:t>
            </a:r>
            <a:br>
              <a:rPr lang="en-US" dirty="0"/>
            </a:b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143000"/>
            <a:ext cx="5910722" cy="4548485"/>
          </a:xfrm>
        </p:spPr>
      </p:pic>
      <p:sp>
        <p:nvSpPr>
          <p:cNvPr id="3" name="TextBox 2"/>
          <p:cNvSpPr txBox="1"/>
          <p:nvPr/>
        </p:nvSpPr>
        <p:spPr>
          <a:xfrm>
            <a:off x="4495800" y="6172200"/>
            <a:ext cx="4515532" cy="646331"/>
          </a:xfrm>
          <a:prstGeom prst="rect">
            <a:avLst/>
          </a:prstGeom>
          <a:noFill/>
        </p:spPr>
        <p:txBody>
          <a:bodyPr wrap="none" rtlCol="0">
            <a:spAutoFit/>
          </a:bodyPr>
          <a:lstStyle/>
          <a:p>
            <a:r>
              <a:rPr lang="en-US" sz="3600" dirty="0">
                <a:solidFill>
                  <a:srgbClr val="FF0000"/>
                </a:solidFill>
              </a:rPr>
              <a:t>Bald Face Hornet Wasp</a:t>
            </a:r>
          </a:p>
        </p:txBody>
      </p:sp>
    </p:spTree>
    <p:extLst>
      <p:ext uri="{BB962C8B-B14F-4D97-AF65-F5344CB8AC3E}">
        <p14:creationId xmlns:p14="http://schemas.microsoft.com/office/powerpoint/2010/main" val="105579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840269"/>
            <a:ext cx="7772400" cy="1200329"/>
          </a:xfrm>
          <a:prstGeom prst="rect">
            <a:avLst/>
          </a:prstGeom>
        </p:spPr>
        <p:txBody>
          <a:bodyPr wrap="square">
            <a:spAutoFit/>
          </a:bodyPr>
          <a:lstStyle/>
          <a:p>
            <a:pPr algn="ctr"/>
            <a:r>
              <a:rPr lang="en-US" sz="3600" dirty="0"/>
              <a:t>Bee, Wasp or Hornet?</a:t>
            </a:r>
            <a:br>
              <a:rPr lang="en-US" sz="3600" dirty="0"/>
            </a:br>
            <a:endParaRPr lang="en-US" sz="36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2971800"/>
            <a:ext cx="2743092" cy="293270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6778" y="2040598"/>
            <a:ext cx="409822" cy="438150"/>
          </a:xfrm>
          <a:prstGeom prst="rect">
            <a:avLst/>
          </a:prstGeom>
        </p:spPr>
      </p:pic>
      <p:sp>
        <p:nvSpPr>
          <p:cNvPr id="5" name="TextBox 4"/>
          <p:cNvSpPr txBox="1"/>
          <p:nvPr/>
        </p:nvSpPr>
        <p:spPr>
          <a:xfrm>
            <a:off x="4800600" y="6019800"/>
            <a:ext cx="2406236" cy="646331"/>
          </a:xfrm>
          <a:prstGeom prst="rect">
            <a:avLst/>
          </a:prstGeom>
          <a:noFill/>
        </p:spPr>
        <p:txBody>
          <a:bodyPr wrap="none" rtlCol="0">
            <a:spAutoFit/>
          </a:bodyPr>
          <a:lstStyle/>
          <a:p>
            <a:r>
              <a:rPr lang="en-US" sz="3600" dirty="0">
                <a:solidFill>
                  <a:srgbClr val="FF0000"/>
                </a:solidFill>
              </a:rPr>
              <a:t>Solitary Bee</a:t>
            </a:r>
          </a:p>
        </p:txBody>
      </p:sp>
    </p:spTree>
    <p:extLst>
      <p:ext uri="{BB962C8B-B14F-4D97-AF65-F5344CB8AC3E}">
        <p14:creationId xmlns:p14="http://schemas.microsoft.com/office/powerpoint/2010/main" val="360999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219200"/>
            <a:ext cx="6781800" cy="1200329"/>
          </a:xfrm>
          <a:prstGeom prst="rect">
            <a:avLst/>
          </a:prstGeom>
        </p:spPr>
        <p:txBody>
          <a:bodyPr wrap="square">
            <a:spAutoFit/>
          </a:bodyPr>
          <a:lstStyle/>
          <a:p>
            <a:pPr algn="ctr"/>
            <a:r>
              <a:rPr lang="en-US" sz="3600" dirty="0"/>
              <a:t>Bee or Wasp or Hornet?</a:t>
            </a:r>
            <a:br>
              <a:rPr lang="en-US" sz="3600" dirty="0"/>
            </a:br>
            <a:endParaRPr lang="en-US"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2743200"/>
            <a:ext cx="5419153" cy="3304362"/>
          </a:xfrm>
          <a:prstGeom prst="rect">
            <a:avLst/>
          </a:prstGeom>
        </p:spPr>
      </p:pic>
      <p:sp>
        <p:nvSpPr>
          <p:cNvPr id="4" name="TextBox 3"/>
          <p:cNvSpPr txBox="1"/>
          <p:nvPr/>
        </p:nvSpPr>
        <p:spPr>
          <a:xfrm>
            <a:off x="2895600" y="6248400"/>
            <a:ext cx="4200702" cy="369332"/>
          </a:xfrm>
          <a:prstGeom prst="rect">
            <a:avLst/>
          </a:prstGeom>
          <a:noFill/>
        </p:spPr>
        <p:txBody>
          <a:bodyPr wrap="none" rtlCol="0">
            <a:spAutoFit/>
          </a:bodyPr>
          <a:lstStyle/>
          <a:p>
            <a:r>
              <a:rPr lang="en-US" dirty="0">
                <a:solidFill>
                  <a:srgbClr val="FF0000"/>
                </a:solidFill>
              </a:rPr>
              <a:t>Mud Dauber Wasp ( Feed on black Widow)</a:t>
            </a:r>
          </a:p>
        </p:txBody>
      </p:sp>
    </p:spTree>
    <p:extLst>
      <p:ext uri="{BB962C8B-B14F-4D97-AF65-F5344CB8AC3E}">
        <p14:creationId xmlns:p14="http://schemas.microsoft.com/office/powerpoint/2010/main" val="153044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Bee, Wasp or Hornet?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8282" y="2133600"/>
            <a:ext cx="5007435" cy="35052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3276600" y="6172199"/>
            <a:ext cx="185061" cy="129543"/>
          </a:xfrm>
          <a:prstGeom prst="rect">
            <a:avLst/>
          </a:prstGeom>
        </p:spPr>
      </p:pic>
      <p:sp>
        <p:nvSpPr>
          <p:cNvPr id="5" name="TextBox 4"/>
          <p:cNvSpPr txBox="1"/>
          <p:nvPr/>
        </p:nvSpPr>
        <p:spPr>
          <a:xfrm>
            <a:off x="4800600" y="6172199"/>
            <a:ext cx="1234633" cy="369332"/>
          </a:xfrm>
          <a:prstGeom prst="rect">
            <a:avLst/>
          </a:prstGeom>
          <a:noFill/>
        </p:spPr>
        <p:txBody>
          <a:bodyPr wrap="none" rtlCol="0">
            <a:spAutoFit/>
          </a:bodyPr>
          <a:lstStyle/>
          <a:p>
            <a:r>
              <a:rPr lang="en-US" dirty="0">
                <a:solidFill>
                  <a:srgbClr val="FF0000"/>
                </a:solidFill>
              </a:rPr>
              <a:t>Mason Bee</a:t>
            </a:r>
          </a:p>
        </p:txBody>
      </p:sp>
    </p:spTree>
    <p:extLst>
      <p:ext uri="{BB962C8B-B14F-4D97-AF65-F5344CB8AC3E}">
        <p14:creationId xmlns:p14="http://schemas.microsoft.com/office/powerpoint/2010/main" val="211278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Bee, Wasp or Hornet?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9765" y="4068762"/>
            <a:ext cx="4684094" cy="256063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527313"/>
            <a:ext cx="3255390" cy="2438400"/>
          </a:xfrm>
          <a:prstGeom prst="rect">
            <a:avLst/>
          </a:prstGeom>
        </p:spPr>
      </p:pic>
      <p:sp>
        <p:nvSpPr>
          <p:cNvPr id="5" name="TextBox 4"/>
          <p:cNvSpPr txBox="1"/>
          <p:nvPr/>
        </p:nvSpPr>
        <p:spPr>
          <a:xfrm>
            <a:off x="4572000" y="3048000"/>
            <a:ext cx="2278894" cy="369332"/>
          </a:xfrm>
          <a:prstGeom prst="rect">
            <a:avLst/>
          </a:prstGeom>
          <a:noFill/>
        </p:spPr>
        <p:txBody>
          <a:bodyPr wrap="none" rtlCol="0">
            <a:spAutoFit/>
          </a:bodyPr>
          <a:lstStyle/>
          <a:p>
            <a:r>
              <a:rPr lang="en-US" dirty="0">
                <a:solidFill>
                  <a:srgbClr val="FF0000"/>
                </a:solidFill>
              </a:rPr>
              <a:t>Tarantula Hawk Wasp</a:t>
            </a:r>
          </a:p>
        </p:txBody>
      </p:sp>
    </p:spTree>
    <p:extLst>
      <p:ext uri="{BB962C8B-B14F-4D97-AF65-F5344CB8AC3E}">
        <p14:creationId xmlns:p14="http://schemas.microsoft.com/office/powerpoint/2010/main" val="202244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392" y="567323"/>
            <a:ext cx="8229600" cy="1143000"/>
          </a:xfrm>
        </p:spPr>
        <p:txBody>
          <a:bodyPr/>
          <a:lstStyle/>
          <a:p>
            <a:r>
              <a:rPr lang="en-US" dirty="0"/>
              <a:t>Bee, Wasp or Hornet?</a:t>
            </a:r>
          </a:p>
        </p:txBody>
      </p:sp>
      <p:sp>
        <p:nvSpPr>
          <p:cNvPr id="3" name="AutoShape 2" descr="Image result for hornet amc"/>
          <p:cNvSpPr>
            <a:spLocks noChangeAspect="1" noChangeArrowheads="1"/>
          </p:cNvSpPr>
          <p:nvPr/>
        </p:nvSpPr>
        <p:spPr bwMode="auto">
          <a:xfrm>
            <a:off x="63500" y="-136525"/>
            <a:ext cx="1228725" cy="923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hornet amc"/>
          <p:cNvSpPr>
            <a:spLocks noChangeAspect="1" noChangeArrowheads="1"/>
          </p:cNvSpPr>
          <p:nvPr/>
        </p:nvSpPr>
        <p:spPr bwMode="auto">
          <a:xfrm>
            <a:off x="215900" y="15875"/>
            <a:ext cx="1228725" cy="923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hornet amc"/>
          <p:cNvSpPr>
            <a:spLocks noChangeAspect="1" noChangeArrowheads="1"/>
          </p:cNvSpPr>
          <p:nvPr/>
        </p:nvSpPr>
        <p:spPr bwMode="auto">
          <a:xfrm>
            <a:off x="368300" y="168275"/>
            <a:ext cx="1228725" cy="923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00" y="2874984"/>
            <a:ext cx="2619375" cy="174307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2145814"/>
            <a:ext cx="3505200" cy="1600708"/>
          </a:xfrm>
          <a:prstGeom prst="rect">
            <a:avLst/>
          </a:prstGeom>
        </p:spPr>
      </p:pic>
      <p:sp>
        <p:nvSpPr>
          <p:cNvPr id="9" name="TextBox 8"/>
          <p:cNvSpPr txBox="1"/>
          <p:nvPr/>
        </p:nvSpPr>
        <p:spPr>
          <a:xfrm>
            <a:off x="762000" y="4800600"/>
            <a:ext cx="1350434" cy="369332"/>
          </a:xfrm>
          <a:prstGeom prst="rect">
            <a:avLst/>
          </a:prstGeom>
          <a:noFill/>
        </p:spPr>
        <p:txBody>
          <a:bodyPr wrap="none" rtlCol="0">
            <a:spAutoFit/>
          </a:bodyPr>
          <a:lstStyle/>
          <a:p>
            <a:r>
              <a:rPr lang="en-US" dirty="0">
                <a:solidFill>
                  <a:srgbClr val="FF0000"/>
                </a:solidFill>
              </a:rPr>
              <a:t>AMC Hornet</a:t>
            </a:r>
          </a:p>
        </p:txBody>
      </p:sp>
      <p:sp>
        <p:nvSpPr>
          <p:cNvPr id="10" name="TextBox 9"/>
          <p:cNvSpPr txBox="1"/>
          <p:nvPr/>
        </p:nvSpPr>
        <p:spPr>
          <a:xfrm>
            <a:off x="6539752" y="3846493"/>
            <a:ext cx="1613648" cy="369332"/>
          </a:xfrm>
          <a:prstGeom prst="rect">
            <a:avLst/>
          </a:prstGeom>
          <a:noFill/>
        </p:spPr>
        <p:txBody>
          <a:bodyPr wrap="square" rtlCol="0">
            <a:spAutoFit/>
          </a:bodyPr>
          <a:lstStyle/>
          <a:p>
            <a:r>
              <a:rPr lang="en-US" dirty="0">
                <a:solidFill>
                  <a:srgbClr val="FF0000"/>
                </a:solidFill>
              </a:rPr>
              <a:t>Hudson Wasp</a:t>
            </a:r>
          </a:p>
        </p:txBody>
      </p:sp>
      <p:sp>
        <p:nvSpPr>
          <p:cNvPr id="11" name="TextBox 10"/>
          <p:cNvSpPr txBox="1"/>
          <p:nvPr/>
        </p:nvSpPr>
        <p:spPr>
          <a:xfrm>
            <a:off x="4800600" y="6391702"/>
            <a:ext cx="2895600" cy="369332"/>
          </a:xfrm>
          <a:prstGeom prst="rect">
            <a:avLst/>
          </a:prstGeom>
          <a:noFill/>
        </p:spPr>
        <p:txBody>
          <a:bodyPr wrap="square" rtlCol="0">
            <a:spAutoFit/>
          </a:bodyPr>
          <a:lstStyle/>
          <a:p>
            <a:r>
              <a:rPr lang="en-US" dirty="0">
                <a:solidFill>
                  <a:srgbClr val="FF0000"/>
                </a:solidFill>
              </a:rPr>
              <a:t>Dodge Charger, Super Bee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3345" y="4255532"/>
            <a:ext cx="3352800" cy="2153709"/>
          </a:xfrm>
          <a:prstGeom prst="rect">
            <a:avLst/>
          </a:prstGeom>
        </p:spPr>
      </p:pic>
    </p:spTree>
    <p:extLst>
      <p:ext uri="{BB962C8B-B14F-4D97-AF65-F5344CB8AC3E}">
        <p14:creationId xmlns:p14="http://schemas.microsoft.com/office/powerpoint/2010/main" val="385285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solidFill>
                  <a:srgbClr val="FF0000"/>
                </a:solidFill>
                <a:latin typeface="+mn-lt"/>
                <a:ea typeface="+mn-ea"/>
                <a:cs typeface="+mn-cs"/>
              </a:rPr>
              <a:t>Pest Thresholds</a:t>
            </a:r>
          </a:p>
        </p:txBody>
      </p:sp>
      <p:sp>
        <p:nvSpPr>
          <p:cNvPr id="12" name="TextBox 11"/>
          <p:cNvSpPr txBox="1"/>
          <p:nvPr/>
        </p:nvSpPr>
        <p:spPr>
          <a:xfrm>
            <a:off x="1676400" y="5486400"/>
            <a:ext cx="5867400" cy="369332"/>
          </a:xfrm>
          <a:prstGeom prst="rect">
            <a:avLst/>
          </a:prstGeom>
          <a:noFill/>
        </p:spPr>
        <p:txBody>
          <a:bodyPr wrap="square" rtlCol="0">
            <a:spAutoFit/>
          </a:bodyPr>
          <a:lstStyle/>
          <a:p>
            <a:r>
              <a:rPr lang="en-US" dirty="0"/>
              <a:t> </a:t>
            </a:r>
          </a:p>
        </p:txBody>
      </p:sp>
      <p:sp>
        <p:nvSpPr>
          <p:cNvPr id="3" name="Content Placeholder 2"/>
          <p:cNvSpPr>
            <a:spLocks noGrp="1"/>
          </p:cNvSpPr>
          <p:nvPr>
            <p:ph idx="1"/>
          </p:nvPr>
        </p:nvSpPr>
        <p:spPr>
          <a:xfrm>
            <a:off x="457200" y="1600200"/>
            <a:ext cx="8229600" cy="4648199"/>
          </a:xfrm>
        </p:spPr>
        <p:txBody>
          <a:bodyPr>
            <a:normAutofit fontScale="92500" lnSpcReduction="10000"/>
          </a:bodyPr>
          <a:lstStyle/>
          <a:p>
            <a:pPr marL="0" indent="0" algn="ctr">
              <a:buNone/>
            </a:pPr>
            <a:r>
              <a:rPr lang="en-US" dirty="0"/>
              <a:t>Do we really need to kill every bug and mouse?</a:t>
            </a:r>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dirty="0"/>
              <a:t>                                                      Well... It depends…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362200"/>
            <a:ext cx="1600200" cy="418657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799" y="3276600"/>
            <a:ext cx="3341077" cy="1714500"/>
          </a:xfrm>
          <a:prstGeom prst="rect">
            <a:avLst/>
          </a:prstGeom>
        </p:spPr>
      </p:pic>
    </p:spTree>
    <p:extLst>
      <p:ext uri="{BB962C8B-B14F-4D97-AF65-F5344CB8AC3E}">
        <p14:creationId xmlns:p14="http://schemas.microsoft.com/office/powerpoint/2010/main" val="18063124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228600"/>
            <a:ext cx="3695700" cy="5715000"/>
          </a:xfrm>
          <a:prstGeom prst="rect">
            <a:avLst/>
          </a:prstGeom>
        </p:spPr>
      </p:pic>
      <p:sp>
        <p:nvSpPr>
          <p:cNvPr id="4" name="TextBox 3"/>
          <p:cNvSpPr txBox="1"/>
          <p:nvPr/>
        </p:nvSpPr>
        <p:spPr>
          <a:xfrm>
            <a:off x="2756452" y="5791200"/>
            <a:ext cx="3949148" cy="1107996"/>
          </a:xfrm>
          <a:prstGeom prst="rect">
            <a:avLst/>
          </a:prstGeom>
          <a:noFill/>
        </p:spPr>
        <p:txBody>
          <a:bodyPr wrap="square" rtlCol="0">
            <a:spAutoFit/>
          </a:bodyPr>
          <a:lstStyle/>
          <a:p>
            <a:pPr algn="ctr"/>
            <a:r>
              <a:rPr lang="en-US" sz="6600" dirty="0">
                <a:solidFill>
                  <a:srgbClr val="FF0000"/>
                </a:solidFill>
              </a:rPr>
              <a:t>EXAM</a:t>
            </a:r>
          </a:p>
        </p:txBody>
      </p:sp>
    </p:spTree>
    <p:extLst>
      <p:ext uri="{BB962C8B-B14F-4D97-AF65-F5344CB8AC3E}">
        <p14:creationId xmlns:p14="http://schemas.microsoft.com/office/powerpoint/2010/main" val="3493317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066800"/>
          </a:xfrm>
        </p:spPr>
        <p:txBody>
          <a:bodyPr>
            <a:normAutofit fontScale="90000"/>
          </a:bodyPr>
          <a:lstStyle/>
          <a:p>
            <a:r>
              <a:rPr lang="en-US" dirty="0"/>
              <a:t>All Living organisms need 3 important elements to live. </a:t>
            </a:r>
            <a:br>
              <a:rPr lang="en-US" dirty="0"/>
            </a:br>
            <a:br>
              <a:rPr lang="en-US" dirty="0"/>
            </a:br>
            <a:r>
              <a:rPr lang="en-US" sz="2700" dirty="0">
                <a:solidFill>
                  <a:srgbClr val="FF0000"/>
                </a:solidFill>
              </a:rPr>
              <a:t>This includes pests!</a:t>
            </a:r>
            <a:br>
              <a:rPr lang="en-US" sz="2700" dirty="0">
                <a:solidFill>
                  <a:srgbClr val="FF0000"/>
                </a:solidFill>
              </a:rPr>
            </a:br>
            <a:endParaRPr lang="en-US" sz="2700" dirty="0">
              <a:solidFill>
                <a:srgbClr val="FF0000"/>
              </a:solidFill>
            </a:endParaRPr>
          </a:p>
        </p:txBody>
      </p:sp>
      <p:sp>
        <p:nvSpPr>
          <p:cNvPr id="3" name="Content Placeholder 2"/>
          <p:cNvSpPr>
            <a:spLocks noGrp="1"/>
          </p:cNvSpPr>
          <p:nvPr>
            <p:ph idx="1"/>
          </p:nvPr>
        </p:nvSpPr>
        <p:spPr>
          <a:xfrm>
            <a:off x="457200" y="2133600"/>
            <a:ext cx="8229600" cy="4343400"/>
          </a:xfrm>
        </p:spPr>
        <p:txBody>
          <a:bodyPr>
            <a:normAutofit/>
          </a:bodyPr>
          <a:lstStyle/>
          <a:p>
            <a:pPr marL="0" indent="0" algn="ctr">
              <a:buNone/>
            </a:pPr>
            <a:endParaRPr lang="en-US" sz="6600" b="1" dirty="0">
              <a:solidFill>
                <a:srgbClr val="FF0000"/>
              </a:solidFill>
            </a:endParaRPr>
          </a:p>
          <a:p>
            <a:pPr marL="0" indent="0" algn="ctr">
              <a:buNone/>
            </a:pPr>
            <a:r>
              <a:rPr lang="en-US" sz="6600" b="1" dirty="0">
                <a:solidFill>
                  <a:srgbClr val="FF0000"/>
                </a:solidFill>
              </a:rPr>
              <a:t>Food                 Water</a:t>
            </a:r>
          </a:p>
          <a:p>
            <a:pPr marL="0" indent="0" algn="ctr">
              <a:buNone/>
            </a:pPr>
            <a:r>
              <a:rPr lang="en-US" sz="6600" b="1" dirty="0">
                <a:solidFill>
                  <a:srgbClr val="FF0000"/>
                </a:solidFill>
              </a:rPr>
              <a:t>  Shelter</a:t>
            </a:r>
          </a:p>
          <a:p>
            <a:pPr marL="0" indent="0">
              <a:buNone/>
            </a:pPr>
            <a:endParaRPr lang="en-US" dirty="0"/>
          </a:p>
          <a:p>
            <a:pPr marL="0" indent="0">
              <a:buNone/>
            </a:pPr>
            <a:endParaRPr lang="en-US" dirty="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4675254"/>
            <a:ext cx="1522059" cy="15843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3508" y="2743200"/>
            <a:ext cx="1216983" cy="18288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4675254"/>
            <a:ext cx="1943100" cy="1943100"/>
          </a:xfrm>
          <a:prstGeom prst="rect">
            <a:avLst/>
          </a:prstGeom>
        </p:spPr>
      </p:pic>
    </p:spTree>
    <p:extLst>
      <p:ext uri="{BB962C8B-B14F-4D97-AF65-F5344CB8AC3E}">
        <p14:creationId xmlns:p14="http://schemas.microsoft.com/office/powerpoint/2010/main" val="10007451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questionnaire with text on it&#10;&#10;Description automatically generated">
            <a:extLst>
              <a:ext uri="{FF2B5EF4-FFF2-40B4-BE49-F238E27FC236}">
                <a16:creationId xmlns:a16="http://schemas.microsoft.com/office/drawing/2014/main" id="{CEAAF74D-ED37-2B5E-12FB-5564521023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4715" y="0"/>
            <a:ext cx="6774569" cy="6858000"/>
          </a:xfrm>
          <a:prstGeom prst="rect">
            <a:avLst/>
          </a:prstGeom>
        </p:spPr>
      </p:pic>
    </p:spTree>
    <p:extLst>
      <p:ext uri="{BB962C8B-B14F-4D97-AF65-F5344CB8AC3E}">
        <p14:creationId xmlns:p14="http://schemas.microsoft.com/office/powerpoint/2010/main" val="3506009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questionnaire with text on it&#10;&#10;Description automatically generated">
            <a:extLst>
              <a:ext uri="{FF2B5EF4-FFF2-40B4-BE49-F238E27FC236}">
                <a16:creationId xmlns:a16="http://schemas.microsoft.com/office/drawing/2014/main" id="{30803640-8A76-55DC-781A-A63B67AC76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7854" y="0"/>
            <a:ext cx="6068291" cy="6858000"/>
          </a:xfrm>
          <a:prstGeom prst="rect">
            <a:avLst/>
          </a:prstGeom>
        </p:spPr>
      </p:pic>
      <p:sp>
        <p:nvSpPr>
          <p:cNvPr id="4" name="TextBox 3">
            <a:extLst>
              <a:ext uri="{FF2B5EF4-FFF2-40B4-BE49-F238E27FC236}">
                <a16:creationId xmlns:a16="http://schemas.microsoft.com/office/drawing/2014/main" id="{5C60318F-2B3D-1FCB-4296-80622877E6B9}"/>
              </a:ext>
            </a:extLst>
          </p:cNvPr>
          <p:cNvSpPr txBox="1"/>
          <p:nvPr/>
        </p:nvSpPr>
        <p:spPr>
          <a:xfrm>
            <a:off x="5257800" y="6248400"/>
            <a:ext cx="1371600" cy="400110"/>
          </a:xfrm>
          <a:prstGeom prst="rect">
            <a:avLst/>
          </a:prstGeom>
          <a:noFill/>
        </p:spPr>
        <p:txBody>
          <a:bodyPr wrap="square" rtlCol="0">
            <a:spAutoFit/>
          </a:bodyPr>
          <a:lstStyle/>
          <a:p>
            <a:r>
              <a:rPr lang="en-US" sz="1000" dirty="0"/>
              <a:t>C. Report it on </a:t>
            </a:r>
            <a:r>
              <a:rPr lang="en-US" sz="1000" dirty="0" err="1"/>
              <a:t>iPest</a:t>
            </a:r>
            <a:endParaRPr lang="en-US" sz="1000" dirty="0"/>
          </a:p>
          <a:p>
            <a:r>
              <a:rPr lang="en-US" sz="1000" dirty="0"/>
              <a:t>D. Set traps</a:t>
            </a:r>
          </a:p>
        </p:txBody>
      </p:sp>
    </p:spTree>
    <p:extLst>
      <p:ext uri="{BB962C8B-B14F-4D97-AF65-F5344CB8AC3E}">
        <p14:creationId xmlns:p14="http://schemas.microsoft.com/office/powerpoint/2010/main" val="14075897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questionnaire with text on it&#10;&#10;Description automatically generated">
            <a:extLst>
              <a:ext uri="{FF2B5EF4-FFF2-40B4-BE49-F238E27FC236}">
                <a16:creationId xmlns:a16="http://schemas.microsoft.com/office/drawing/2014/main" id="{B3A959F6-213D-B650-49FD-86F2C7276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205" y="0"/>
            <a:ext cx="7043590" cy="6858000"/>
          </a:xfrm>
          <a:prstGeom prst="rect">
            <a:avLst/>
          </a:prstGeom>
        </p:spPr>
      </p:pic>
    </p:spTree>
    <p:extLst>
      <p:ext uri="{BB962C8B-B14F-4D97-AF65-F5344CB8AC3E}">
        <p14:creationId xmlns:p14="http://schemas.microsoft.com/office/powerpoint/2010/main" val="31966268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questionnaire&#10;&#10;Description automatically generated">
            <a:extLst>
              <a:ext uri="{FF2B5EF4-FFF2-40B4-BE49-F238E27FC236}">
                <a16:creationId xmlns:a16="http://schemas.microsoft.com/office/drawing/2014/main" id="{D9A4B293-30B0-CB9A-8A61-7E25B52915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677" y="0"/>
            <a:ext cx="6626646" cy="6858000"/>
          </a:xfrm>
          <a:prstGeom prst="rect">
            <a:avLst/>
          </a:prstGeom>
        </p:spPr>
      </p:pic>
    </p:spTree>
    <p:extLst>
      <p:ext uri="{BB962C8B-B14F-4D97-AF65-F5344CB8AC3E}">
        <p14:creationId xmlns:p14="http://schemas.microsoft.com/office/powerpoint/2010/main" val="24780727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EA7049-BF34-E575-CDE7-F0EF51BFA1A5}"/>
              </a:ext>
            </a:extLst>
          </p:cNvPr>
          <p:cNvPicPr>
            <a:picLocks noChangeAspect="1"/>
          </p:cNvPicPr>
          <p:nvPr/>
        </p:nvPicPr>
        <p:blipFill>
          <a:blip r:embed="rId2"/>
          <a:stretch>
            <a:fillRect/>
          </a:stretch>
        </p:blipFill>
        <p:spPr>
          <a:xfrm>
            <a:off x="440179" y="838200"/>
            <a:ext cx="8263642" cy="5867400"/>
          </a:xfrm>
          <a:prstGeom prst="rect">
            <a:avLst/>
          </a:prstGeom>
        </p:spPr>
      </p:pic>
    </p:spTree>
    <p:extLst>
      <p:ext uri="{BB962C8B-B14F-4D97-AF65-F5344CB8AC3E}">
        <p14:creationId xmlns:p14="http://schemas.microsoft.com/office/powerpoint/2010/main" val="8573214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681" y="5257800"/>
            <a:ext cx="8229600" cy="1219200"/>
          </a:xfrm>
        </p:spPr>
        <p:txBody>
          <a:bodyPr/>
          <a:lstStyle/>
          <a:p>
            <a:r>
              <a:rPr lang="en-US" dirty="0"/>
              <a:t>The End</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143000"/>
            <a:ext cx="7002163" cy="3048000"/>
          </a:xfrm>
          <a:prstGeom prst="rect">
            <a:avLst/>
          </a:prstGeom>
        </p:spPr>
      </p:pic>
    </p:spTree>
    <p:extLst>
      <p:ext uri="{BB962C8B-B14F-4D97-AF65-F5344CB8AC3E}">
        <p14:creationId xmlns:p14="http://schemas.microsoft.com/office/powerpoint/2010/main" val="3561849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a:t>The Practice of IPM</a:t>
            </a:r>
          </a:p>
        </p:txBody>
      </p:sp>
      <p:graphicFrame>
        <p:nvGraphicFramePr>
          <p:cNvPr id="105475" name="Object 3"/>
          <p:cNvGraphicFramePr>
            <a:graphicFrameLocks noChangeAspect="1"/>
          </p:cNvGraphicFramePr>
          <p:nvPr/>
        </p:nvGraphicFramePr>
        <p:xfrm>
          <a:off x="4500563" y="1676400"/>
          <a:ext cx="4194175" cy="4740275"/>
        </p:xfrm>
        <a:graphic>
          <a:graphicData uri="http://schemas.openxmlformats.org/presentationml/2006/ole">
            <mc:AlternateContent xmlns:mc="http://schemas.openxmlformats.org/markup-compatibility/2006">
              <mc:Choice xmlns:v="urn:schemas-microsoft-com:vml" Requires="v">
                <p:oleObj name="CorelDRAW" r:id="rId2" imgW="2457450" imgH="2771775" progId="CorelDraw.Graphic.8">
                  <p:embed/>
                </p:oleObj>
              </mc:Choice>
              <mc:Fallback>
                <p:oleObj name="CorelDRAW" r:id="rId2" imgW="2457450" imgH="2771775" progId="CorelDraw.Graphic.8">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676400"/>
                        <a:ext cx="4194175" cy="474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5476" name="Text Box 4"/>
          <p:cNvSpPr txBox="1">
            <a:spLocks noChangeArrowheads="1"/>
          </p:cNvSpPr>
          <p:nvPr/>
        </p:nvSpPr>
        <p:spPr bwMode="auto">
          <a:xfrm>
            <a:off x="3752850" y="2209800"/>
            <a:ext cx="2190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3200" b="1" dirty="0">
                <a:solidFill>
                  <a:srgbClr val="FF3300"/>
                </a:solidFill>
                <a:latin typeface="Arial" panose="020B0604020202020204" pitchFamily="34" charset="0"/>
              </a:rPr>
              <a:t>Pesticides</a:t>
            </a:r>
          </a:p>
        </p:txBody>
      </p:sp>
      <p:sp>
        <p:nvSpPr>
          <p:cNvPr id="105477" name="Text Box 5"/>
          <p:cNvSpPr txBox="1">
            <a:spLocks noChangeArrowheads="1"/>
          </p:cNvSpPr>
          <p:nvPr/>
        </p:nvSpPr>
        <p:spPr bwMode="auto">
          <a:xfrm>
            <a:off x="1185863" y="3103563"/>
            <a:ext cx="437673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r>
              <a:rPr lang="en-US" altLang="en-US" sz="3200" b="1" dirty="0">
                <a:solidFill>
                  <a:srgbClr val="0099FF"/>
                </a:solidFill>
                <a:latin typeface="Arial" panose="020B0604020202020204" pitchFamily="34" charset="0"/>
              </a:rPr>
              <a:t>Physical &amp;</a:t>
            </a:r>
          </a:p>
          <a:p>
            <a:pPr algn="r" eaLnBrk="1" hangingPunct="1">
              <a:spcBef>
                <a:spcPct val="0"/>
              </a:spcBef>
              <a:buClrTx/>
              <a:buSzTx/>
              <a:buFontTx/>
              <a:buNone/>
            </a:pPr>
            <a:r>
              <a:rPr lang="en-US" altLang="en-US" sz="3200" b="1" dirty="0">
                <a:solidFill>
                  <a:srgbClr val="0099FF"/>
                </a:solidFill>
                <a:latin typeface="Arial" panose="020B0604020202020204" pitchFamily="34" charset="0"/>
              </a:rPr>
              <a:t>Mechanical Control</a:t>
            </a:r>
            <a:r>
              <a:rPr lang="en-US" altLang="en-US" sz="3200" b="1" dirty="0">
                <a:solidFill>
                  <a:srgbClr val="0099FF"/>
                </a:solidFill>
                <a:latin typeface="Garamond" panose="02020404030301010803" pitchFamily="18" charset="0"/>
              </a:rPr>
              <a:t>    </a:t>
            </a:r>
          </a:p>
        </p:txBody>
      </p:sp>
      <p:sp>
        <p:nvSpPr>
          <p:cNvPr id="105478" name="Text Box 6"/>
          <p:cNvSpPr txBox="1">
            <a:spLocks noChangeArrowheads="1"/>
          </p:cNvSpPr>
          <p:nvPr/>
        </p:nvSpPr>
        <p:spPr bwMode="auto">
          <a:xfrm>
            <a:off x="1065213" y="4267200"/>
            <a:ext cx="411638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lstStyle>
            <a:lvl1pPr>
              <a:spcBef>
                <a:spcPct val="20000"/>
              </a:spcBef>
              <a:buClr>
                <a:schemeClr val="folHlink"/>
              </a:buClr>
              <a:buSzPct val="9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r>
              <a:rPr lang="en-US" altLang="en-US" sz="3200" b="1">
                <a:solidFill>
                  <a:srgbClr val="FF66FF"/>
                </a:solidFill>
                <a:latin typeface="Arial" panose="020B0604020202020204" pitchFamily="34" charset="0"/>
              </a:rPr>
              <a:t>Cultural &amp; </a:t>
            </a:r>
          </a:p>
          <a:p>
            <a:pPr algn="r" eaLnBrk="1" hangingPunct="1">
              <a:spcBef>
                <a:spcPct val="0"/>
              </a:spcBef>
              <a:buClrTx/>
              <a:buSzTx/>
              <a:buFontTx/>
              <a:buNone/>
            </a:pPr>
            <a:r>
              <a:rPr lang="en-US" altLang="en-US" sz="3200" b="1">
                <a:solidFill>
                  <a:srgbClr val="FF66FF"/>
                </a:solidFill>
                <a:latin typeface="Arial" panose="020B0604020202020204" pitchFamily="34" charset="0"/>
              </a:rPr>
              <a:t>Sanitation Practices   </a:t>
            </a:r>
          </a:p>
          <a:p>
            <a:pPr algn="r" eaLnBrk="1" hangingPunct="1">
              <a:spcBef>
                <a:spcPct val="0"/>
              </a:spcBef>
              <a:buClrTx/>
              <a:buSzTx/>
              <a:buFontTx/>
              <a:buNone/>
            </a:pPr>
            <a:endParaRPr lang="en-US" altLang="en-US" sz="3200" b="1">
              <a:solidFill>
                <a:srgbClr val="FF66FF"/>
              </a:solidFill>
              <a:latin typeface="Arial" panose="020B0604020202020204" pitchFamily="34" charset="0"/>
            </a:endParaRPr>
          </a:p>
        </p:txBody>
      </p:sp>
      <p:sp>
        <p:nvSpPr>
          <p:cNvPr id="105479" name="Text Box 7"/>
          <p:cNvSpPr txBox="1">
            <a:spLocks noChangeArrowheads="1"/>
          </p:cNvSpPr>
          <p:nvPr/>
        </p:nvSpPr>
        <p:spPr bwMode="auto">
          <a:xfrm>
            <a:off x="1211263" y="5410200"/>
            <a:ext cx="336073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lstStyle>
            <a:lvl1pPr>
              <a:spcBef>
                <a:spcPct val="20000"/>
              </a:spcBef>
              <a:buClr>
                <a:schemeClr val="folHlink"/>
              </a:buClr>
              <a:buSzPct val="9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Tahoma" panose="020B060403050404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r>
              <a:rPr lang="en-US" altLang="en-US" sz="3200" b="1">
                <a:solidFill>
                  <a:srgbClr val="00CC66"/>
                </a:solidFill>
                <a:latin typeface="Arial" panose="020B0604020202020204" pitchFamily="34" charset="0"/>
              </a:rPr>
              <a:t>Education &amp; </a:t>
            </a:r>
            <a:br>
              <a:rPr lang="en-US" altLang="en-US" sz="3200" b="1">
                <a:solidFill>
                  <a:srgbClr val="00CC66"/>
                </a:solidFill>
                <a:latin typeface="Arial" panose="020B0604020202020204" pitchFamily="34" charset="0"/>
              </a:rPr>
            </a:br>
            <a:r>
              <a:rPr lang="en-US" altLang="en-US" sz="3200" b="1">
                <a:solidFill>
                  <a:srgbClr val="00CC66"/>
                </a:solidFill>
                <a:latin typeface="Arial" panose="020B0604020202020204" pitchFamily="34" charset="0"/>
              </a:rPr>
              <a:t>Communication    </a:t>
            </a:r>
          </a:p>
        </p:txBody>
      </p:sp>
    </p:spTree>
    <p:extLst>
      <p:ext uri="{BB962C8B-B14F-4D97-AF65-F5344CB8AC3E}">
        <p14:creationId xmlns:p14="http://schemas.microsoft.com/office/powerpoint/2010/main" val="21002173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05475"/>
                                        </p:tgtEl>
                                        <p:attrNameLst>
                                          <p:attrName>style.visibility</p:attrName>
                                        </p:attrNameLst>
                                      </p:cBhvr>
                                      <p:to>
                                        <p:strVal val="visible"/>
                                      </p:to>
                                    </p:set>
                                    <p:animEffect transition="in" filter="wipe(down)">
                                      <p:cBhvr>
                                        <p:cTn id="7" dur="500"/>
                                        <p:tgtEl>
                                          <p:spTgt spid="105475"/>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42" presetClass="entr" presetSubtype="0" fill="hold" grpId="0" nodeType="clickEffect">
                                  <p:stCondLst>
                                    <p:cond delay="500"/>
                                  </p:stCondLst>
                                  <p:childTnLst>
                                    <p:set>
                                      <p:cBhvr>
                                        <p:cTn id="11" dur="1" fill="hold">
                                          <p:stCondLst>
                                            <p:cond delay="0"/>
                                          </p:stCondLst>
                                        </p:cTn>
                                        <p:tgtEl>
                                          <p:spTgt spid="105479"/>
                                        </p:tgtEl>
                                        <p:attrNameLst>
                                          <p:attrName>style.visibility</p:attrName>
                                        </p:attrNameLst>
                                      </p:cBhvr>
                                      <p:to>
                                        <p:strVal val="visible"/>
                                      </p:to>
                                    </p:set>
                                    <p:animEffect transition="in" filter="fade">
                                      <p:cBhvr>
                                        <p:cTn id="12" dur="2000"/>
                                        <p:tgtEl>
                                          <p:spTgt spid="105479"/>
                                        </p:tgtEl>
                                      </p:cBhvr>
                                    </p:animEffect>
                                    <p:anim calcmode="lin" valueType="num">
                                      <p:cBhvr>
                                        <p:cTn id="13" dur="2000" fill="hold"/>
                                        <p:tgtEl>
                                          <p:spTgt spid="105479"/>
                                        </p:tgtEl>
                                        <p:attrNameLst>
                                          <p:attrName>ppt_x</p:attrName>
                                        </p:attrNameLst>
                                      </p:cBhvr>
                                      <p:tavLst>
                                        <p:tav tm="0">
                                          <p:val>
                                            <p:strVal val="#ppt_x"/>
                                          </p:val>
                                        </p:tav>
                                        <p:tav tm="100000">
                                          <p:val>
                                            <p:strVal val="#ppt_x"/>
                                          </p:val>
                                        </p:tav>
                                      </p:tavLst>
                                    </p:anim>
                                    <p:anim calcmode="lin" valueType="num">
                                      <p:cBhvr>
                                        <p:cTn id="14" dur="2000" fill="hold"/>
                                        <p:tgtEl>
                                          <p:spTgt spid="10547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nodeType="afterGroup">
                            <p:stCondLst>
                              <p:cond delay="0"/>
                            </p:stCondLst>
                            <p:childTnLst>
                              <p:par>
                                <p:cTn id="17" presetID="42" presetClass="entr" presetSubtype="0" fill="hold" grpId="0" nodeType="clickEffect">
                                  <p:stCondLst>
                                    <p:cond delay="500"/>
                                  </p:stCondLst>
                                  <p:childTnLst>
                                    <p:set>
                                      <p:cBhvr>
                                        <p:cTn id="18" dur="1" fill="hold">
                                          <p:stCondLst>
                                            <p:cond delay="0"/>
                                          </p:stCondLst>
                                        </p:cTn>
                                        <p:tgtEl>
                                          <p:spTgt spid="105478"/>
                                        </p:tgtEl>
                                        <p:attrNameLst>
                                          <p:attrName>style.visibility</p:attrName>
                                        </p:attrNameLst>
                                      </p:cBhvr>
                                      <p:to>
                                        <p:strVal val="visible"/>
                                      </p:to>
                                    </p:set>
                                    <p:animEffect transition="in" filter="fade">
                                      <p:cBhvr>
                                        <p:cTn id="19" dur="2000"/>
                                        <p:tgtEl>
                                          <p:spTgt spid="105478"/>
                                        </p:tgtEl>
                                      </p:cBhvr>
                                    </p:animEffect>
                                    <p:anim calcmode="lin" valueType="num">
                                      <p:cBhvr>
                                        <p:cTn id="20" dur="2000" fill="hold"/>
                                        <p:tgtEl>
                                          <p:spTgt spid="105478"/>
                                        </p:tgtEl>
                                        <p:attrNameLst>
                                          <p:attrName>ppt_x</p:attrName>
                                        </p:attrNameLst>
                                      </p:cBhvr>
                                      <p:tavLst>
                                        <p:tav tm="0">
                                          <p:val>
                                            <p:strVal val="#ppt_x"/>
                                          </p:val>
                                        </p:tav>
                                        <p:tav tm="100000">
                                          <p:val>
                                            <p:strVal val="#ppt_x"/>
                                          </p:val>
                                        </p:tav>
                                      </p:tavLst>
                                    </p:anim>
                                    <p:anim calcmode="lin" valueType="num">
                                      <p:cBhvr>
                                        <p:cTn id="21" dur="2000" fill="hold"/>
                                        <p:tgtEl>
                                          <p:spTgt spid="10547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nodeType="afterGroup">
                            <p:stCondLst>
                              <p:cond delay="0"/>
                            </p:stCondLst>
                            <p:childTnLst>
                              <p:par>
                                <p:cTn id="24" presetID="42" presetClass="entr" presetSubtype="0" fill="hold" grpId="0" nodeType="clickEffect">
                                  <p:stCondLst>
                                    <p:cond delay="500"/>
                                  </p:stCondLst>
                                  <p:childTnLst>
                                    <p:set>
                                      <p:cBhvr>
                                        <p:cTn id="25" dur="1" fill="hold">
                                          <p:stCondLst>
                                            <p:cond delay="0"/>
                                          </p:stCondLst>
                                        </p:cTn>
                                        <p:tgtEl>
                                          <p:spTgt spid="105477"/>
                                        </p:tgtEl>
                                        <p:attrNameLst>
                                          <p:attrName>style.visibility</p:attrName>
                                        </p:attrNameLst>
                                      </p:cBhvr>
                                      <p:to>
                                        <p:strVal val="visible"/>
                                      </p:to>
                                    </p:set>
                                    <p:animEffect transition="in" filter="fade">
                                      <p:cBhvr>
                                        <p:cTn id="26" dur="2000"/>
                                        <p:tgtEl>
                                          <p:spTgt spid="105477"/>
                                        </p:tgtEl>
                                      </p:cBhvr>
                                    </p:animEffect>
                                    <p:anim calcmode="lin" valueType="num">
                                      <p:cBhvr>
                                        <p:cTn id="27" dur="2000" fill="hold"/>
                                        <p:tgtEl>
                                          <p:spTgt spid="105477"/>
                                        </p:tgtEl>
                                        <p:attrNameLst>
                                          <p:attrName>ppt_x</p:attrName>
                                        </p:attrNameLst>
                                      </p:cBhvr>
                                      <p:tavLst>
                                        <p:tav tm="0">
                                          <p:val>
                                            <p:strVal val="#ppt_x"/>
                                          </p:val>
                                        </p:tav>
                                        <p:tav tm="100000">
                                          <p:val>
                                            <p:strVal val="#ppt_x"/>
                                          </p:val>
                                        </p:tav>
                                      </p:tavLst>
                                    </p:anim>
                                    <p:anim calcmode="lin" valueType="num">
                                      <p:cBhvr>
                                        <p:cTn id="28" dur="2000" fill="hold"/>
                                        <p:tgtEl>
                                          <p:spTgt spid="10547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nodeType="afterGroup">
                            <p:stCondLst>
                              <p:cond delay="0"/>
                            </p:stCondLst>
                            <p:childTnLst>
                              <p:par>
                                <p:cTn id="31" presetID="42" presetClass="entr" presetSubtype="0" fill="hold" grpId="0" nodeType="clickEffect">
                                  <p:stCondLst>
                                    <p:cond delay="1000"/>
                                  </p:stCondLst>
                                  <p:childTnLst>
                                    <p:set>
                                      <p:cBhvr>
                                        <p:cTn id="32" dur="1" fill="hold">
                                          <p:stCondLst>
                                            <p:cond delay="0"/>
                                          </p:stCondLst>
                                        </p:cTn>
                                        <p:tgtEl>
                                          <p:spTgt spid="105476"/>
                                        </p:tgtEl>
                                        <p:attrNameLst>
                                          <p:attrName>style.visibility</p:attrName>
                                        </p:attrNameLst>
                                      </p:cBhvr>
                                      <p:to>
                                        <p:strVal val="visible"/>
                                      </p:to>
                                    </p:set>
                                    <p:animEffect transition="in" filter="fade">
                                      <p:cBhvr>
                                        <p:cTn id="33" dur="2000"/>
                                        <p:tgtEl>
                                          <p:spTgt spid="105476"/>
                                        </p:tgtEl>
                                      </p:cBhvr>
                                    </p:animEffect>
                                    <p:anim calcmode="lin" valueType="num">
                                      <p:cBhvr>
                                        <p:cTn id="34" dur="2000" fill="hold"/>
                                        <p:tgtEl>
                                          <p:spTgt spid="105476"/>
                                        </p:tgtEl>
                                        <p:attrNameLst>
                                          <p:attrName>ppt_x</p:attrName>
                                        </p:attrNameLst>
                                      </p:cBhvr>
                                      <p:tavLst>
                                        <p:tav tm="0">
                                          <p:val>
                                            <p:strVal val="#ppt_x"/>
                                          </p:val>
                                        </p:tav>
                                        <p:tav tm="100000">
                                          <p:val>
                                            <p:strVal val="#ppt_x"/>
                                          </p:val>
                                        </p:tav>
                                      </p:tavLst>
                                    </p:anim>
                                    <p:anim calcmode="lin" valueType="num">
                                      <p:cBhvr>
                                        <p:cTn id="35" dur="2000" fill="hold"/>
                                        <p:tgtEl>
                                          <p:spTgt spid="105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6" grpId="0" autoUpdateAnimBg="0"/>
      <p:bldP spid="105477" grpId="0" autoUpdateAnimBg="0"/>
      <p:bldP spid="105478" grpId="0" autoUpdateAnimBg="0"/>
      <p:bldP spid="10547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427038"/>
          </a:xfrm>
        </p:spPr>
        <p:txBody>
          <a:bodyPr>
            <a:noAutofit/>
          </a:bodyPr>
          <a:lstStyle/>
          <a:p>
            <a:br>
              <a:rPr lang="en-US" sz="8800" b="1" dirty="0">
                <a:solidFill>
                  <a:srgbClr val="FF0000"/>
                </a:solidFill>
              </a:rPr>
            </a:br>
            <a:br>
              <a:rPr lang="en-US" sz="8800" b="1" dirty="0">
                <a:solidFill>
                  <a:srgbClr val="FF0000"/>
                </a:solidFill>
              </a:rPr>
            </a:br>
            <a:r>
              <a:rPr lang="en-US" sz="8800" b="1" dirty="0">
                <a:solidFill>
                  <a:srgbClr val="FF0000"/>
                </a:solidFill>
              </a:rPr>
              <a:t>Are Pesticides ever used?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3733800"/>
            <a:ext cx="3632014" cy="2843349"/>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9600" b="1" dirty="0">
                <a:solidFill>
                  <a:srgbClr val="FF0000"/>
                </a:solidFill>
              </a:rPr>
              <a:t>YES!</a:t>
            </a:r>
          </a:p>
          <a:p>
            <a:pPr marL="0" indent="0" algn="ctr">
              <a:buNone/>
            </a:pPr>
            <a:endParaRPr lang="en-US" sz="2400" dirty="0"/>
          </a:p>
          <a:p>
            <a:pPr marL="0" indent="0" algn="ctr">
              <a:buNone/>
            </a:pPr>
            <a:r>
              <a:rPr lang="en-US" sz="2400" dirty="0"/>
              <a:t>But in targeted areas and ones with the least toxic effect to humans, non-pests and the environment.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3300" y="4419600"/>
            <a:ext cx="2057400" cy="2051471"/>
          </a:xfrm>
          <a:prstGeom prst="rect">
            <a:avLst/>
          </a:prstGeom>
        </p:spPr>
      </p:pic>
    </p:spTree>
    <p:extLst>
      <p:ext uri="{BB962C8B-B14F-4D97-AF65-F5344CB8AC3E}">
        <p14:creationId xmlns:p14="http://schemas.microsoft.com/office/powerpoint/2010/main" val="3613159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77327"/>
            <a:ext cx="8229600" cy="5648835"/>
          </a:xfrm>
        </p:spPr>
        <p:txBody>
          <a:bodyPr>
            <a:noAutofit/>
          </a:bodyPr>
          <a:lstStyle/>
          <a:p>
            <a:pPr algn="l"/>
            <a:r>
              <a:rPr lang="en-US" sz="7200" dirty="0">
                <a:solidFill>
                  <a:srgbClr val="FF0000"/>
                </a:solidFill>
                <a:latin typeface="+mn-lt"/>
                <a:ea typeface="+mn-ea"/>
                <a:cs typeface="+mn-cs"/>
              </a:rPr>
              <a:t>What about the Kids?</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757237"/>
            <a:ext cx="2895600" cy="16859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4202111"/>
            <a:ext cx="2371725" cy="19240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4092573"/>
            <a:ext cx="2143125" cy="21431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066800"/>
            <a:ext cx="7924800" cy="2308324"/>
          </a:xfrm>
          <a:prstGeom prst="rect">
            <a:avLst/>
          </a:prstGeom>
        </p:spPr>
        <p:txBody>
          <a:bodyPr wrap="square">
            <a:spAutoFit/>
          </a:bodyPr>
          <a:lstStyle/>
          <a:p>
            <a:r>
              <a:rPr lang="en-US" sz="3600" dirty="0"/>
              <a:t> They are more susceptible to pesticides because their bodies are still growing and they spend a lot of time on the ground putting stuff in their mouths etc.</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9456" y="4191000"/>
            <a:ext cx="5652687" cy="2289899"/>
          </a:xfrm>
          <a:prstGeom prst="rect">
            <a:avLst/>
          </a:prstGeom>
        </p:spPr>
      </p:pic>
    </p:spTree>
    <p:extLst>
      <p:ext uri="{BB962C8B-B14F-4D97-AF65-F5344CB8AC3E}">
        <p14:creationId xmlns:p14="http://schemas.microsoft.com/office/powerpoint/2010/main" val="3590971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1582</TotalTime>
  <Words>745</Words>
  <Application>Microsoft Office PowerPoint</Application>
  <PresentationFormat>On-screen Show (4:3)</PresentationFormat>
  <Paragraphs>187</Paragraphs>
  <Slides>45</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2" baseType="lpstr">
      <vt:lpstr>Arial</vt:lpstr>
      <vt:lpstr>Calibri</vt:lpstr>
      <vt:lpstr>Garamond</vt:lpstr>
      <vt:lpstr>Tahoma</vt:lpstr>
      <vt:lpstr>Wingdings</vt:lpstr>
      <vt:lpstr>Office Theme</vt:lpstr>
      <vt:lpstr>CorelDRAW</vt:lpstr>
      <vt:lpstr>PowerPoint Presentation</vt:lpstr>
      <vt:lpstr>What is IPM?</vt:lpstr>
      <vt:lpstr>PowerPoint Presentation</vt:lpstr>
      <vt:lpstr>All Living organisms need 3 important elements to live.   This includes pests! </vt:lpstr>
      <vt:lpstr>The Practice of IPM</vt:lpstr>
      <vt:lpstr>  Are Pesticides ever used?</vt:lpstr>
      <vt:lpstr>PowerPoint Presentation</vt:lpstr>
      <vt:lpstr>What about the Kids?</vt:lpstr>
      <vt:lpstr>PowerPoint Presentation</vt:lpstr>
      <vt:lpstr>PowerPoint Presentation</vt:lpstr>
      <vt:lpstr>PowerPoint Presentation</vt:lpstr>
      <vt:lpstr> Logging and Reporting Pest Sightings  Why and How? </vt:lpstr>
      <vt:lpstr>PowerPoint Presentation</vt:lpstr>
      <vt:lpstr>PowerPoint Presentation</vt:lpstr>
      <vt:lpstr>PowerPoint Presentation</vt:lpstr>
      <vt:lpstr>Training Responsibilities</vt:lpstr>
      <vt:lpstr>Who Trains Who?</vt:lpstr>
      <vt:lpstr>EPA What is its roll in IPM?</vt:lpstr>
      <vt:lpstr>PMP</vt:lpstr>
      <vt:lpstr>Our preferred bug exterminator</vt:lpstr>
      <vt:lpstr>Monitoring </vt:lpstr>
      <vt:lpstr>Site Map </vt:lpstr>
      <vt:lpstr>Daily Duties </vt:lpstr>
      <vt:lpstr>Now let’s meet some of our most common pests!</vt:lpstr>
      <vt:lpstr>Mice and Rats</vt:lpstr>
      <vt:lpstr>Mice facts</vt:lpstr>
      <vt:lpstr>Cockroaches</vt:lpstr>
      <vt:lpstr>German Cockroach</vt:lpstr>
      <vt:lpstr>Oriental Cockroach</vt:lpstr>
      <vt:lpstr>Wasps, Hornets and Bees</vt:lpstr>
      <vt:lpstr>PowerPoint Presentation</vt:lpstr>
      <vt:lpstr>Bee, Wasp or Hornet? </vt:lpstr>
      <vt:lpstr>PowerPoint Presentation</vt:lpstr>
      <vt:lpstr>PowerPoint Presentation</vt:lpstr>
      <vt:lpstr>Bee, Wasp or Hornet?</vt:lpstr>
      <vt:lpstr>Bee, Wasp or Hornet?</vt:lpstr>
      <vt:lpstr>Bee, Wasp or Hornet?</vt:lpstr>
      <vt:lpstr>Pest Thresholds</vt:lpstr>
      <vt:lpstr>PowerPoint Presentation</vt:lpstr>
      <vt:lpstr>PowerPoint Presentation</vt:lpstr>
      <vt:lpstr>PowerPoint Presentation</vt:lpstr>
      <vt:lpstr>PowerPoint Presentation</vt:lpstr>
      <vt:lpstr>PowerPoint Presentation</vt:lpstr>
      <vt:lpstr>PowerPoint Presentation</vt:lpstr>
      <vt:lpstr>The End</vt:lpstr>
    </vt:vector>
  </TitlesOfParts>
  <Company>Salt Lake City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Custodial Meeting  3-09-09</dc:title>
  <dc:creator>SLCSD User</dc:creator>
  <cp:lastModifiedBy>Mervin</cp:lastModifiedBy>
  <cp:revision>199</cp:revision>
  <cp:lastPrinted>2014-11-26T14:42:04Z</cp:lastPrinted>
  <dcterms:created xsi:type="dcterms:W3CDTF">2009-01-30T15:47:18Z</dcterms:created>
  <dcterms:modified xsi:type="dcterms:W3CDTF">2023-09-21T02:53:08Z</dcterms:modified>
</cp:coreProperties>
</file>