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338" r:id="rId3"/>
    <p:sldId id="257" r:id="rId4"/>
    <p:sldId id="259" r:id="rId5"/>
    <p:sldId id="349" r:id="rId6"/>
    <p:sldId id="288" r:id="rId7"/>
    <p:sldId id="322" r:id="rId8"/>
    <p:sldId id="337" r:id="rId9"/>
    <p:sldId id="339" r:id="rId10"/>
    <p:sldId id="335" r:id="rId11"/>
    <p:sldId id="320" r:id="rId12"/>
    <p:sldId id="341" r:id="rId13"/>
    <p:sldId id="345" r:id="rId14"/>
    <p:sldId id="344" r:id="rId15"/>
    <p:sldId id="348" r:id="rId16"/>
    <p:sldId id="340" r:id="rId17"/>
    <p:sldId id="347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 snapToGrid="0" showGuides="1">
      <p:cViewPr varScale="1">
        <p:scale>
          <a:sx n="57" d="100"/>
          <a:sy n="57" d="100"/>
        </p:scale>
        <p:origin x="58" y="370"/>
      </p:cViewPr>
      <p:guideLst>
        <p:guide orient="horz" pos="18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EED2-F176-4A34-9972-DD0E5C2AA515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EB4A-6219-4210-9675-087492733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D5E7-0AF2-41E8-BD44-E3CB85C68AC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76318-81BF-43CE-9095-FA700D2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8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6318-81BF-43CE-9095-FA700D2FE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32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4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2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7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7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7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AutoShape 2" descr="data:image/png;base64,%20iVBORw0KGgoAAAANSUhEUgAABTAAAALrCAYAAADJM6gAAAAAAXNSR0IArs4c6QAAAARnQU1BAACxjwv8YQUAAAAJcEhZcwAADsMAAA7DAcdvqGQAAJPZSURBVHhe7N0HgB1VvTDw/2bTeyGVltB777036VXFroCiIooNn8/ue8+OYm8oKqjYaIp0QZDee68JBJKQ3rZ855x77+bu5m6ygaD4+fvpcO+dOXPanM3O/u+Z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efU35Px+4fc3hQ/r226+9V/vYXtV1PdbU3lJ9l3dsb81vyn8ievWK9sq7iLaUML+m/MtrW/uSbU29KttSomjP+1T3X7K+tbK+TlPKLyVPaarr0z5NzUve90r7ttbyqa7v1V7JrzX9L9c1v89q67O2nLaj/tX09XknvVLZOY8spSjra/nltWW/urLz/rW8sqX7qbUjfVtzJV2vWnmpd5uq63Ka9rp6NFXrnbutrEgJetX1a86yliar9X3WVr8+558Sl7ZX9WpPdUraelfXpXqUdNWjXerZceTTtpSupfq5lq5X75ayb15d38f1dezVu6l9cXW/5mo7a/VcnNfV7ZfXtNZ9bs7HoS6vmpxn9W0lk6rmuvWLq+t79anbf1H1NWnuU6l7VlvdXOuLrD7fPkvyXVSXR0399voyWmvrO5XbOG2n9VX1fVGvc59VtPatW7dwYfVNSttpfaeXotP2Or3ryqilb1RuVp92QfW1d780CmrmV1+T3v0XLklbXd+7X12+tQySTuurFndTh5hXfU369F9S9rzq+j4DGu/XZ8D8jvVz51Ze+wyoq3t1XdZ34NJ59G1bknZO9TWrX5/1G7zk86xZ1TdJx/q6dfUfFnbJJ+s3pK4eL1VfkwVDm5dKm/VvXTqPeSPq0r5YfU0Gjqyuf6H8t5gzatqStM9XX5PBo5fOd8qU6ptk0Ji6Mp6pviZDx1fXP1H+W0xftc9SeWUjF/VduowFA+rW3Vp9jRi/9dL/Vmxc929ivXsbrP9MN2k7/cJsapwGAACAV6bpxMu2XmPs6rO/0dQUR6Y/zLv8NbZ87W3p77W6P9mW+uut64rq506rl5umLkHjt10+JF0+Lydtx5olm9o7pcpBxy4r6pKmj9XPHStrb2rpcpoc7qwqb+q21ct5dSqsI13lpVNZ+T+17fXSmlq6mvYuwZ2O7dW1HRvz+i5lZWVVfZ5L3lXqXH1fXV+3NW+vll1d296p7CVJS3m1NPk/9eUltUBxVp+sO/UB3Ibq8u/U53W69mPRTdqOdtWry3h5eTXcvxupZQ3Tdl657PZ3qk+jlHXbu82owVjppG7t8tpXf3wbyt9aVC03r9qYy7pL2SCP+nGQslh6zx7k1SjJMttWv29dGxup/3ekkfLFTi2/blJ2PlbVt/VpG/RL1rGybutyj3t926qvS6nPY3ntrzuuDX9m6/NqsL1H47T62rkfGu/W6Lh2WtHNz2lNx5dwWf34rr520oMxXd++pd8k+fu3f4X29rY0dlvLz+2SdrbX93F6mw9pXbXLv+BLtqe+6tg/J6zuW34m0rpaX6ad0qbK+7bq+vp8yq7Vn+18ClNLW8ZWSl/7wjTvU6tqTtPpZ69Sdkdb2nt1KTNt7zi2Oc88Wqv1zZl2jJval5tL6tcxrEuaXKclK/K71JP5Q/pP2rdua37TUWapQ/VMoqNfyv/z+soXwOV93qe6PssdUz5XE+S+aCq9lOQ8Kx23JH3eJdeiaOtcVkqf88uflyon51vdr+MY1ba3tqXt1f3S+rK9uq12jErevdpKe2sDulfqi/pjVJJU61O+iE55dnyJXn2t/3K5JKqqfeme1X8ZX8pO0taOdW31edS+jU7y+M2v9WnrdfpSua68mvov7uv7rq6IjvrX2lPUba/1Y9bUXPliutP+Hccu5VH3JXYtTaf9o7p/F/lL/fxajkVd3jWdvxxfkl+tjPoJAp3OU+vyquVRviCvqfsSvb5utS/6l4zLpC6vRhMB6vWqy6t+skW92iSA/OV9WZHV1ae+nh0TBhq0J2vYpvRay7utdtyy6vaG5dep9XOncVFXwU6TGOraWPtuvn4iQKcvp+va2Fotu3573Xf7nY51x5fwdQla2xd3bK8vrzbBIKtNPKj/WalXX3Z9fjUdEwWSTu2oThConxzQaVJAg8kGjb7wzzrVoUGalvZFHeuWNymgpb4OdVral3y53/Hlfacv/5d8YdzStiSP+gkEteT16+q/0K//on9x9Uv9PukXW1mRzF7Y0tL1y/d/mtmVl36Dui+/0/f89brd0Fi/wZ2/7J85s/rm5aru33cZda+pm3OwRMOVjfUb3LthGTNmVN+8TH0X1vpkZOWlmB7Tqu8q6rdVTa++9kDfQUtPSChSIXXzKFZYn3n9uu33urkY3etRIv4Z7rtttda44dDFsfvV0fSG3+9010bbvLjp4gX5xKGa4tWUzsJeiVe4+8v3Lyt4JelS/+U35zXS4H/3fl9JXnY36L9/rf/P+v/fojnG/H+Ol3nOslJPdf4Z503L0k35/9RqrfTCepbhUqn+qY3+J3gNt+efUrX/345nzyzd6lehH/7pXVv98uZlew2PhW6/FF2ZGpTw8gtdgT3/GW1bnvbIX8WVr+NqX1BVv5rLXwpW5ATVtzlN9X3lpbYhyW/L8aqtS6/VTMqaXEinLyrTp1pmnd/W5ZGUL0JzHXtVV9RvXfa7ypd8S22pNqx8A9FRbP6GLn3scpJba09dnvl9+fKptq4+MF7NrvYFW5aTV99W1D51DajnhLm8+vedU5R+yK+lmGra6vuyT5b7uK3axpy+UyaV9i1pdNaxX+VL5dpEho5vYpfo2K+WtiPr9KH2s9q1PmlD5eveansrq6sb00v54nbJx+o7/pnyl5vzZvWddf1f1p3y5H2jW5o+dPOm7YOHLuwyUgAAAP6DVP6uBl4jXrUfydfYz3rD6vw7/Xv0Muv6T29iLjDHvf6d+vY/XD5UTc3tMfXZofG7727R1nTazRu3DRq6uOPrCgAAAACAf7XefVrj4TvHtPZ6+K6xbX36tUTTv+i2FgAAAAAAXbW0NMeEiS81Nw095OSFBx5/d9+1N3kh+g9cvHICmSstFrr8ub0rrajXUPy2R1V5RfX9J8+Zrqvra6ib/3n+hY1eUvT/h/Pk/wMG02uiia+5fq4fy7XKvXbH93K77z9gHAMAALxcvXq1x/TnB7Y3xY6nLezdp73vxI2nxphVZ0dz54dvLSUHOMu9U9Pfi0v9yVhdUbu/a32CpvI+r1+yspZPxZJyy6r0nyUpk7p0jdZX8s+W5JMtWZ902rGaT21d9bVz8vr6VXTKr77OpS31G3M/Vd/WVO4Nm7LMGzrnXZ+05NWxpr6M6pssvV/yeUmaIm+rrSuJ6vLo+E9NrmdtRS1d5bWsrm7qtEuWVnSUkdUl6Hjb8aZBXySV/OvyqKql7bRLXbqyfqn8Gtelfn2nOtRW16+re79U9lmDumaN01Zfu6gc2866Sdp9HtXX7upTv1/DLLrLt5Zffbbdpq2+6aSb/mmQttOq+nbUb6itrlvXecw1SrxE4zo21jntsuvTbb4N1jc63llH0o439emWZLSkrMb51GvchrqVdXXplLSR+t2qr0XtQ3276t42bG93eXWnmqjTsa7XIJNOba/frUF9Vuj4VV8r6htafe2iI+/6pN2W16Bu1deiu/2quvv3t/Y+l9vd+APgVVT/T2/t32f/HEOPLecM6T+DfzM60R3/2XrlfwLS3zVX/G6DxU2xy4cWplV9I72N1trjs5ah/g+invxb0ilN3rd+RTdDcVn5Ntz2MvLpahn5dvsHaCN1aZe8bVC/Lnn2qIhq3y+Vtkc7V5SkndLnPGsrOtdzue3uJp+GgYcGeS21apnlLcmzJFtm2m7U71PLrlM+Xcp4JVYgg26TLjePBv3cRUcWr7hBnTUeG8uvT0MrULcVasbLzreuHfUbGo6Zl6cji4439X3XqIAeHOuVUK+GGuTbbXCxkZdZr253W6H8lq7nysm3G7U86ort/risQB/W1OXVk+q+amOih3IAtam58pjIUpVqfTqq1fGm0helvl1+z3VKW1vKy5L+K6vKf6rr0vtqss7vs2q6JX2T3lffdU6YpM9Lp6uVkTd2/nKu7m2n9fXnTbV6d2yvT5dU1tenye+riZYqb0m+JUla6jantHXbs1o25bWu3VntQ9knf826ZN8ldW2wT1qWrKvbXrYtqXvJr7pxSZpqGamApY9nbVunl6LUp6xYsk9WaW9dXilN/ftOrx2W5FHftx3lJ53W11YvlU9Fp7RVK/JFQqe0dXl1ynY59elch7p2VF/r29ZJfR7V13qd+6f6mnSqc4P61GvUF436rDud69C4HfVjqUOnfl2SSaO03danwfpOq+rK6JRH7SED9evq3jfItujIo1ParvXtpl0db+vqVH1dSv2GahsqEy1qusmjUf/XJeictvrSONvOeXXasUF9Or3tbr+ldf7ZqiRuOFaShvl2yn/J9m77qlF9usujlri+2O76pEG/d8q27kPj9Uvvn9WqkF/zLKd/tW7bvzwlbf5dVL/TMtrTJe9lFtVpY+c8l7lftowEnTYto4yl1KVdbvldVXeojPX8oed9lDUsr9tKdJ93xy7d7ru0JWMj79Tzeq9AEV0S1/ooW0Z5vGryr9EF8/rGLVdOjJsvm7ioBDDTD3nf6vbXvhUcN6+NYbZCPzKvHX5GqWc8vIrq/41o1NH/pv+GvBYZx/DK+OcIVoBfOrBC0u+Ycku76u+aykvdz1HeXt5U1+UPXdJ2BDDLy5J01bUVHUnq8qnpkra8z4GzjpXdfAlYtSSA3fiLv9rbimXXL6vVsSN411FAbX15WSKlWxLEra939W31c8m37FzNN+lIWnvTkTb/Z0m6TvvUp6np2L/7vqq8TdvrE5QyKisq9StvO3QXwKzPo7yvy6eUUX3XOL+8sppXels/JuqTLymNf5p0AFoX94qpzwyN+bP6R/Rq+TcMYAIAAAD/2RpElV55oKk+bLWS/btGwV61er9KfS3a+P+X5rYSmG5vbxfABAAAAABem3IAswc3vQQAAAAA+NcQwAQAAAAAXrMEMAEAAACA1ywBTAAAAADgNUsAEwAAAAB4zRLABAAAAABeswQwAQAAAIDXLAFMAAAAAOA1SwATAAAAAHjNEsAEAAAAAF6zBDABAAAAgNcsAUwAAAAA4DVLABMAAAAAeM0SwAQAAAAAXrMEMAEAgGVqr74CAPwrNMUuH1rYFE19q58BAF6x9rbO4Y6mXk3Vd91rb0/71O3W1JT2qdut6/YeSXnkbF4ty6tzh5wsp305qm0ou9fnkYvqQeM6HYu6fboeo57kt/Q+r6x/K81J/+nSj0XOuAd1ypaqV1c5i1zXyqfGSjWWk08XXcf1cuvRVZf2leLb2qKpeQXnGHSte5d8X6mcc1Mt/5WYLwBAT6TznEUCmADASpXjGwP69e0IFuWwx4KFi6NtOcGh/n17R3OvJYGbhYtbo6W1tfopok/v5uiblhWxYNHiaO1BUKk9lbXdphNj2OABcdk/7oumPr2rW5ata50XLGpJ5bVVPy3Ru7lX9Othnl0tWJzybG1bqv2LW1pjUVqWpVc6GAP69al+yrGx9pif+iSvH9S/b6djsjCVk/PsLvCVA2Q5r1p7c7q21NZ56di+HO0tuZ9SnoP6x4DUj4MG9I1RwwbF4nQsps2aG/MXtsTc+YuiZeGi3IHd1iuvz8cht6leXp/rnNu4OJW1OLU7fYim3IcNsurTnPq3z4qNr9yXuU+z7uqxLC3puOZ+z3JdN117Qnm956FnejwGs96p7v3q6l6f7yuVg7KrDB8U+22/fvz28juiJQdYV6CNAACvlAAmALBS5eDLsEED4refe3MMHdw/fY6YPW9BvP8bf4yHnpza7cyyvN+XTz4k9thi7Vjc2hoD+vWOL5x9RfzhijtKwKl94eJ4/YHbxqnH7loCUjnfZclBpBxY+8h3L4zb7n96mTPactm9evWKX3zyDbHpOhNi9/d+J2bMmrfcWaPtrW3xtQ8cFjtvMrEEsXql9KeeeX7ccMdjnYJPue5H7LtlfOQNe1Q+Lz+e2iHHiU7/wZ/jbzc+GG983Xap/buVIGMOZv7szzfFd/9wfbf1bG9ri/XWGBM/Pf240h+5jXc/NiVO/dafYsHClvjOh46MrdZfreSXg5L3PvFcnPy1P8TCRYuXClDlAO/2m0+K/znxwBjYr2+kI1CCgLn8X/7llkgZNIoJNpZ2bU9lrrHqqDh6z81i/+3Xj/VWHx1jRwyJ/qnf2lKCOfMWxrMvzIxbHnwmLrr+vrjw2ntTnRel49g5wJiPwapjR8RX3ntwrJPyy4HK6pbS3nxcFixeHM9PnxMPP/NiXHTdfXHLvU9Ge6psUzUQm+X6vPGAbeK01+9egtA9kY/32//3N/HAY8+VAzVq+KD41qmHx7qrjS59ujz5GF7w93vjCz++JJ2J9y51OGrvLeLr7zs03vjZX8V1tz/SoyBmPjYH775JfO6dB8T8NNZyIPayWx6K//reRZVg7SvUvrgl3nzw9mUcHX76WXHxNXevUHAVAOCVEsAEAFaqHAzMs+ge/c0nYtjg/mXd7HkLY/f3fTduv/+phgGVEs9L+1305XfF63basKzL3vuNP8R3f3NNCZa0z18UH3rbvvG19x1S3bp8OZjzuo/8JK66+cFlBnLyTMCN1h4X//jBKTF0UP84+r9+Fr+//I4SVFqWHHD66zffHfttt351TaTyfhx//tvd0VQ36zHX/eQ37B7fOe2o6poVc/R//Tx+/9db4yPv2C++fPLB1bURXzn3qvjoty/sFIirl4N7W26wWtzykw92zAq85YFnYp9Tvx8zp8+Og3bfNM7/v3eU2aE1b/vir+PnF9zQqe35mDalg/S9jx4dJx22Y3VtxGOTp5e8Hn/mxR5f8tzemvJKVXnnoTvEqcfsGhtNGlc+VzampcH7fBwvueHB+NzPLo077k1jqF9d3dIxWGfNMXHhl94ZG6TX5Zn8wqz43dV3xad/ekm8NHNuR0A0BwE//Oa94ivv7fn4yrY74Yy4+Z4nc8Q8xo8eHpefcVJsNHFsdevy/eKSW+Mt//3zaOrft7TlkN02jQu+9I545JlpccKXfxtX35jG7vLG4eKWeOfhO8WPP35sdU3EH6+5O4786E/Tz84rC2DmY9+3d++47JsnxW6brxXnXXlHHPupX5SAbe1QAQC82nIAs2dnmwAAK6D+MurKZeAlTLlMS116nacq1nZrypc/L9meAyvLkwMseZbcspRcUpqTj9ylBC+z9x61SwwaOrBHZeRLdest7zL5ly23v0vetUuXl6V0Yd1+HZfk926Oy254IH59+e3lYy3NSYftEKusMrQEPzuk9ztsOjHeuM9WJcOcNpf9+bMujceXMau2q7zf4MH940enHxvf/8hRsfFa4/LaJfWrP1TV93lbvmz9iN03iYu+/M54XXptz5eCd1HLI7925NdFXj9h9NA45Zhd4tunHhkDBuYZwkvS1u/WXR5Lq6t02qdzfsvPo7m58/isBXPXWW1U/PJTb4wj99kytXf5M0K7ltTa2tP6L0c69m8/eNvYaZOJ5ePhu24ah+66ccTi5c8wBQBYmQQwAYB/O/kS59sefCa+fM5V8bVzr15q+fqv/xZnnHdtPPnc9BKg7Nbilth8nfFx6M4bVVdE7LDxmrHPNutG9PBS4uVqbopnX5wVV9/+aFx1+yNx5W2PxBW3PhI33PNktNRdajxr7oK49s7H0raHS5q8XJ3SvzBzzpLI1sqS8luc2veN1FfPTH2p9Ge24yYT4037b13uFZlDYCUI19wrTjl61xgyqF9Zl9Nemer4m8tuL4HQHsk7trbFJ9+6T7zz4O1Tl1TuT5nzyptuvv/p+L9fXhkfOvOC+OC3zo8v/eqquOPhZyv1qgYGVx09LH74sWNju83XKrMVG8np5y1YHL++/I745u+ujTN+e0386tLbYuacBZWyqkHF1++zRbxhny1zRDdnv5ScNh+LL6U6NRpfefn6b/4Wz02flaPk1b06y2X+7M83x5dTWxrt/81Ut3x5fKM+LO1dZVh8/yNHx+F7bx7tqU1LRSlfZTmIvcqIwfHO123XMUu3T5/mOPGQHaPfgL4r/sAiAIBXQAATAPi3dN09T8THvnV+fPg7Fy61nPbtC+L0718cj+TLm7u7xDrHX3o1xbH7bBmrjx2e15Qlz/h76wHbxIDBA1ZKkKapb5/48z/uj4M/8uM45CM/iUM/+pP0/kdx4lfOK5dH1zzy7Ivxli+cG6/78I9LmpIuLdfnS5R7OMtxReRLk3MQ+Pvn31A+14J77zpkhxg1amie4pmn8sVhu2wSr9tpg7ItB/amz5wX//erq2L+goXLvU9oTXvK500HbRsfOGbXyue05Lyeen5GnPyV38fep34vTv/exfGNlO8Z514dH//uhbHXKd+Lz511acycWwk+Zi/OnBsjhw6sZNCNfMuCL/3qyjj1a38owdA3fe5Xsd+HfhAPP53GQjWf5tSf+227XvQb0C83vKzr6i83PBAfP7Px+MrLaWdeEM9MndltH0yfNS+++uur42Pd5HFqqtu5l93e8PYGuZ75eIwePijOOv318e7jdo32lpbuqrrSlbGQjtmRe2wW2264RsfYyHJwvzILM9fnn1QhAOA/ngAmAPBvqdyFLweklhFDqQWsGmpriw0mjYv3Hblz+pBn+VViWTkoc8Tum8ZuW6xVgjgrQ77UPD9Ru7YsmLcoFi1uzaVWU1TihfMXLI6FdenmpnQtHQ+meRX0aopvnndNCWTWgmYbTxobJxy6fblMeNCgAXHykTvFkLrLrX912W1xxU0P9nj2ZX6Y0NAhA+PtB21XntKd88ll5Yf0vP1/fhM/SOXPnrOgciz7NFcCek29YsbMefHpH/4lvnD25eUhPN8879o48LQfxiXX5afEL6PsMizyuFjStzfd9kh85ZyrytPca7ZYZ0KMGTG40vENLHPs9EStHsvU/fbavsOHDIhvnHJ4nHT0LqVNK3PmYw4s59msnZbUH3m27RYbrRmfeMs+JV19O/qlY3jy4TvF+qn/Blbv3dlpSX3c6RYEAAArgQAmAPCqynGkMtNw/qLyQJuuS16fl673k1yelhx4ypd5L+5mWV5+afvx+21d7n2Z65gvPZ6T6lEL1rztdduu1JmPeaZebcmBw0o5SwJDTU3tS7bVL0uSdFIuP6/2YaMlb1tUN8OzkTw7dc7MeeVy+9z/tba/43XbxYRxI2KvrdaJfbddryPo+NjkaWV2Y8+Cc1Vt7bHBxDGx6+aTymDI++WyPvmjv8SVNzxQHmCT65Gzq+VY3ue+T8s3f3ttbHfiGfHhM/4Uk/OMxx4ETkvV0n9yWaWe/frGJTc+UGZz1gxJx73vMp6m3Zr7t9G4qi3dBD5rcp+1Lmt8llsUdB+MrAWM82sO/H7ng0fGZ965f7mv6ysNYuas81PQN15nQuyw+Vpx4C4bx/uO3S2+//Fj42/feV/ccdZpcenXT4zVx+SZyZ3l+uya9rnqW++JO392Wlxx5slx5oePipOO2jn23WGDcr/UddYYU+l3AICVpDnW2PG/06ldz75CBwBYjjwr6/1H71Iuxc5ywGPBotZYZ61xsf3mk2LbTScutWyTlnxJ79iRQ8o+Wb7s+ub81OkcyGppLYGWA7avXMqcTZ0+J2YsWBQbpHzXmzi207LhpHExcGD/mDJtdiWY1UWeKbbeWuPLU71HDBlQgi0X/P3ecp/KHTdZs6SZOH5k3P7Q5HjkiecbP6imrT2O33/rWHf10dUVUe63+Eh+sM3ygmypT/L9BU84ZPsyoy2bMm1WnHPZ7TFnXoNLs1NZO202qdMTzxcsaonBQwfFdml9oz7dOi27brFW7JK214JJz7wwM36Z6rgw7dsRYEpl3fPoc7H+GqNj07XHpxXtMSrlm4/jW1+3bYwbObQky+k/89NL4/Lr7+9RELFDqvvJR+0Se2y5dgnX5Xxuuu+p+NC3Loi2VIWOelTVAnc1ba1tMXPmvGjLfVLXL2W/lPfI4YPK/SxHDx9c1ucg9DmpjVNSWyv3p0z5LW6JHVM/5Pt75sBd9tiz08o9KudUg5pd+zf31YK0a56lu9T4SmOnJZWdL6cv9Uh1zrNU33LANpVZnUnu46deeClGjRq2VB7rp2XdNcfG1JfmpOO4uKMteX25N2eS1z2Xxm//fr2jObW7V2pL7sPeqf7X3f14CWBX9stPm189Dttl47Jfdl8as+ddcccyHrDUXvrhvUfsHN//8NHxtoO2jYN23DC2SfmsOW5E+pkYGIMG9E35l6ZVyqmT6zJkYL9yOf+kCaNiu43WiIN32ijenNp/3N6bx5PPzYib7n+qum91JwCAl6+1KXb50MKmaOpbXQEA8LLl4NOoYYPioXM/XrlXYXVd1wBId+rTvvfrv4/v/ubacq/G9gWL4tQ37x3fOOWwsi2nW9zSGvMXt0RT53hX0bd3c7nU+V3/+9ulgoEledrv42/bL/733QflzKKltT0O/PCP4u5HJ8cdPzstxuV7QCZnXXxzvOv/fp1jS0u1IQdBL/76iSXwU5PzuOSae6KpGrztTr7ENge1bvzhKR1PP7/1wafj4I/+NJ57YeZSgadc1mlv2iu++t5DKp9fZp/ecO+TccBpP4qZs+d36pec/3abTozLz3h3CUzlffIsyebazMj0n0tvejCO/uTZMXtu3re7wNjS2lPf/vnrJ8SBOywJPn/rvGvjA9/8U3q39AzTfH/K5bUsPwU9P5U913udNcfEBf/3jthw4tiyLQf9Djjth3HnfU9VLnNP+U0aPzJ+9onjYrct1i5psrMuvine9aXzSoA0z8Yt/fu+Jf27cHFrLMozJRvo37dPfPR7F8U3z7kqmvqk8dnWFuNXGRaXnXFSbJyOa5afqp9nHjd6WnxqdSxubY09T/le3JUfVpT6M7fl0N03jfNTW1LxpV++eu7Vpe9Pe/3uaa+cT6Vnzvzd3+Mj37kwFpaH+7TFOw7fKX7y8WPLtux3V90Vx5x+1jIvtc+zOPul7V9MPwMfPHb3MrPz5aqNsfz6se9dXB5SlI9PT8coAMCypHOMRT0/+wQAeBlWJIixImlzkHLYwP4lANh16d+vT8cM0KW0tsXqE0bF2w7cpvI5lZmfeP33u5+I56fNLk//rjly901ih00mln1eS1Z2n+YZlTel9ufAYk2eoZd3zfvn2YR52+yZc1cseNke0dy7Vzkm9V54aU6ZcVgfqcxBwDwD90vvOTh+evrr40cfO7bh8tPTj4tTjtm1BMsaGdS/b5x46A7xiXftH59Oyw8+fHRcfsZJJXjZ3l45jgsWtsRfbngw2vIl9t0E7vJl213HVW3p26e5jL9KNLyxXqnfBg/o13D/fI/JHCjOMysb5VE7ZPMWLIqPf+fC+OxPL+0IhOZ25xnO3/3wUTF0SOrXl3mP1BzAXri4JT767Qvj0z/9a5nR+3LlMTJn/sI44cvnxVd/dWWp64qMUQCA5RHABABeVTngki93zTMmu10Wt1Rmwq2AfA/MfPlto6UtbVuU8m0orX/jvlvG+muO6QiC/fjiG2PBnPmRH9rzk4tuigXVe0cOGzwg3vm67cv715Jc79ZU1zxDsGF/piU/JCi/dhfoa+SnF98Udz86pSP4VHs99/Lb4y83PpijxuXzCllGHKvTprb2GDaofxy9x2bxpv23irceuE3DJV8Gvvc26+ROqO64RG7r4IF94+Qjd44vnnhQfOYd+8eJh+0Qa00YVbY1NVVOfX9y0Y3xh2vurjw0qKxZWu67RmMrL1kJKC6jbXlzDvw22j8HDisBw5TBMvLo3btX+dn54s8vj0/9+K9LAoOpLfk+pd869YgYOHxQtzNFlycHo3M9v3z2FXH6Dy7ueMhRT8dMLV1uZ37i+0/OvyHaUx8vdQsEAIBXSAATAHhV5Xs6vv+MP8UBH/pRvO4jP2m4HJSWG/Ilvz2Ugzi/v/ru2PGkM2PX935nqWWHd58Znzvr0qUCKfmy2aEjBsfr6+4zeOcjk+OSfzwQ0ZzS9u4dN973ZFx2y0Nle3bwzhvFRmtPiPZX82ngKyjX+7yr7oqDPvzjhv2Zl3w5+/u/8ceOmXvLk2dhPvbE8+Vp3/VP6546Y058+w/XRduixcuKtTWUY205rzyTsN7IYYPKxq41W1b+9UG1F2bMTSuqH5ahfp9cl6eem1ECgR///sXR2lJ3H9Au8vofnH9DbH/itxqOr+1P/Ga5RcGynsQ+5cVZ8ZYvnBM7prHYdf9dTv527HXK9+Khp6amwpZxOp6rn8ZwDvD/39mXp5+jP1YCn7nvUtveetC28bNPvD7WGDuikv5lyD8ji9IxOuOcv8W7v/q7mD6rel/PHsjpJr84M478r5/Fj//0j1LXHu4KALBCBDABgFdVvpfi9Xc/Hlf+47647Ib7Gy6X3/BACZStiJz+jvueilsaLDff+2Q8/uz0aso6bW1x0mE7xhbrrlpdEeVenV99/6Hx2y++LX77hbfET04/LtZbfUx1a5SHspz2ht2jqXevHs9M+2d4fMqMuCL1W6P+zMuV/7g//nHPE7FCUcfmXvHQMy9Unhpf9dy0WTF1+uwSNHtZ0vHPD5Wpt2Xq/945uFzfnb16xQsz58YZv70mPv/zy+KzZ11alk/9+JK4+Pr7SrCs1v9PPj8jRyfL+3o5TZ4NePktD6floY598tLS0h4f+e5F8fkfXFx9UNKyT4OnvDgz7rrvyYbj66Y0vp5P/bKsQF+eFXnP48/HHSltozxuuf+pmLsgP8CnusOypOPSmg7kd3//9/hoasP8sl9lxyP32DROOXqX8v7lKoH+VMaP/3B9ub9mT+Uj8LHvXRR//tvdJQC+rP4AAHglBDABgFdXjo00p1OOHOBosJRZbL17rfBDRPI9BsusyXLJaqOlc375wTmjRwyJI3fftLomx8DaY7XRw8ply8fsuXlZjttri1h/9VU6gmVZfvr5pmuNK5efv1akJpZ+a9Snecn9mp8WvaKa84zAuq7LQalXeknw+dfeU2aC1vp0p00mxkE7b5z6c8mlz7mMPPvvG+deHZ/6wV/iMz+6JD7zw0vi8z+7LDWl80zHOx6eXH23tJfmLCiXQx/ysZ/GOZfdVql/Wp8vx379PlvEsPKk+6WDn12VYFyn8dR5SQmqKbuRNpd7XDbYt2NZThb1Str0nzN/87d4+//9uvRVln8O8r1D68fry1Hyb2srtyboqbxLfthRDn4CALyanG0AAP8Z2trioJ02ih02XrMEe/JSglslctNFdX0t3YRVhsZbDty2BGqWGSbKQaTqPo2W/0ipH+96ZHLc+tDTHX2dH4LzpfccFButOyHaFy4ul/Z36JVOT/OStbbGcXtvEXtsWXl6eN4/P3DphnvzzNIGx60qX7a+4KW58eVfXhlPT32pI+3hu24SJxy6fUqQj0dZ9W+ljNfezfGbP98a7/nq72Lyi0tmgdZeX67SHWl8r7P66PK5p/bIT3bv4W0KAABeLgFMAODf0uI8U2xhS75WtxIEa7RUAys5eNhvYP9471E7l89ZDvhcdesjceq3zo8PnXlBp+UD3zw//pAvi60LCr1p361i4oRR5ZLo7iwvjPMfGcNs7hXTZsyJX1xyazWIWwnmbrDm2Djv82+NfXfZOPr36R3tCxZFezqWkR9Is3BRCXK+6ZDt44wPHBb9qg8Pyvv98Pwb47nnXoqm7mb9pUNWjlva584Hn43/+8WVlfVp37z+c+86MPbZfv1UzpLL5BvJD8+JRmOqflnGAc3bWvL9KhvtV1te5ozepn6947epP9/6xXPj0WdfLOuWVZceyTOURw+LdVZLY7xO13y7ft56g9WjKR+/V1g8AMCyNMcaO/53UzoFrH4GAHhFBvbvG+8/epcY0K9P+Zyfunz2JbfEc3m2WG1mXQNv2GfLWH+NJfee/PM/7o+b732qEqhqaY0dNl+rXMpdkwMpY8cOjz22XS9232bdTktet/MWa8XTL8yMl2ZVni5+zN5bxHsO36lczp4DWfMXLop3f/X38euLb4ob7n0ybrj7iY7lxjsfi7ufeD6O2WvzGDygXylv8MB+MW/B4rjy5ocq7Whrj+P33zrWrZuxNmxw/9gx1fOQnTeO1+20UceSP++19brx8LMvxoyZc0vaVUYMjhMO2b4jODdl2qw457Lbq/dn7DKbLpW102aTYr/t1q+uiLju7sfj8lyXuiBrJ6l/xq0ytDyFu1xunzyT+uOXl95W7hPZcL9UTg7S5qe09+1TqVe+1+g5l98eM2fPX+bx604pJZV16wPPxHprjI5N1xpf1mf5/qL58v0NJ42NQUMGxLjRw2Pt1J/5WH/0+L3iv966bwwd2L8c61zfP//jgfjMT/8aC1vbKvVP9R05fFAZO6OHDy55zpm/qFw6PiW1NQdP703HMc+6rT2JvE/v5nLMLrrx/pgzt9rXDfo3x+NWW3WV2HO7pcdXXvZMY+yhp1+M2XMXlPRDUj3fcsA2pU0V7dGvX9/YcpM1Go7RvVJZw4cMjAcee65jPK0/cWxpS821aRxeeevDpf+6Hq08E/OxJ6bGjfc/HTttOjGVmy+Nr8j3HD3viju6D/I2kn7GNllnQrzvyF1i0IC+1ZW56Mqxu+SGB6JfGhNL2leRx9J5V91ZGbf5mAAArHytK34WCgDwL5YDUTtuMjG+eOJB8bl3HrDU8tl37B+ffOu+sXaeMbm4JUaNHBInH7FT9OnTXPbNLvj7ffH3Ox/L1zN3undkXvLsvfsfnxI/uejGkrbm6D03j3XXGBPt+b5/XeR8c6Dy/UfvGu9JZdUvJx2+Y7l0ecIqQ0qg6j9NDmzleyue9u0L4qLr7y+f85L7rH/q63yZ+I8+ekz85rNvit9+7i3x09OPjTfsu2W5xWlt/7senRIfOvP8mDVzBZ6S3asp5s2ZHx/77kXx7Aszq/vlsbNmfOSNe5bttfFQL6/bd9v14n9Oajy+8vKZNMby/VPzrQkaGTFkYAnkf/GExnl8+u37lQD5K7mvalPquxxsf8sXzo3bHnq2uvblao/VxwyPMdVAcL4M/8Enp8a7v/K78kT7d33pt7H/aT+I//rhX+Kp519KfVSSxeCBfWPC6KHd9gMAwMoggAkArHT1D+SpzP5bfsCpNktwibrP7ZUgVk2PAlhpnxIrTP/ZdfO1yiy1LO+7aHFr/OGae2LR/EWVGXhdlPzTfudfe2+np6Ovt/oqcehum1Q/da7z8uqUg2L5QTY1OXV9P5WH5yxD19x70gc5TX26JeUtqUdXOXl9u5pfxqzLRvIswynPz4w3fOYX8Zmf/LU8hKajfqk6eWbksMEDyizWMvszR8jStnwp968vvyNe95Efx0OPPx9NfZa+cKhTG3Oe9b2V8rr1vqfi27+vPV27su3UY3eP4/besiOAWJ9H/ftlae/Sjyuax+KWzkG/pfboQR5N/frErfc8GW/41Nlx431PVldWXlZIOj7jRw0t++Z7ln7kOxfFzid/O36Q+u2F6bPL+H1myoz4n59eGjuc9K343FmXxqPPTovhgwbEpHEjl3lrBQCAV0oAEwBYqXKg44WX5sa0mXPjxbRMnz0/WpcxO6sWa5k9b2G8NGd+2ndOzFuwKBYsXLxkY3qdnz6/lPJ6ceackmZZSy57+ux5sailJZoH9Yt3HLx9ucQ1b5uR1l92y0Pxp2vujmgQDKvJ9/W78d4n4o8p3YxUbt43B93eduC2seq4ESXANnv+wpiR1tWX3WiZNiv1xUvzlgSsUntaUp9MS/vmbbndM9LSaDZgTb58fWa1f2bNXRDz5i+qbuleS2trKndu2Se3e+acBdUyah27tMUtraW9+djl8nLdSuC1h0G9ZWnq3atctp2DX/uf9sP47h+vL23J9WyrjpFcvzz7b1Gqx833Px3Hf/6cOPFLv4lnnpvRMHjZmuqW65jrmtuY617uj1qtb/lvc6848/fXxZW3PtJxLGfPW1Bmxw4fPqQcy/mLFsfc1Ke1Y7a8JY/Flnw8q+W05fFQN4aXt+T65vLq+3VhanPON2/P/TI3ja+eyDMxH3piahz/2XPi+nueiAHV2xL0VB4SeeZxfmr6R793cRz44R/HN865MqalsZN/DvKl6DkgW2Yop2MwZepL8bkf/SX2+9AP43/OvqLcXgEA4NXUFLt8aGE6HVlyoxsAgFcgx2PyfSPrZ6DNmb+w0+zDRgb27xO9mysBqrxrDlguXNxaAlA5wJLvFZkvN14RcxcsKoGx4YMHdgqiLlrUUgJWy5sll4NpfXv3jgGpbjW9e/WKmfNy0K0tBqf1zdU690QOWNXqkWcK1gd+8vocpOwuiJlnJdban6u9ILUh339wWRqXsaj0Z3dy+wbW3QOxrT3tM39xCdCtLKWNLenY9m6O1ceNiE3XGhdrjR9VZmAuTv06+cWZcf8Tz8c9jz8XC/I9JnMArZuZoLmNAwf0Sa+V7XlWZO7nruMtl5nvy5rHUa0pOWCXA9uLWtrKQ4MGpu09bWU+BrPnVcZX5XNTuXdkrk9P5WDxvDTOa3vk8T8otaVWv3x8F+aHGvVQe0tLrL36mNh3u/Xj+3+6frnju15O2y/1wYLUd7mvyq0UliM/hCjfU7ZP3z4rVE8AgBWRzk0WCWACACtd1yBcTwIpy9un6/aeSWc5KZtG+/Y0uLOsfVe8TpX61CyvzfUqSevTd86rOytSRrZ0Ocvf5+UqdctF5SBgDjjmz7moXF5+AE167UnZSx+Hxn3T8HjlMqpvG25fhq51W9H9s2XmUVe3nmrPfZmy6OkDfEp5tb6vBX3zvr3yrMvKx2Upe9T2zWUvI9gMAPBypPMVAUwAAPj/SQ4q9iTw2d7aFofvsWlst+Ea8cRzM+LZqTPj2RdnxpTps+LF6XOiNd/GIcuRzF7pL4bmXpWAZb7fZTVQmuXLyocNHRirjh4eU2fMjhdmzFkqMAsA8HIJYAIAwH+o9sUt8dmTDopPvX2/6prKvWgfeHJqPPLsi+Vp4y++NCcmvzgrHp8yvVzSP7h/39hgzbGx+thhMWbE4Bg1ZFB5+M+a44bHVuuvFh/81vnx0wtu6NEl6AAAPSGACQAA/6Hy5eOjhg2KLdadEOuvPjo2nDgu1hg7PMaNHFKCksMG9Y9BA/uVe4Vm7/zf35TZmicdvmP5nO+pmu83Oict+cFD+QFJn//ZZXHlzQ/1+BJ2AIDlEcAEAID/YPky8nL/yhyjzJeE52BlWoYPGRAbTRwXm609LtZZbZWYOH5k/PSim8r77TdcI555YWY8+uy0uP/J5+PBp6aWp9235bzS7u6BCQCsTAKYAADwH649P80+P4ineq/L8pr+XwKbLa3lgT59BvTtuLdmnnnZlu+PmbfnmZa12Zb5c75XpgAmALAS5QBmc6yx43+n0ww3qQEAgP8gefblIbtsFEfssXlMGDs8Vhk5JPr371sCkIsWt0bb4pYSvMxBybYctCzP7mmP9jJjM4cy09LeHr16946hQwbEauNGlIf3zF+42EN8AICVqdUMTADgVZXvs1ezIkGN+v1ysOSfFQ7pVG4q9eXEYZbk8fL2X55K9pUyXmmgqFbXlR1weqX9+GrV659hZYyhnnil4yA/xOd/3ntInP7mvWNxS2vMnLMgZs6dHy+l1znzF8Zjz06PWx58Om554Ol4Ysr0mDV3YfRu7hVDB/WPtSaMjM3XmRBbrrdqTBo/MoYM7BejRwyJj373wjjvsts9xAcAWGnSuZVLyAGAV0cJ4rS0RnPf3tGrV3MsXriosqF38zKDkeWefGlp7t+nBEtaWtujNV+umnbqGhSppW3qnWeJdX/Zapkx1tJSLnVtam4cWKmkaS1lNPdpLjPN2hblclO+eb8exIfa8xS1llSfPr2jOdWpzFpbWCu3cf3KPotbK2l6EPRpT3XsldL1SXVcXJsl17v3igcIc3tT3/VO/Zy15LamPlwpAdHcB81N0advnxJea0n1bM/9n4/9MvIvAbmcrldTGjepXrmKuV5Jt32TdsqBuNwBud+7Uxkr6fjm49/Nscja87HIx6Q7uZw0phspbU/7N6Vj0yfVpQypPHbbU37dHKOO478MpV350u46ZRykdvRJdcn925rzKP1bTdADud8+feKB8Zl37F9ds7TcpsXpeC5Mx+U9X/l9bL3BanHiIdtHv1Ruc4Px8o7//W2cdcE/ejSWAQB6QgATAHhV5KBM/359412HbB+7br5W9O3THFNenBW/+Ott8Y87Hy3BmK73ySuBnNb22HCdCfHWA7aOSRNGRr8+vculrM/PmB2/ueLO+Pudj+UzmBIMzAGpPbZeNw7bdZP41aW3xi33PFkCR13lQM/m668WJx66Q/zu6rvjqls6PyG5PZWZA1ZjxwyPN+yzRWyd0g7s3zcWt7bGM8+/FOdddWfcmPLOug1C5uBYqtdq40fG8ftuFZuuNT4GDOhTZrU9Pnl6/PbKO+L2B58p9wisD+zkum236aTS3r/f/USce9ntqZDy/6WU4FhaDt99szh2z81j8MC+5QnQf73pwfjFX26N1hKc6z4wVy/Xd/jQgfGRN+6Z6jouHYumuOHeJ+Mbv/5bzFuw6GXfwzC3p2+/PnH0nlvE3tusEyOGDCjr81Oqb3/42fjlX2+NF9I4KEHEukaWYGo6BoNT+iN22zT23HLtGDpoQLRHW7z40ry48Pp749IbH4yWfK/GHKTr2K8txowaGicfvlMsWLQ4vvGba2JhDiB26cDc3p22mBSv32vL+PUVd8T1tz/SMNiZdzvhsB3Kw2vac9CxrEl1q8rButnzFsQXz74i5i9Ycpl0rf6jRg6JN+2/dWy13qqV+qc88sNtLrnxgbjouvtj0cLUt3Vtz/2161brxFHpmEbTknJqcrJcxtmXpPGdjk8ZO2kM5Pbsv9NGcfx+W8Xwwf1T21vib7c/Fj86/x/p5yXVq5sgfVe53huvPa48WXyNsSNii/Szt9na42ONccPTj2iv6NUlaPrur/4+dtpkzXjLAdtU11TksZkD/otSe978+XPj91eYgQkArDwCmADASpeDK6uOHRHf+/CRccjOG5fgyrwFC2Pk0EEl6PP986+Pz591WcyYPa8jUJb3WWXE4PjEW/aON++/dawyfHBZnwOAeZZXDqTkQOZ5V98Rn/zhJfHE5Glllt9pb947vvq+Q+KtXzg3zj7/H9HUf+lTmvaFi+PolOd5n39LfPS7F8VXzr68I3iVA0ijRw6J9x+zW7zr4O1i/CpDo7WtPebMWxiDBuQZoM0lSHjR9ffF/559Rdz54DNLBUlzHvnefx9+457x+n22iLEjhpR6z0vlDiqzSJtjdsrvD3+7Kz7700vj8WendQQac93eddTO8aOPHRs/vvDGOOHL56WV7R2BsZocaBqQ2va5d+0fpxy9a+qTpnhpzvwYNrh/9O7VHOf//Z744JkXxOPPvLjcIGbu63XXHBO//sybY6v1V42HnnqhzK7beNK4uPDv98a7/u+38eKMOcvNp6uc7347bhCffMu+sfOmE8sxy4GtlrS+dzXomJ9a/akfXxK/vvz2MjsxNzO3rV/q03cesn2cko7D+muMTtsqx6BvOk798wzD1ta4/p4n43Op/6646cGO4Fju+w3XHh+XfeOkmDZzbuz8nm+XS5+X6r80Bk8+drf4zmlHxru/8rv4wW+uiaYBncdKKrLU+dKvnxh7b7Nude3Sps+aF+sc9z8xY9b8EvjNQdTBA/unuu9aguRrprGQLczB1iTPVMx533jfk/GFn18ef7nuvmhL1ct1zMf/A8fvGWd84PCStjtv+eK58Yvzb4hIefVJbc+XfH/s+L2if7/e8dLs+TF4QL/yJcFlNz8Up37r/Ljv0Sk9Pn75uOWZuHlWat++fdI461PG8GpjhpW2TBo3Mr0fHhukMXPGb6+JDSeOjV03mxSPT5kek1+cFU9NnRHPvjAznk3vp06bHTPmzCszNgEAVhYBTABgpcsBqa+fclh88LjdyuzFn/355nhx5tzYZK3x8cFjdy2v3/rd3+PUb/6pBHbKzLXhg+I7px0Vx+29RcyYNS9+deltcedjU8qszTwLM99v78jdN4sdN1kzPnjm+XHGL64s0a9Tj98zvpHKetPnzolfXXhDtwHMo/bdKn73xbfGad++ML7+yytKADMHbsatMjR+8onj4qAdNoypM+bEWX++KW66/6l4ftqcWCXVKc+kfON+W8aGa46Nux97Lt76hXPi9vufXhJAW9wa600cE9/76NGx11brxjNTX4qfXnxz3P7QM2Xm3ZiRg8t9Ao/fb+tYe9VRcesDz8TRn/x5PJEDjX2aS93efsRO8dPTj4sfXXBDnPiV3+UztKUDcC2t8YYDtolzPn183PrgM/HVc6+OR559MSaOGxknHLJ97Lfd+nHhdffFcZ/+Rcyfn2dQdt6/pszxW9wSn3/3wfHJt+0TX//NNfE/Z19eZi+eccrhZcbsB9Jx+da5f1sqULss7Yta48h9No/vffjoGDNicFx39xNx8fX3xSOpnXMXLIqxI4fEluuuGu84eLu4LfXNYR87Kx3nuWXfIQP6xedOPChOOXqXWJjq9qvLbourbn0knk59OXhA31h39dFx9B6blZm8eRy98bO/istSW/Nl3LlfNlhrXFz6jRNj2sz5scvJ34653QQwT0r5f/8jR8cJX/pt/Pi8v3cbwPzLV09I/ble/PePLonHpkyL3vWzUVO2+QE15197bwmo550GpXy+9v5D46TDdoyWVJ9zLr+9zGbN94zMQdo1xg6PPbZYO45NYzvP3vzgt86Pn6cxkgOM+fi/7w17xJkfPKL01zmX3R75tgmdpDLzzOPHnplWytsrHesrznh3PPjU1PjfX14Z9z0xNcaPGlxmRR6V+ulvdzwah338rJhZ9wXBspTZo3m2aYk55vfppUSX8+ck92X63De1s1cJ/LfHotTHbTlImdPk9PXSuHm5M3gBABrJAUxPIQcAVpo84274kAHxw48eEzPnzI+j/+vncdtdj5cZWrff+2T8/b6nYo8t147Wtrb44zV3l/v25dl5X37vIfH2g7Ytgb+3fvHX8f0/Xh+33fNkPPzE83H/Y1Pi+pTH71L67IWX5sat9z+V3jXFDptNigO23yD+8Le74+60b8PLVlvbYqO1x5cA0qU3PRT/SHnlS9jzPQq/derhccyem5eHlBz36V/GL/9yS9z/8OR4+vkZ8eBjz8U1tz8SF6d91ho/MnbbfK3YYt1V4y83PhizZs9LGTfF4CH949sfOjIO2nGj+HvK942fPSd+89db4oG071Mpj/sfnRJX3/ZIXHLLw+VBJ7nt+RL13197T2WGXqrblhuuXi6Dv+3BZ+LC6+8rVe4agMtBos+dcGCst9oqceQnzoq/Xn13TH5xdtz3yOS0z/2xZcpz9THD44K/31sNXHXZvyYHR5ub460HbRMbrDEmTv367+OxJ6fG4kWLoz3t8sZ9t4rHJk+LS25+sBzLperRQA4ibrnR6nHWf70+Rg8fHF855+p4z1d/F1fc8ECp38Mp/ztS//7lpgfjhnT8hw8eENfd/XjMnVe5J+ppb9wj/uut+8Rz02bF2//3N/GVX10Vd9//dDw1ZXo88tQLceNdT8QF/7i/zMrcd9v1SrD22rT/s8/NKPvnmbtvPmDrmL+wJX568U1l9utS9U79vM1Ga8TBO28UF153b9yW6tEoQJv3e1M12PyBM/4YV6T+vPPhZ8vM29py3yNToi33by4i5XvKsbvGJ96yTzyZjvc7qvW/6c7H45HU7kefmlrKOv+6+8pMxYPTOJmwyrA47+q7YlG+b2faf7tNJ6bxs2H8Lq375s8uizsfmpyWJeXlJT9Up8yobGuPT7/zgDQOJ6Sx9sv4Qxqvk6fNjAcffy4uSv2dZ0euk+qeA6zTZ87tfhxU5WN30hE7xafesX9slsb2pNVGxarjRsawoQOjd9/esTiNu8V5nKa+zz+rLek13yu1PQcvc+Ay9deA9PM+JrVpUhqbW2+0ZixOP9sv5dmpPRg7AAA91OrrUQBgpcqXuOZLW/Ol0yWG0btXmfEY/frGPY9OiUM+9tN42+fOiYX54Tbt7bH5uqvG2w7cNp59YVa844u/iWtvfqhyj8x+fZYsfXvHzNnz4zM/uiT+dM09uZBKYS/X4tY4bJdNyj0Ep0ybVS6bvv3uJ/IUvEp5Kf9KuX3iiSenxgn/+5v42x2PxfYbrRFH7bF5JY/Wtjhi103LzND7U5o3f/ZXcfcDT1fu0ViXR354y0Op3SemMu58ZHKZSXjcXlss98EtXY0ZPijy84Ty5cr5ct+mvpVy8lOjT/nGH+OIj58VT05ecnl6Izmo1L5ocTyQ6psvbd5ly3VKECpfjr/5OquWNJPTcWhbnGfXLT8AlYOcfVIdTnv97rHm2BHxzd9eG6d/58KYlY5VRx9Wl9S5cWU6tp/6yV9j3oLKg3ly0Otjx+9d7p94yhl/ivMvr94DtH/u+7R/WiKNpWkz58TpZ54f3z//HzFu5JB431G7VAJor6LcP/mS7fo2LGlL0tJaAuOnvWGPMuvzfV//Q5x/xR1pWLQvlT6vO+vCG+Nt//PreG9KN2fugqUCfH3ycct5d9k3L/l410xYZWh5HVobB/nhQGmczpu/qMxOPvBDP4qHn3x+meOgQzp+q44ZHofusnGc/ua9yq0MLvi/t8cNPzwl/vbt98YvP/XG+Px7XhfvTW18U748fsKo2DL9DLz18J3i/W/aK77w3kPi7E++MS4746S48UenxsVffVfsvfW6ZVY1AMDK1IMzGwCAnmqK6bPnxT/ueaJcPn3mh46MsWOHl0tl8xOgc1Ds0adfiJnzFlZmh6XPJx22Qwzs3ye+9uury0y9ErRpEDzLAZlFbe0xdfrspbfnvBe1lOBc1yXSkh8u0iEHvno3x86bTSxB1nzZeJ7lVoJmSxdbgmhTp82KT//4kjK77z2H7xgj8j06U10O23XjkubM866tXBaeA15dMskf8/opz88o9/5sbW2LN+y7ZQwcOrAEkHokpbv2zsfLg1W+/r5DY8MNVq20b3FLuVz3oSenxmPPLv/+l0Vq8++uuiueev6lchn5nttvEEfsv3UJxN1475Nx9iW3pAqX/y9fakueUbjftuuXy+fP+O3fSoMb1SMHX/P6l9L4yAG/fMxet+OG5T6ev778jjJ7tATvuvZfXvIlyWnfr537t3jiuRlx4A4bxjoTx5TyV77KMSmXiKf+XWo8peNes9fW68b4UUPLg4EuuuaeythtMOsxr8szX3+f0t31yOSG/ZPvFZrHcB6vncrsEuj+yw0PlNevvO+Q2HaLtSM/3T1fIp/LyLNWyzhoNBO5G7271DcHpfOl9BPHj4gjdt80jZF948wPHhm/+NQby71BT0rj/2f/9foyeznPnD16z81io4ljy71KsxyMBgBY2XpwlgsA0DM59tS6qCW+cPYVZWbj4btuEpd+7aR415E7x7oTx0av2syslDAHSgYP7h/7brd+ua9gvndfnnm5TGlz1wBRzufgXTeNU9+5f3z0rfsutXzwHfvHMXtuVk2dtLWXe27ustla5TL3H19wU6Xiy9K7OW596Jl49JkXY73VV4k1x4+IgUMHlKdN53ZedvODy697c3Ncf88T8dAzL5RLfddddVSZ+dgjqX4//fNNcdejU2LzdSfEZV8/qbRtiw3XiD657jkQ2pPgZZKDZw8//lyc/NXfxYB+feIPX3xr/OKTb4gHn5xaZqI+89z0hgG27myZ6jN6xOASWJv8/EvL3TcHKEuIq3fv2G2Ltcq6P15zVyxqMCuxk1694vHJ0+KKWx4q9yfdZ5v1yizIla9Sh3y/zg+/fb9OY+n0t+8f6685JtqrwfjtNly9pP391XfX4p6d5Af81C+VMdJeed/FDhutEae9PZXztrry8tjdd6uyvWSfyjznstvKE+vzLQn+/JV3xWdOPCi22WxS9Ev9WYKrK3Dscn53pzF1+c0PlXur5lsn5IdudVU7LH1694r+faozULtRArEAACuZACYAsHLlQN1dj8fhp58V19/9RHl68Y8+fmx58Mg3Tzsqxq4ytPLk4/aIoYP6R/8+vcsTyfPTlFdUjtvlAGZ++vfX339YfOk9By+1fC2tf9P+21T3SHLgdEDfmDR+RHmKcn7YSk8Cdjmw81hK2yulHTKgf5mhNnLowHjs2Wmp/guWRHm606vy5PBZcxbEsNTufC/I0oAeKEHHp6aWPs0Pesn7funkg8vTt3/9+bfEZuuvVunTHsjpho8cHPtsu155QFK+Z+lLcxfEad++IO6pe0BRlu+RuLx8N11nQnnND+zpsdTuYanccSOGxMzUH/kJ1ssPvDWVB8fkhyNl+Z6fr6YPHLNbfOXkQzqNpf9590GxydrjKoHndLwnjB5WZtTm+1vWT1nNRzU/jCdfnj1xwshYc/ySZeKEUbHa2BHlVgsdUn/sufW68dX3Htq5vJMOincdsl1HmjwOnp82O17/qV+Uhz7lJ49/+h37xaVfOyF+/39vi203mVgJjvZ0XKU6nHvpbXHgR34cB374R7HvB38Ye7z/u3Hsp86OL559RVx604PluD6Xysyzj3Nb84OW5i1YVB6wlbddfstDccZvry33/9wz7XvJjQ+sWBAVAKAHnF0AACtVjuPl+MlNdz0ee53yvRIQ+fbvryuXpb73yJ3j0q+fWB4Yki8hrs24K6/Lif81knfLl1V/+id/jS3e/rXY/qRvLbVs+Y6vx8e/f3F1jyVyiCc/GCb/rydy9WpBp/b2tupeTeWS2ZxPT+R2lhmIKX1P96nJl1E//vQL8ZbP/Sq2PeGM8pTsabPmlct8cyDzsPSaA47Lkrevs+aYuPgr74r3H71LfO9P18fHvndxjBgyIE5/894xKl/uX50dmOu4/qRxMXrUkPK+Ox1P6V6h41dNXF5SXzSYkdhQOd6VfVvyLMhX0Vu+cE5sk/q5fiztmJYrb32k4x6suS55XDfnmZX1XZT6eeL4keW4PPbbT8ZD555elgfP+Xjc98uPxEVfflfZ3jGDNOVz9l9uia3f+Y3YrlN5Z8YHzvhTNUml3XkG8rPPT4+TvnxebJXS5yfrP/PCzPIk/b+mn603H7htOoY9G9U53abrTigPl8oPYJo2c26ZiXneJbfGJ7/1p9j/A9+Pzd72tVSvr8cOJ34rLrnhgfIE/K3fdUZsmcre7G1fjX1P+X58MNXlrD9cF9fe8VhMT2OyVlcAgJVFABMAWOlygC8/xCXP1vrHnY/FKV85rwQzf3/1XbHZOhPio8fvWbbPnrsgFrW0lBmFwwcPrO69gpqi3Ffzrrsej5vueWKp5c60/sGnplYTJ01NMWf+onhiyowYP2pYrDp6eI9mLw7o36dctpsvkc0zKfP+eeZoDkSNGNw/N7qashut7TFq6MASLMxBnhwsqlxS3DM52JRn4KVs4v7Hnosv/Ogvsc+p34svn3NVjBkxOD71tn1j2LBBHQHIrnIQsv/AfvHDjxwdO20yscyY+8DX/xhfPuvS+Obvri1P6P78CQeUoFy+t+b4kUPjl586Pr532tHlku3u+uj+J58vr+usukp57ZHU7PxQpjyzL8/CnTBqaOmfZWuP5t7NMXbkkPLp8SnTy7F8tdzz6HNxa5cxdcPdT8SMHKArAcv2eK56P9Y1xo6o7lWVts9I7fvRhTfGl351ZXzl3KvT61Xxk4tvSvtVAtj5oTv19Z8yfVbclvK/OS1Lynu8PHCpXh4H+XL6NBri0adeiK+ffXnse+oP4pM//Ev6GepfxsHY0p89CAq3tsZxe28Rf/7qCfHnL7+zBEBz0PUPX31XfOMjx8Tr99u6PDRp6oy55Sn5z0ydGQ+nMh944vkyhvP9P4/ZZ4v44imHxW/+751x5Znvif22X7/Hs4EBAHpKABMAWLna2mPo4AFlBlgO7pRLkvvkJ3E/F+/92u/j7vR6yM4bxWqjh8WsWfPi2jsfK/di3HvrdSr38FuOhrMBqw95yQG+rkte3zFLMOvVFNNemhvXpHJHDh0Q7zlix7RyOTPWWlpj2/VXLwHM2x56pjwAZ/7seXHT/U/F6mOHx4E7blgCWsvU2ho7bTox1l19dLmX5cP5kutcvx7IAaGBA/pEc3Pqy6b0/9y21GfPTJken/juRXHu5bfHVuuvFvtsk58A3U09Uhv223a92HOrdeLif9wfv7v8jsr6dGw+++O/xrd+9/d4z+E7xRdPel2MGT08vvPhI2OztcfH+X+/J16cMbfbut5031MlqHdQ6oPVJ4zsNoBak7spjYryFPYrb3u4jJFj9toi+g7u1/jY1qQ+WHvVUeXS93zpf768Od+b9NXS3JzqmPu5y9IRdEx1zW3Pjs5Ppq8LRufZsjlA/Y1fXx2nf++i+OT3L45PffuC+PN190bvVOcc9H3mhZcq47aqzCztnT53LbMu39y3+enofUu7KwHtPA6eT/3xxbMuLTNq11ltlfKQo+WOx6p8WXh+Anq+vD2PoTw+jtht0zj1uN3i7P9+Q9z+0w/Fg+d+PG4960PxuvRz+9E37Rl3/Oy0ePjXH4/bfvKh+NWnjo9PvGXvOHbvzWO3LdYuge+elg0A0FM9O2sGAOiBfIny4btvGr/89PGx+aRxlac21/Rtjhemz4lbHni6zLqbNKHyEJvv/+mGEkQ55ehdY/MNVitPLG8UyMoPTskPrMkPjFlmoGt5cjwo5XXFLQ+Xhwe9/cDtYov1Vss3ucwxoaXkJzyPGTW0PI25ublX/PiCG2NWnj3Z1Kvy8JbkfUfvEhNXW6WkbVS1MqNx/Mgy8zQ797LbY3GXGXjdycHLnTafFOd++s3lic+Rn+he1dS7d7SmPr/1wafL503WGp926KZv2tpjzXGVmYL5gT35PoY5gJYDZHmm7H//8C8lEHrqsbvGOen45SDWF8++PH5RnkpeQo5LS/vnhxhdfcdjseroYfH+o3Yu5TSagZerlcdHvudmns2ag3UXX39/vJj68vX7bhmH7LRxaVuZYdhF7b6Opxyza0xYZWhceN295YFB9UHDf4Urbn04np8xO45MfXXAjhtGe+rTTmOzPHo9Lan+g0cMig8cu3vkB+H87qo7SwC3cac2lvs033rh5598Qxy//9aV/auacuAz9dt1dz1RPm+/8RrltSe6PhSrXr5lQn5K/FoTRpYHVq02ZnhsNHFcbL7OhFhz7IiyrdO9PJNX9LMJANANAUwAYOVpbYt1Vl8lDtlpo/j6Bw6LsWOGV4I6OaC1qCVWGTE4ttto9RI4fPaFmSWIdesDT8Wvr7gjVhszLH74sWNi1+0qT5cugczFLSUImvMYMWxwfOaEA+Oo3TeLSOtfkT6948/X3xc/OP8fMWH00PjpJ14fO269buWhNbnc/JrLnr8wJqb2nHnakeU+gdfd/UQJntVmfP7p2nviJxfdGBusMSZ+9Zk3xTabTkztTPvnJeeRA5oLF8Xaa46JH370mNhqvdVK4DTvF306B37K05tzcDKXX7fkto4dMSRet/OG8Zl37BdbbLRGqlfq05a2VMfWaGpuju03SuUm5UE63QVFezXF01NTnyf5SeZDB/YreZeAYXt7zHrhpTjzd3+P2SnvvbdZNy5P9fzGOVeVwFh3Webg1/y5C+PM864tgcjTXr9HfOn9h8aIoQMrxz33Qy4jtyP1xz47bBCffvu+MWhA37L/01Oml0ufcx2+nfr46AO2iTzxsX1Btf9S+3I+wwYPjC++9+A4+Yidyv0e83HrrClVsz0W54B5l/7LedTL/bZUmrTkIGM1RfnvorxfOX5d0qZ1Re/muPvBZ+J/zr4ihgzqF9897ag4bN8toyl3Z65/TpfHaRm7g+Lzaezum8b2X264vzyxvafHPy/5GORjlAOGB6efrc+/64DYNR2jyjhIfZSWfHz3zLOYk7senVxelysd2AeemBp/z7dZeHJqmTWa7+nanRycbF3ODFsAgFdDc6yx4383pVPf6mcAgJevuVfc/8TU8mTq/bZbPzZde0LMXtRS7l247qSx8am37xd7bb1u/OGau+OnF92UbwcYLWn7zQ88HeutMTr23GrdOGLXTWPUiCExetTQMvNxg0njY98dNyhPZD5+v63i8psfjhvverwEX3bYbFIcsP0G8Ye/3R13P/RMpydod2hti43WHh/H7r1FXHrTQ/GPtG+5FLi9vcwG3Xit8bHbFmvFobtsHMOHDorB+X6cwwbGhpPGxYFp3Zffc3Dsvc165V6EJ335t/HQ41NLOfnS59ZU9zsemVwuC987teuwlH7AwP4xdOiAGJHy2mjtcXHYHpvFl08+JHZJdc2Xz7/ps7+K5194qQQec9223HD1OGzXTWLmnPkxr6U1Nl5n1bRMKMsm664aLamcv9/+aHl6e740eK/URzMXLi7Bw/wU7JOP3Dnec8ROccfDz8Z///iSmL8obWsUcezVKya/ODO23mD12De1p7lPczw3c24sSmVOWnWVODjV85Nv3SfWnrBKTJ0xJ9V/QFx/zxPx1LPTKv3VjbwtP1zo+ZnzYo+t1imXse+4ycTUBwNj9CrDYrVxI2K7TSfFmw/aNr7x/kPzHnHOpbfFghxsbOoV9z32XAm+7Z/Gy1GpDquOHV7u1Tk87T9ptVVij23Xjc+8Y/94++u2i5fmLIh3/u9v4pp0HJv69i6BvRwUf2MaFwP79Y0pM2aXBw/V+m/T1H8jhw+Kp6ZMj202WqPc53Py9NnRa0Df2Hz91TrSbZSW+elY5nuavnn/bcql6vkem+PGDC/HoJZuk3UnxFprrFK2teZ7dqZ659sBjEnjNQd9c3B9fDpOo0al8TtyaKw7cWzstf368Zl3HRBv3HeruP2hZ+P4z/4ypqX+LX2ajv92m04sl9/ne0ouTL2z6XpLyquVmYPK+WntT02ZEYMH9SvpczB0Vg5upuM6JpX39kO2iw+/fo94bPL0+Mh3Loy5aZ9lza7M8qXudz88Oc664MY456o74+rbH4sb73sy7n5sStzz+HPxzPMvlZm6+Wn1A/v3jT//4/5yz9c8A/O5abPi/vQzkX92r73z8bjq1kfKrQnypf354VINxyAAwMvT2hS7fGhhUzoFrK4AAHhF8myw1cePjC+dfHActfum0dyrV8ycu6Dc5zLfu++C6+4tT05+/JkXOwJjeZ9VRg4pl1i/fp8tY/Uxw8v6BQsXl0tU86XbOZBywd/vjY9+96J4+vkZkS8//8hb9okvv/fgeNsXfx0//+P10VSd2Vcvz2A7Zv+t47eff0t54vaXf35ZeYBQ2dbaFsOGDowPvX73OOGQ7ctDSfIMtDnzF5agTb7f4KxU9xyU+cLPL487H3gm7ds5SJrrPjrV/b/etm+8fq8tYuyoIbE4rct175/anOufg08XXX9fnP6DP8fTz83oCCzlup1w9C7xg48c3W3Ap9T5rEtj0LBB8cm37B3vPnynchl2fpBQ7tshA/vFzfc/HR/45p+WBGe7keu6/qSxccYHDo99tlmv9OlLs+fH4JTHyNQPz744M75yztVx+8PPlnsb5vsyHn76T+Pme59adr75P6kv999xg/joG/eMnTedVPouz9ZbvLi1vM/tyzNEP/+zy+LsS24t++Um59mXvZub4u0Hbx8fTsdhndVHl235ITf5uOdxk2dD5qdj5yevX3HLgyXwluXZlRutMz4u/PI7Y618S4IGctB6/1O+Fycfu2t850NHVtd21p4acNJXzosfpTF05XfeW+4D2Z0XX5ob677hf+OlWfPLccyXtw/o3zfed9Su8d4jd+q4TH9hDtyn7fmel7PnLSxB9k/88M8xeerMTsf/1DfvFd94/2Hlc3fe/Plz4pcX3hjpByj9v3d8PO3zvqN2idHDB5XxmeXbMuRg6oe/fUFcdmPqo2Ucr0bKTNz8ZPd0HFPHp3Fe6fshA/vHsJT3xPGj4onnppf3fXPwe/rsmJPalduWg+ZlpmsaX3l284qWDQCwLO3t7YsEMAGAlS4HBnPA6tDdNokjdt80hg/qH3MXLC5BvF9fdlu5FLUWhKopl5mn9atPGBVvPWCb2GStcTGof98SBJs8bVb86q+3xXV3PZbSVGb95fR7brNumb34q7/eGjff8+RSwcUsB+3ybLsTD90xfnf1nXHVLQ93CrCU+yumvNZYbZV4x0HbxSZrj4sBffuUmYlPTJ4e515xe9yU8s66C8yUure1xzoTx8Q7XrddrL/mmJRH71iwqCUefvqFOOfy2+POB5+t1D3fr7Aq1237zSbF6/feovRX1ztN9urVFH+69u644qaHKtG+VM62m65Zyhg3amgJDv7jnifKZeyzZs9vPAO1i3wv0d69e8dx+2wZB++8YQwd2D/yPTDveHhy/DjlM3nKjHI59W7brR/H77tVedjRry67Ne2Yatc4xlrkIGAOYPVKdciBzEN33qg8XTwHIfNswBvvf6rcT/OFF2dX6lmXV7lvYktbjBg5uMyy3TX1yeAB/cpl1S+8NKcE/3IQOc/WzZdu13bNxy7P0j3p0B1i9PB8b9Tqhqr8IJ57H38uvveH62KnzdaKY/bcrARl6wvP7/Juv07H+R93Px7vPmKn2HDiuGqD6iqZ5H1nzVsQXzj78pi/YFE5ZlkJ/qW6jBs9PN55yPax+drjy0OXFqc2PTFlepyTxvzN96YxlPuwy/Hfdau146j8EKCURdcgdvmU/vPzS26OW3MQObW91lebrLdqCbrnJ6Dnn5HbHno2vvfH62LGS3N7NA6WJbe8tD+/ac8/l9WV+fr+LM8+zW9zfcuSVy57fAAAvFwCmADAq6bEf1paSqCyd78+0ZJnaeX7D+bZeJUkDZWA4uLWaM6zF1PaPCNy0fxFZdtSsx9z4LCltbK+S0C0Xgkw5fsR9s5Pdm4c3Okot3/fMmOwJeVbyu2Vg049CwiV+uSHDaU8+vTpXYKgLcvJo9aGbuWAXX3AtZq2d7++0ZbKasuXYudZbysQPcqHJvdHDjb2zccm13NBqmcuqza7MZeTj1fq2xWZUVfLO+s3sF9qeq9YlOrYujDXc0n+DaVBk2fyNaf+75frlY5JOQZpfW3W7FKq+1QGXAO579O+Pe3nfM/Ocs/J7qR+LpevN1AbZ72rx7+lrTUWz3uFxz9pNL7Lfqm8XFZ+31rGQWqDKCIA8P8ZAUwA4J+gvSO2tEJBtrxT3q/sks5W/klxmZVRbn0er1ZAqZSRvJL8Sxb5P69CPWv1ezn90NF/yfLu4/ha1GkMpXa/mi1YGeMAAOC1LJ3vLOr51+kAAC9LDgJWlhVR9skz18q+1ZX/BCuj3Po8Xi2V+r2y/PPur1Y9a/V7Ofl37JeWf0f17X61W1DKWMH+BQD4dyOACQAAAAC8ZglgAgAAAPwH6LjFSxd5fXfbVkS+L3Ptft2N5G3lPs6vQL7ndL53+cqo7yuVq7CkPtWVPVDph2XfA/tly8cy39P7X989K5UAJgDwqignwvnBON0oDzypnumVk778Ob/PJ74LF1eWuv1rJ4j1Op0A5/Lyg4Lykh/qklfl7bV86+rTccKY13Vzkt1Rj05lpP8vaum8Pq+rS1MeVFSVci8nkEvlk5ST3bw+51fth6zUse5zVk5y80NauqyvV9Lk/Kptr1kqv9zm+vrmelS3d9Sp+hCemvo0Wflcd2xyH1f6Pp8s16Xr1Hdd9qlT8sv90KWPusrba/XrVJ/8OfdPXf4d/Z7rVFXKqBsfSx270q4l+dbrOAbV7WU85bwa9XndGMgaHdN6He3q0v5GnzuVV+pQbVO1naVedW0oedTqXG1DaUe1PjmvStlL2lA5Hmld7WcjJa2vS3lfLaIjTdLR5930IQD/er26uT1LXv9Kb0mSfweNGz0s1l9rXDT36lV+VZTfS9VfC71S/utOHBurjh1R1q+wnFf6/ZQftjh40IAS0Op6zvJPlX/fpfIH9O8Tgwb0j6b0u7TrOUAjue3rpX5YY8Kolf47M+c9ZFD/2HLDNaJPn+aOvv//QXOsseN/p2Has0drAgD0QD55GjVsUIxfZWjMmDVvqRPivH3cKkPSyV6/mDNnfkxabXR63zdmzZ4f66cTumP22TK23njNmDl3QUyfWdm/d3OvmJRO9GakNCWPdMK30drjY1ZK07K4NeU3LI4/cJvYduOJMWzowHhs8rSYmNLnk8rZcxbE6BFDYtjgATF73sLYbqM149nnX4r+ffvE1hutHtNSGYtbWjvqmfPedN1V47j9topZKf2LM+aklRGDU15H7b1F7L/TRqVuL0yfHYMH9kt1HhNTU5q+vZtjs7TfCzPnRltrW/Tv0zuOTm3Zc9v1Y2aqw4spfX4Kdw4ArTFuRBx/0Lax8Trj4/HJM2JBfgp4Kn6tVVcpJ/3z5i8q9cl12XXLtWPf7TeIZ16YFXNTfer7M/dl7/R5vx03jCP32rw8Zf3pqS91nLBuvPa4cgKb+zYbNXxQrDl+ZGrT7NKmfIyGDxlQtk9cdVS8KdVp9Kih8fAzL1bzSH2R6pgrN7c8Db49xo4aEhNSf0+bNTcitWW1scPjzQdtF1ulk+WnUtlz5y1Ix6s5dt9qnXj6+RmlL1YZPrgs+XjVK2Ml1em4fbeM1lTe86mNje59mQNl6645Jt568Pbpj58x8fDTL5Zj1jf18cG7bhK7b71uOh5zYmYab73SWDls901jr+3WjzVTmx58amrp06NS/+yxzXrlD6cHnnguRqRxsl0aZ09Onl7KGJ/+6MrjJbezUx+nP0i233RSHLzbpjF52qyYPXteDEp/HBy379axS2rjsKED4rFnp3Xss3s6Xs9PnxWLc4Pa2kq9W9JxXJD+6KrPN8vt3zHlffgem8filHbKCzPzX3jRO9V3kzS+8/hvS2nymNl8vVXjmL23LE+Ofyr1a67/EXtuHjtuNikd5/Fx/5NT0zgfHIPTz9Kc1M+5HzddZ0IZV3NSnXdK9ToktWHjtO7RVN+FCxfHvmncHJjG8/xFLTF1WhoT6fiOT8f2zWkcNKfx/MxzM0qf5PE6M/2s5mBsLmvW/IW58rHT5pPSMX6pjP2j9toidkh1eS6N89lzO49TAP618u+b/HvjKycfUn6XPZd+X+dzktq2z7xj/xiTfofc89Cz6VziZc51S7+X33vMrvGRN+4Rv//b3eXcpn+/vuX3UWvaNqB/3/j5f70h1ky/Uy6/8YGO8nsi/x4cOrB/vOfoXePjb9or3prO+XbbYp14Mf1uemrK9IbnDq+m/Pswn+ue+oY946Nv3DPemM4Zt95w9XQeNDNeSP27zLal37l/+NI7Y7O1xsUFV9weTelcZqVJeedzkyvPfE/85KKbyvndP7tvXiWtL3NUAgAsQzp52mvLtePTb9+vBDGqsbQl0or11hgTa40dHjFrXmy33qqxyVrjy4nvbluslV7a4o6Hn60Eu9I5V/52ffe0/jPv3K8EStJ5dgmcHbD9+jEwnRhnOeCXg4jjRg6JyS/OLNt32HjNWH/CqIjZ82KN0cNio4ljUxlp/SZrxr5p3xyY22/b9Uvwpl4+0Xv93lvEfU88H3tutXb5PGBAnzgtnTDngOXdj02JzdeZUAJJ+Y+Bg3bYMGLh4uif6nrErptEn1THHPx59xE7xfhRQ+OuRybHMXttFtuk+uSZA6uNHREnH7VLTJs5N6al9p981M4xKv3RUOqW0kwcP7LUP7d7p80mxWEpzxwwfd1OG5a6lPbXecchO8RmqT63PPBMauOYGJnqlANnfZqb4gPpD4ntN1yzfM7Laqkf8nEZMTilaW2N096wR2y2dur71Afbp7JXGzO8pDk+nYjn7flYnXjojnHg9htELK7MQFx/jdGx6+aTSn0npLacdPhO8eyLs2JG6ufc/ubm3iXo9t4jdy4n9Pm45j9Wtl5/1aXqXv7YSelyAHubDVaLXmW2QOdE+Y+WzdZfLd58wDbxwFNTS3DvuHR8cl1GDBkQ+267XgmUf+D1u8WqqZwcPN06pb/z4cnxyDMvpq5sjyHpuO29zbqlj3JwO++bj+Vn37l/7Lz5xHL8Npk0NtZddZVU4JLyc9nrrjk23rDvlvFc+oPkoHQMmtMfGnmcbZDG8O0PPVMCeLW0ef37j94l1k/7lHxS+3ZJxzCvz2V21Su1Zcs0/ie/+FLsu806sfbqqfxUl4mpHZ8/4cCYMGZoCWLnfHbcZGJMmT4rdkl9v0n6oycHWnOdNlxzTDxUDeiukX6mvvq+Q2PVVdJ+qT6H7rJRrLf66JJn3j+3/d7Hn0uHOx3bNJaO22vzeOK5GaVv82yQXqnvPnjcbjElHc+90h9AeVzmLxq22WD1aMszN+csiH23XicGp3U5eHzCwTukn/GIkemPuA1SPaanMXD8fluX2R8re1YJAK9A+id5UP++5d/7SdXzjLI6/1Od/h3P5xr590RtfVZm7qffH2WGfXVdTce2fA7V8XuzKZ1qVGZctqZzhOb0C+J7Hzkq3vW6bSMWLErr28v5QU5TznNK3nUz+XOedeXnjMqVAil9czo/+M6Hj06/Y3eNy299KL7zh+uiX1r3hy+8rXxhWvZN2ZbXdL5TrjZI72vq29JVLrPWlvpzkDybsmzLMytrdc1lpKV3+h34g48ek37nbRl/uvae+PGFN5R+/cP/vC02TOdVubySR94/1aXsX/u9mPp7UarHopT/kn5YTr0a/E7tbnt+v7BRW6ppSwOWoaO9uQ/r8037dfRv2l7OLfP6lKbUIe+T61TSLLuMl0MAEwBYqfIJy5Dhg2Kt1VaJh55+oRIcqzuBLNIJ0MB+fcoMuQMP3KbMbitf9qdznXx50cihA2J0ymNBOcmK6JNOuHdKaXKgKAehoiWf5LWn8790Bpj+nwMxs+bOj7/f8Vjc/eiUuP+xKaWMfDnUbluvGwcfuG0qa70SWMzr/3D1XbHzphPj4J02im+ed21Z12nGXWrDgnQSNqh/nzj7klvLidi6q40uM9Z+9Lu/x6X/uD9+fcUdsah6crj2qqPimAO2jiP22TJWSfXO67dab9Vysv+Nc66Kv938YJmJcMIhO0Rzv76xx1Zrx433PRm/ufjmuPCqO+PxydPipMN2LJch5Xp0VCW9mT1vQWliDij97M83lzxr23PZY0YOiUkTRsaXz7osrrzpwfjRBTfE9FnzSqI80/LxydOjf9/eMWBg/9LOHHRabcywWG/N0bHJOhNi2KD+MTQteVv+Q+Ohp16Ih599MdYYO6Ks22StsXH/E8+XWXj9ch6pbyp1TJVI/88BystveSj+lNpx7Z2PxZ9vfCCam5vKcZy3MM92XSN2T8e5NZ3Q1vdxh7T+udS2zdaeEC/mmat5Jmqd3Mb8R8v7jtol/nDN3fHXlP9fUzsvTX3aq3evcoznpeNy20PPlKDaiCEDyz4D+vYpweN+qb25HVnuh3EjBlfXpXGVBl0Ouh65+2YxaeLYVJW0skEV56f8F6Uxl2dQ/iqNh9ZynNIfggP6xLhRQ8rs4CKVs82Gq5c/ZLbIMx+r475Blh1S9WNeavP19zwZz0+fE2NHDCk77Lz5pLj5gadit83W6sinrb2tHIsctMxtXTR/Udx631Px4JMvxI13PFr5Yyk14c5HJscJh+8UI4YNKn8k1vo9tzfnP2zQgFREZV1uc06f/9DJbWlLf4zkoHqerfz9P10f02bMLj8POaB69L5bxWHp5zXP1G2t/tFSuxSxOb0+N31WXHf3E6WvckC6VAaA15T8+zgvnaR/rvPvzvxFWOVznvnfGlusv3oclX7Pb5MDm/l3ZF6fN6d0m6y7atm2+7brxcD0OzcHtWpyXgPT74F8dcQW66waO2wyKdZPeeXfl3lb/h0yac0xcWT6vbL1JmuW30j5d9QWG6weq4+vXF6el/wFWt4+ZFC/eN2OG6VzwHXibf9zbnzz7Cvi95feHm/9/DlxTTr3+MRb9o6UeQlo5kun85UE+++ySbmUvRZwy1+EHr3f1rFdOp/Mgbecf6lr+p2+Zirz8HQOt/eOG3Zqy/qTxsVq6fffmquuEkekum6/+VrRJ//eS32zbjrP3Web9eLj370ofvCrq+I3f74l3vK5c8qXi29MafOJQi47XyF08B6bx+v22Kyc21YuMU95pP+3pXzGpvPLI/bZKnbecp3oldtdSs593BKrjx0eh+61RRy02yaxytB0flM7Pkl+v3o6zzts7y3iwF03Sb+3+5fgYfXXeyc57Vqrr1LauOf268fgdA5e0nZRO7aTUntz2v123jidI/ZL6yr9NTSdP2yZjtGE0cPjkD03jwljhpeg7tCB/WK/XTaOQ/baPMauMrRc6ZGvCKn18coigAkArFzpZGzbdPK4ZTqxzYGTPbdat3LS20UOlLz40txyyfFLc+alk5y0Mp105ZcXZsyNp6fOTCfS6eQqpZs4dkSsPmZYCVRtv9GalahPUk5w8wlYyb+pXDpcLpPple+OU0nzwktzShnTZ81Pead0Kc0zk6eXIM2LM+dVLq3pEljrnU6Cf3DhDWV2X57BmMvLJ91P5EuNqxWtnESm92nfuQsXxdMvzIxnX5hVmdmWshvYv08J6lSCT00xZ07lkt48My0Hn+bOzpdSp/1T9WelbSWImE92U/5t+dLj9rQh1eOBJ6fGmb+/LnbdbFIJgOa2dpwPptccqCuXn+dyUv6lP3KC1G85/ZBU1pG7bxIbpZPwvO/ggX3j91ffFW/af5s4Np2c/vGae8olxzmv/IfLsenkc9t0cvrLv96aCmiKw3fbLNZdfXSZAbvPtulYphP9jvKTCaOGlNmPffv1LTPvvnjigWVGYDZ3/uL4xm+uKbNqt055luNZJ/+BMHL0sBgxbGDJIwdQ9915o3K5csc39+klX+qfZ13OnDm3jIW3HbhtnP6mvWOddNKfg4trpBPob37giLj8lofjnkcnl8vF81jJl9LnoGhFU8xbsDienDqjzHzNxyineyaNs59cfFO889DtY9VUl5bS99VdknwZ3ZRps+Ibv74m1powKt7+uu3SjpVZwLPnLoinns/jNx3LtGJgOoaHppP9PONx19Tm1VYdlSOEJbvyx1BeusjljR05JD751n3KuLvhvqdi2LBBsVf6Qyb/gbld+lnqn8dG2rdfnz7x32/fL9ZK+eZZwPl4N+WgfB6/qS1Zc6pvDnL+7Y5HU123LTOUa39A5P7Ps5Nze0oAMtc5/RHzo48dU27NcM0dj5WfhVoQ/PS37BPDhw5KQ7Q9FqaxMXna7HJp3NzUjzlAndXGQh47+WfzQ8ftVi7Zz0HWFbk0EIB/nrb8+zh/CZu/KK4ueWZk+ac9/bue/43/2Jv3iV9++vg49djd4v+1dybwOd1ZHz+JLBIRS+xL7GssbVFbiCq1VampoqV2RVFqqW5T1arpohTVKl1V1VD7UlRTrX2nKFJbiSIJIVFLgvf8zn1uPMnE9H1n8n4mM/P78uR5nrv873+5yT33d885/y/1/fnu99v1BpuM7tFc5rzSVfq3ry9Thj0sHz73qISGBKVd51AWHugO79zEIjCa3F3Wrkl4iIrrRet6leWj0Z3k2cfvkyXje0m/dvXMfoLNBTvCbBqtU2Pdb/afH7P9WtevLMd+Oy8/7jqihkGgSICfbnZThk1ZLC/N/MYuSGFqT3z+Ymfzgvz8xS4mMMJuGaU2A9rw9KONZPaYx+WFns2tnrDlWkVG6Pa9ZNRjTWTy0PYy8/lOFlWAdcO7aNvHdJWZozrKaK3r/NeekGFdmtix8FDT389XyiHKQW0tcFHt2S5jZsmsb7bbNpF6LV/+dh95qUczGdu7hSx5s5elDoKtfC3lhjTV+n30XCcZ3fU+mTu2m4zo2lTre8OO3bJBhCx6o5f10dg+LWXBX3pKzUolbB1Ew3ZRNWT5W320j6Pk1b4tZckbvaUi7K8Mthb6skvL2rJofE8Zqv07cUg7ma9lmfiY0T7XbZH6aNmbve16Pr5/a/la9yuD6BAdj0rhBWSe9sGCcT203o9KhNqWIaFB8rH2+fQRf5JnH7tP5ozpZv2PaCcbxyyEVgUhhBBCshS/QH+pXKqgvDN3nRlwxQvmlkoIpYGw5qLWL4Sb/Ud+k/07j8iRU/GO8KjAaD57IdkJy1XjD4Jj47vLyYrNB2Xago266KY0rFnODLwgPVZxNcAKIjzX2V33v23eoKzDx8/JXjV29/0Sawa1bacGNsJ2kEfQjuEFhCY88X6gTkVZtfWwPVX28/MzD8gGNUpLtSrhEl40v9xTNdyWQ6REnsLNu4/Ktp+Om+cmPD0PHDtrZde+q6wU1vLaNq5mYfGJ5xLN461GpeISXrqIlFdDFuUuWLcXFVYjPYflBw0rkMfqD4/Thro+evcRE8ZCcqmR7NZZ18Pr7Za+16tTwXI41qlWWgID/C1PJIzryV+vl4lzf7RQYrQd/QOPvb9G7zFxb9O+Y5ZTSnxu6f2AnyxZv1/e+HSN/BobLyWL5TcPuze//E4+XLJZKocXhmJqIhfEP9Rj/vc/SUu9ESkalts8MdFPCEnWTczjEXkT31+0URrVLGu5orSDnboDNZxLFMxrYVTwhG1ep5KFhseeu5h2PuD9ctLvsuPQSWmtNxnX9TzasPeYiZPnLiSZNyU+f6bnWhhC5/XAqB+8d4+fOS+JenyA4q7rOXNC62bLULy+gnMG6FidkfnRe6VNg6rW/97gRqF2pZLmWbl2e4ylFICwjX65dOW63kwlmJcsbvgQQg2v4zdnfyc/6vnQql4l6yP0FTwwCur4mPeJp2yA7xiHV7XPP1q6RW5qX8Azdr22ceqCDXJCz1GEr+OG5JqOJ36nMIa5cPPmAaKlVUDBOYMbvegtB+V03CWJ0pu/a1omGgvREkI7clTajarWK1nb8MHCTbZfoJ7PyIcKb9cdh06ZqAzRFl2Fhw0btU279DxM1OWu56XjfarH1HMeIfsvfLhSVm0+ZGNACCEke4EHWoiSQE7op3s2lxFP3C8jut8vw7s3s9zWEAQR5dKyfhUZ2ilK+r81Txr1mSSDJy2S4V3us5QnECQj1S4ZNW2ZNO8/VbqM+UKa1qogzSEWegRMXPeQA7vzy59bGp1PV26X0VOX2kNHXDdw3eo5fq7U7TtJZi7bIiO0bCzDQ7wG1cpIEUSB6HWmWa2K8ltCkiTotatI/lA5dz7ZhDS7xHjsiVOxCbIVoqZeBpGWBfnS96p9WeXxN2TqfLUtGleXoR0by+CJC7UtE2XghK/lqQ6RaluVlUJ6XZ4yrIN8sXqHNNB2thw+wyJHuraoZW3JnzvYHtQOfGeB1O09UaYt3CjPaL/kVLvpmB739VlrLRXNvPE9pEubOlJKj334cKwcPnpG8ucLkQmDH1I767hEDpgqUYPek4RLV0zwhf2DPkrVYzwzdYmVPX3xZnmiZW3Jnz9ECulYTBv+J1m+6WdpOHCqNBr4nj18nPpMB/FX27eE2qEThzwkc9fu1nKnSdMh79v1fOKQ9mp8+Tv2roI3v6BA+XOP5rLoh33SpO+70uGFT/Wa7Sft1KbCQ1YX2DsIff/LgDYyY9lWaazHbDZ0unbDLZkyVOus9UWdyxUvIIvX75PSj4yT1WprDFaboWH1MtJm5EcS2X+KTNE+h70KuyCdwZMFUMAkhBBCSJYBwzi3GnU3btySrWqEnjgZL2u2xdhskaaCuKjliXyVCRCSggLkZNwlOROfZMbq8d/OS7Pa5WXoo43M8w8CFTwWV289JOfjL8r6n46bF6FaUSb8IIn7n5rUMNEGhvGpOEc8Q1nwjotL+h1Kmly4fNVCdK0iuu/R2HgzBp2NbwNRByIXPARQhw1qeKbeuGHCHIzL9o0i1IiPkkL5cpuhj1AheEnCEy5Fi4JnHPoBCdwXr98v91YON29BTB40Y+kWa+8W7Zvv1dju1uIe6de2rnyrfbRV2yV+vjah0AN1Kkv3lnUsl+Xm/Sckb0iQtNGbiXnf75FkTOLjEY9Q9WvXUuWT5VvN++25bk0tpAmCYME8ISZGIkn/Vi0DIdbBaoifPZ8kv5yONw+GmVofhBAf/DUOKpi2O9G85wz9HqDjtn7PUfnt9HmJ3nbYxDSIxnGJSU4eSe2rbQdOWK5Q5PuEp8NnepMC0RJs+/mk9VG8ju3bc743QVErb+sMHQcIfgmJv8uT7evL2p2HJXrnERMRPba3g47t9CWbbfxwE1KjfFEL005MvGzjhBsVnB8Q6OCVeVXbD0FuyCON5NGmd9lNEbxkIeiO6HyfnS8g+co12X7opN1M7T54Ut7XGxNMPpPuXNV1+4+fkbDQXHqu1ZH3F20yYQ/5WQvBu6RTE2lR1xEqIcbOxxglXZGVm3/Wm7eLIsGB1u5W9apI7zZ1HRHX+4ZB/yHMPwmT4uC42qe4QVyh+yclJtsYmseonjfwPEGfrtpyyMlfpqD9R/Rcxn44IfA7EYscsHpzMm/tLrsps1QMes4kar16ahvg6QLPXHheQExHXSHE1tR+vaB9uuPgKRn8SEP9Xboo+46dsTGESOzrr8cI8JdDp+Is5Bw3Xpt1/NEK/O4hPykmaXDPT0IIIdkLXFpxfcTDqXsqlpC7KhS3F6JmkDbHclOqPQOb40hsnNkItWqUMTvovF5f6keUMjut+2tfWT7lZpERtu9Fvb6ULuZcl1xwHb+echNanUUUuJ6BEBlXbvpZbUS1PdSGgR0Bewe5qheu+8muycjBHJAzUFrcW0lm63UMHot4YJyi71aGtgGekKvf7S/LJz0pM15+3K49sIswaeKC7/bIeUyKp8dFTvMYvW4h33mdmuVsckZcpu7Sa14tvd4ibRFsn1rVSlu+6l2HY/X4FcRHr3dgndolMXqtRFm7D8VqOSk22REiaN6etVY6PP+ppYKZMOgh+WbikzIE4ex6AORKh9iLSJQUbWdy0lUZOWWJTJm/3mwLtHOD2liH1f7AwGzcd8zaVUDtBOQMz6n21qewG1NuyBW1Zad+vUGqlytqtkbzeytqd96S6Ys2yi21uS+pHTXhq2hdX0Sqli1qtoFLqn6O02t7veqlpH7tChZ50uXlWZaWB3ZnGnqcqLvK2cPn6Ys3mk1yQW3fDxdustznZfWF8wd25MLoPfI7ImfUVkQ6ptmrd8oB9JFusH73EXMQwDhnNT4S+cw1HWYn+z0hhBBCyD8JjC8YkBA94IUFMQ9GjBvGmhnmraXrsQU+I/wa5UAUgYGG0GIYz0550NacJPEw/iCoQbi6cjUlbX/3WPrRwFfnc+brMoJtcMxcwTnlcvIVuekRZJADKCgoQPwDckhy8jU7Hh4H+2q57tNu7+Nj+4BAP5t1M0mNe5juJu7oajzpzhWS07a/jBBkjxGJp9toEzZCGPQNNSgh4vr555DLl686IcMZQFkQcIO1vsm/XzVhCUYlvFW924djAasf/uu7Y/A7dfasTtsHY+D9FN/t9/Tl6Lhpw0JCAm02eISzu3VMt7/W0VeXe4pOA2UgPBz9in6A2Aiz28r2At99dVGI9hm8XK/ry/s4OAfwtB99jHMPfYZcWFiO0HEAYRSGOUKpcW6BdHXUc8zqmKGSEPrgcYhx/F3HwBELndD2AB03ePM6oWQ50m4a3HY5AeR6Luk5DTCmdoPohfc5A9AOeIviGKiMrdeP7naoj5+/9hPC3b2WO5/tp/NdX2if/tB+cH5fEDKOVZd1nLCNd/tRf4jfyMGFWdYx472ds7pN+mPc/uy9v/dyQggh2QtcO0oUzit7PxshPcbNkSXf7REfzzVB18quT56RNdtjZNSkhbJ4Qj+pWzXcHjLibzvABECT5/1oD8Ze7N5c2jWKkF9iEyzv9wN1K8lfZn0nEz5dLSN7tZCHIiOkzciZdi1b8XZfWbf7F3nlgxUSHBos81/rLrtjTsvz05aaKNg6qoaFiZfvPN48LeeO72kP9WYs2SJfvdLVvCIPHTghs9/qY2HpLQZOE98gf4vsKF0kv7SqV1ma1a4ghduOkWIFQ2XTB0Ok1/i5snrDfrsorpjU3yaig+CK6yBA2p63v4yWELWbJgxqa/Vx7FYx+2Hz/l9l6ORF8tex3SwFUT/tL9BC2zV95CNy3+D3zQMT/aY7io/aFgih79m6jox7spV0GztHbYNU+fzFxyS8w6v2wNSukbi2Q4RV+2DN1IHWfwNe07LVPkFe+GnDO0j75z6RJneXkz5t60krbXvc+STz2ETO0WVv9ZbOL88ygfXxFrUkQvvMBw991dYpXTRMdnw8TNqO+shshm8m9JWqXd+U2NMJUrZUYXmpxwMmcPqrfTgveo9FSkF4dccXE/C82LeVdGhSXWr3mmjXf4xPbT0Pvnqlm3QdO9vsF4SiN336Azl45LTlqD/wxSiLkJo461t74FwoLFS2zxwqw99bKvNW7bC+yQrUvrie9ZIoIYQQQv6rgZjhipcOfyxqwCByt8D+8DKEh1uKlgPL2hUvAd5cAQhiEbaDF6T3/i746H51Pme+LiM4Fgw3TAzkipfAx8/XnrwjZ+UtLMZLy7DJXzx4i1PYHuIWPBJvQSh0y9I3GJwQkWDUej8Bh+CGkGR4bKIs5GC8pu3HtpmJlwDLr+t+yCV6Qxtl9dfv3u3DR7Q/rQ9QB0993Dpjlfc+6Mu0zXVTN+k/ykjrZ13hk8PHxgyej951RFtcsPz2t9ugrhBckU/ypn5OsXp7VcIDtkMfYrzRp+mP47QZ+bNQR7QK4dbuueECr0F4ZsBgd0lXRxN9PV+8QD+hiy5jrHDz43SbXLl23WaHxzuA+Odi7dLCUB7GAuPpjmlGvM9ZYCHfnmOgf9217r6ojyteAu8yUdTtMXbOYzuP9B1eGOgTnF/uNm778RU3mk4/+1pdkZoA34H3Mbw/e/ef93JCCCHZE/xVt0uA/rBrgeeFRfYXX/+WwzZBKpO2z35sQuSDIz+SxoOm2WSCLepWliEdG0mPcXOl47DpMmDcHNl39IwgH2Rm4DJi1we7vnsWeuFcZW7z+art0rhmWRncMVI27TthIiq8/xGBULJQPilZPExuXkuVddti5LMvo2X9jhinHV54l4mHnphkEMKe05aZFtL9xeqddv2GR+ETr80xsfBB3Qbh2M++v0yr69iynsug4X6EvdEuqpqMf+pBCckdZMLkxQvJMm3uOlmz7bC0aVDFHqzDfoV3KbxP8SA3LF+IVKtS0lNKerzrfDr+kk34EwzxD7aX7psvJFDyhQbJucTLknDpsvir7RWKY2vZKL9Ukbxm38AusYeXCrolZ64gs8t7vjpbWj4zQ175ZLX0aF1Hnu7Y2MpFvfAAFxvDRoAHqKWJwXHVHilZII/1LyI8zG70qijGFbnmMWGPdZTuY+WlWS5ZCwVMQgghhGQ5rugBvA2/O5HROHQMRn05i9KV503adl7rM9/yHyOz42Y8HvD+mnEXfM+sHJBZWSDj8jtt580fbfP39v57RXuvS1cnz7tLZsf/m++e94y4+2LzjPtkxN3OG/e79763y/zjZf8bsFnGbTOW9zfr3fcM22Uk49I7bpf54jsuz0hm9XA/481rcbptQPp1ng9K+rI8HwghhGRbIC3Z32v9YX/DPa+0P+EpN2T5xp+leZ2Kck/F4hbFkDOnv/RoVVsK5Q8xL0ZECkCkCg4LlSYNqlrqE4hk3qBshHzjYbOJYsGIOvGsvBO+PrL955MW7t2xSU1LcQLPQD2gzFq1w4S01we0kaJF8klwSKDkDS8olcoXE0wul1HENPSA8DaEIBpZo4w9DEae8Cda1rKJ+37cc8xC15EPEg/kIEw+HFVdalUuYeLenUA7kE97UIdI6fVQPQmF2Jg7SKpXDpca5YrJ0dgE2Xk41lLzQChExA2EzjeeelD+3OOBPyjbR7bs/9VEyMda1JLAXIGSp0Co9GpbT/Yd+U1OnbtgIimiJgZ0aCgBOjZ58oXI0EejLO0LPE1dMRltKlkoryx9s7f0eLCunE+6LKu2HJRTcYlSqmheE6vLhxeSsiUKIszGJgDEg2Ck9QkI9JewQnmkT7t6EnMqXn45djbNg9XBR26kpMrSDQcsV3dEpRKSU+taX/s6vHA+E4CzGgqYhBBCCCGEEEIIIf8FwLsus/yEEM5MoNIXJnxBzuc5Y7rKirf7yIq3+lheTL8cOSyH97JNB2TNO0/Kt5OetNm5kWO5NHIz34IGCWHUeb9x5bp5cvZue6+8+3Q7y2kOodGdCA7gM1K82BKt19m4S/LN5oMWQbFy8yETL1G3hPNJ0vP1r6RcsTD5fspAWTy+l/wwdZBE1SwrI6ctk5upThRBuvZpW77+fq9NIvTxc51k1YS+slLb08ra4itHTpyTIZMWydBOjWXtu/1l9Tv9ZJh+RgoYa4T+dybKc0DZOAbEQ3iAjpi6RAY+3FCipwywGcERXr394EnLeX4h/qK8+OEKadOgspW9ZmJ/y2H5+hdrrVx/bbMjCDrCK7wb3bLPnr0ggyYulF5t7rU64RVRprDV9frVFDn66zl5Qcvu+1BdWaXrUD7ycj6r/SBXrlkaIUzMh/Jjjp+VOd/ukjG9W2j7+8m6956yMHnLxanHw8zr4/q1lhyBfrJH6z7m49UyvFOUrNS+WqVjHJorUIZNXqzVRLQLutQXOrODLsAEhJi48hste6W+Rndtmi7SJSthDkxCCCGEEEIIIYSQ/3DgmVe+RAGJPXfRQo0hmLmULx4mmMnaJji8hbSMvlKlTBGpULKATby453CsTYCDlXlyBUmNisVs4sY9MbFWDsSy46fPS8H8IRIaHGjehwihDs4ZIHWqlLQ0LjsOnTLPR0wudyYhycpCPsoShfJaqHgqUqhoHcYNfVjrGSadXvgsXcoYhEvnCQ2WiLJFbMKd+MRkOaT7nYu/ZGlmkA+8bLH8Eht3ydKloF7I/RmodauobcHs2OcuJFmdkQ4IaXosf6S2vXrZopKq5e+KOSVntDzx8bWwbHgxYuIbgPYWLxhqk+8h3Yuvll2kcF6JKF1YQkNy2vJDx87axIGYFBLh1OFFtexyRSwt0k5tf7z2JRRAzJaO1C2x5xJNCMwdHCBFC4TKybOJTp5uHYPwIvmkZoVi1ne7dN843Rd1Bj5aXmkdS/QFPEt/+uW0xKFPdX2I9n+pwvkkRvsGXqXYo1JptL+AjvsV2X/0rJNbU+uB8wHOq5ic0ZxYtb0VwgtJ1TKFLaR8V8xpSbx42bbNFRQo4dpetBO5v53zx5nAs0b5YnbOXEi6ItGTB8hjY7+UlT/8lKU5MClgEkIIIYQQQgghhPyHY75+KamW8/m2G50DxDYIaa5AZiHZCAu3nRRd7ubOhiho6wCWYVvPvhAEEZrsCo9WDvI0uuuRb9HrONjX8jjq9zwhQVIvopRMHtZehk5eLCt/3G85w72x8r3yQOP4t+usP7R8+27imgf3GC45dB+Pl6aVhLa7RXqXZ/XW/951Rbv1uyv+2nf0hwvWefVtuvXex/X03+266za6zMbGs7uNSSb1ckm33qtst71u37n9kmkbM9YDP9Bu20nxrnOGOiL3Z6Na5aXT/XfJjCWbTRR/qkNDaRdZTZoPmy4nYuPTCdD/DBQwCSGEEEIIIYQQQsi/FOS6fKpzlDzX7X6ZH71XRk1bat6D3l6iJHsBMblYwbzyUs/mNmt9Dh9f80wd/cFy+W57TDoh95+FAiYhhBBCCCGEEEII+ZcC7z7kcUT487HYBGchxctsj3nj6tghtD9XzgBLN5B6PVV87jAr/T8KBUxCCCGEEEIIIYQQ8i/HQpTx8vV1o6jJvwEWbG5jp+8IT8f3LAYCZtZKooQQQgghhBBCCCGE/B9BuDjyLVK8/PcC4+WM3f+PeOlCAZMQQgghhBBCCCGEEJJtoYBJCCGEEEIIIYQQQgjJtlDAJIQQQgghhBBCCCGEZFsoYBJCCCGEEEIIIYQQQrItFDAJIYQQQgghhBBCCCHZFgqYhBBCCCGEEEIIIYSQbAsFTEIIIYQQQgghhBBCSLaFAiYhhBBCCCGEEEIIISTbQgGTEEIIIYQQQgghhBCSbaGASQghhBBCCCGEEEIIybZQwCSEEEIIIYQQQgghhGRbKGASQgghhBBCCCGEEEKyLRQwCSGEEEIIIYQQQggh2RYKmIQQQgghhBBCCCGEkGwLBUxCCCGEEEIIIYQQQki2xUcih9/08cnh4/lOCCGEEEIIIYQQQggh2YJbN1Nv+kjD4bP0o59nGSGEEEIIIYQQQgghhGQTJOV/ALh72ycl9mNjAAAAAElFTkSuQmCC"/>
          <p:cNvSpPr>
            <a:spLocks noChangeAspect="1" noChangeArrowheads="1"/>
          </p:cNvSpPr>
          <p:nvPr userDrawn="1"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993392"/>
            <a:ext cx="10515600" cy="34015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205D8-C868-8349-A826-7AA1AFAF8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44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3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88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4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02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150" y="57684"/>
            <a:ext cx="6098849" cy="54287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AAA3B-D9C5-4AC7-8A31-1A5387B67435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B32D-711D-4D7B-8D55-7D00DBE11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5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1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45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C30F-2ACF-40CD-AFD9-9512ABDCD7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3D66-88BC-477A-9C17-7C08DAABA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leanlink.com/hs/article/Cleaning-Self-Assessment-Identifies-Key-Areas-of-Improvement160--29606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7586" y="2000922"/>
            <a:ext cx="9100970" cy="3022899"/>
          </a:xfrm>
        </p:spPr>
        <p:txBody>
          <a:bodyPr>
            <a:noAutofit/>
          </a:bodyPr>
          <a:lstStyle/>
          <a:p>
            <a:r>
              <a:rPr lang="en-US" sz="4400" dirty="0"/>
              <a:t>How West Allis – </a:t>
            </a:r>
            <a:r>
              <a:rPr lang="en-US" sz="4400" dirty="0" smtClean="0"/>
              <a:t>West </a:t>
            </a:r>
            <a:r>
              <a:rPr lang="en-US" sz="4400" dirty="0"/>
              <a:t>Milwaukee School District </a:t>
            </a:r>
            <a:r>
              <a:rPr lang="en-US" sz="4400" dirty="0" smtClean="0"/>
              <a:t>is </a:t>
            </a:r>
            <a:r>
              <a:rPr lang="en-US" sz="4400" dirty="0"/>
              <a:t>Using </a:t>
            </a:r>
            <a:r>
              <a:rPr lang="en-US" sz="4400" dirty="0" smtClean="0"/>
              <a:t>Healthy </a:t>
            </a:r>
            <a:r>
              <a:rPr lang="en-US" sz="4400" dirty="0"/>
              <a:t>Green Schools &amp; Colleges </a:t>
            </a:r>
            <a:r>
              <a:rPr lang="en-US" sz="4400" dirty="0" smtClean="0"/>
              <a:t>to </a:t>
            </a:r>
            <a:r>
              <a:rPr lang="en-US" sz="4400" dirty="0"/>
              <a:t>Optimize </a:t>
            </a:r>
            <a:r>
              <a:rPr lang="en-US" sz="4400" dirty="0"/>
              <a:t>I</a:t>
            </a:r>
            <a:r>
              <a:rPr lang="en-US" sz="4400" dirty="0" smtClean="0"/>
              <a:t>ts </a:t>
            </a:r>
            <a:r>
              <a:rPr lang="en-US" sz="4400" dirty="0"/>
              <a:t>Facilities Program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2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470438"/>
            <a:ext cx="4979987" cy="1231960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Focus Area #1 – Consumable Goods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463" y="1925618"/>
            <a:ext cx="5360987" cy="32920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Met with distributor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Reviewed criteria for chemicals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0"/>
          <a:stretch/>
        </p:blipFill>
        <p:spPr>
          <a:xfrm>
            <a:off x="6096000" y="1"/>
            <a:ext cx="6096000" cy="5820032"/>
          </a:xfrm>
        </p:spPr>
      </p:pic>
    </p:spTree>
    <p:extLst>
      <p:ext uri="{BB962C8B-B14F-4D97-AF65-F5344CB8AC3E}">
        <p14:creationId xmlns:p14="http://schemas.microsoft.com/office/powerpoint/2010/main" val="1939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470438"/>
            <a:ext cx="4979987" cy="1231960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Result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563" y="1702398"/>
            <a:ext cx="5360987" cy="366566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Reduced chemicals purchased from 30 to 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Streamlined inventory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Simplified and improved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Created more flexibility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0"/>
          <a:stretch/>
        </p:blipFill>
        <p:spPr>
          <a:xfrm>
            <a:off x="6096000" y="1"/>
            <a:ext cx="6096000" cy="5820032"/>
          </a:xfrm>
        </p:spPr>
      </p:pic>
    </p:spTree>
    <p:extLst>
      <p:ext uri="{BB962C8B-B14F-4D97-AF65-F5344CB8AC3E}">
        <p14:creationId xmlns:p14="http://schemas.microsoft.com/office/powerpoint/2010/main" val="10245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6403" y="980515"/>
            <a:ext cx="5158597" cy="120015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Focus Area #2</a:t>
            </a:r>
            <a:br>
              <a:rPr lang="en-US" sz="4400" dirty="0" smtClean="0"/>
            </a:br>
            <a:r>
              <a:rPr lang="en-US" sz="4400" dirty="0" smtClean="0"/>
              <a:t>Powered Equipment</a:t>
            </a:r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09215" y="2180665"/>
            <a:ext cx="5305785" cy="337905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Met </a:t>
            </a:r>
            <a:r>
              <a:rPr lang="en-US" sz="3200" dirty="0"/>
              <a:t>with distributor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Reviewed criteria for </a:t>
            </a:r>
            <a:r>
              <a:rPr lang="en-US" sz="3200" dirty="0" smtClean="0"/>
              <a:t>powered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Used ESSR funds</a:t>
            </a:r>
            <a:endParaRPr lang="en-US" sz="2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r="15593"/>
          <a:stretch/>
        </p:blipFill>
        <p:spPr>
          <a:xfrm>
            <a:off x="6067168" y="0"/>
            <a:ext cx="6128951" cy="5832389"/>
          </a:xfrm>
        </p:spPr>
      </p:pic>
    </p:spTree>
    <p:extLst>
      <p:ext uri="{BB962C8B-B14F-4D97-AF65-F5344CB8AC3E}">
        <p14:creationId xmlns:p14="http://schemas.microsoft.com/office/powerpoint/2010/main" val="355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04" y="979472"/>
            <a:ext cx="4979987" cy="724619"/>
          </a:xfrm>
        </p:spPr>
        <p:txBody>
          <a:bodyPr anchor="t">
            <a:noAutofit/>
          </a:bodyPr>
          <a:lstStyle/>
          <a:p>
            <a:r>
              <a:rPr lang="en-US" sz="4400" dirty="0" smtClean="0"/>
              <a:t>Result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r="2992"/>
          <a:stretch/>
        </p:blipFill>
        <p:spPr>
          <a:xfrm>
            <a:off x="6104238" y="0"/>
            <a:ext cx="6091882" cy="5832389"/>
          </a:xfrm>
        </p:spPr>
      </p:pic>
      <p:sp>
        <p:nvSpPr>
          <p:cNvPr id="3" name="TextBox 2"/>
          <p:cNvSpPr txBox="1"/>
          <p:nvPr/>
        </p:nvSpPr>
        <p:spPr>
          <a:xfrm>
            <a:off x="613804" y="2447365"/>
            <a:ext cx="4442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Purchased more than 60 pieces of equipment that meet standard</a:t>
            </a:r>
          </a:p>
        </p:txBody>
      </p:sp>
    </p:spTree>
    <p:extLst>
      <p:ext uri="{BB962C8B-B14F-4D97-AF65-F5344CB8AC3E}">
        <p14:creationId xmlns:p14="http://schemas.microsoft.com/office/powerpoint/2010/main" val="777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6403" y="1061197"/>
            <a:ext cx="5158597" cy="1200150"/>
          </a:xfrm>
        </p:spPr>
        <p:txBody>
          <a:bodyPr>
            <a:noAutofit/>
          </a:bodyPr>
          <a:lstStyle/>
          <a:p>
            <a:r>
              <a:rPr lang="en-US" sz="4400" dirty="0"/>
              <a:t>Focus Area #3</a:t>
            </a:r>
            <a:br>
              <a:rPr lang="en-US" sz="4400" dirty="0"/>
            </a:br>
            <a:r>
              <a:rPr lang="en-US" sz="4400" dirty="0"/>
              <a:t>Connect with Other Schools</a:t>
            </a:r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09215" y="2764006"/>
            <a:ext cx="5305785" cy="307201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Summer summit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hlinkClick r:id="rId2"/>
              </a:rPr>
              <a:t>Cleanlink</a:t>
            </a:r>
            <a:r>
              <a:rPr lang="en-US" sz="3200" dirty="0" smtClean="0">
                <a:hlinkClick r:id="rId2"/>
              </a:rPr>
              <a:t> article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Fall Virtual Summit</a:t>
            </a:r>
            <a:endParaRPr lang="en-US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/>
          <a:stretch/>
        </p:blipFill>
        <p:spPr>
          <a:xfrm>
            <a:off x="6096000" y="0"/>
            <a:ext cx="7721105" cy="5836024"/>
          </a:xfrm>
        </p:spPr>
      </p:pic>
    </p:spTree>
    <p:extLst>
      <p:ext uri="{BB962C8B-B14F-4D97-AF65-F5344CB8AC3E}">
        <p14:creationId xmlns:p14="http://schemas.microsoft.com/office/powerpoint/2010/main" val="39306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/>
          <a:stretch/>
        </p:blipFill>
        <p:spPr>
          <a:xfrm>
            <a:off x="0" y="-10759"/>
            <a:ext cx="12192000" cy="58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396815"/>
            <a:ext cx="4979987" cy="1231960"/>
          </a:xfrm>
        </p:spPr>
        <p:txBody>
          <a:bodyPr anchor="t">
            <a:noAutofit/>
          </a:bodyPr>
          <a:lstStyle/>
          <a:p>
            <a:r>
              <a:rPr lang="en-US" sz="4400" dirty="0" smtClean="0"/>
              <a:t>What Other Schools Are Doing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563" y="2014151"/>
            <a:ext cx="5360987" cy="37198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Making a </a:t>
            </a:r>
            <a:r>
              <a:rPr lang="en-US" sz="2800" dirty="0"/>
              <a:t>case for budget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Gathering </a:t>
            </a:r>
            <a:r>
              <a:rPr lang="en-US" sz="2800" dirty="0"/>
              <a:t>team around </a:t>
            </a:r>
            <a:r>
              <a:rPr lang="en-US" sz="2800" dirty="0" smtClean="0"/>
              <a:t>a common </a:t>
            </a:r>
            <a:r>
              <a:rPr lang="en-US" sz="2800" dirty="0"/>
              <a:t>goal – </a:t>
            </a:r>
            <a:r>
              <a:rPr lang="en-US" sz="2800" dirty="0" smtClean="0"/>
              <a:t>improving morale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Benchmarking/assessing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Getting recognized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5374"/>
          <a:stretch/>
        </p:blipFill>
        <p:spPr>
          <a:xfrm>
            <a:off x="6096001" y="0"/>
            <a:ext cx="6096000" cy="5829300"/>
          </a:xfrm>
        </p:spPr>
      </p:pic>
    </p:spTree>
    <p:extLst>
      <p:ext uri="{BB962C8B-B14F-4D97-AF65-F5344CB8AC3E}">
        <p14:creationId xmlns:p14="http://schemas.microsoft.com/office/powerpoint/2010/main" val="1064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10106"/>
            <a:ext cx="10058400" cy="36377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07931" y="983411"/>
            <a:ext cx="10376139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07931" y="1135811"/>
            <a:ext cx="10376139" cy="86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07931" y="5865962"/>
            <a:ext cx="10376139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07931" y="5713562"/>
            <a:ext cx="10376139" cy="86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768"/>
            <a:ext cx="5119837" cy="1325563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43" y="301616"/>
            <a:ext cx="5416568" cy="5416568"/>
          </a:xfrm>
        </p:spPr>
      </p:pic>
      <p:sp>
        <p:nvSpPr>
          <p:cNvPr id="6" name="TextBox 5"/>
          <p:cNvSpPr txBox="1"/>
          <p:nvPr/>
        </p:nvSpPr>
        <p:spPr>
          <a:xfrm>
            <a:off x="644891" y="1484331"/>
            <a:ext cx="5754351" cy="386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chemeClr val="tx2"/>
                </a:solidFill>
              </a:rPr>
              <a:t>Developed in partnership with school facility directors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chemeClr val="tx2"/>
                </a:solidFill>
              </a:rPr>
              <a:t>Encourages continual improvement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Covers </a:t>
            </a:r>
            <a:r>
              <a:rPr lang="en-US" sz="3200" dirty="0">
                <a:solidFill>
                  <a:schemeClr val="tx2"/>
                </a:solidFill>
              </a:rPr>
              <a:t>the full range of facilities management practices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6993" y="3221774"/>
            <a:ext cx="174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31898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396815"/>
            <a:ext cx="4979987" cy="1231960"/>
          </a:xfrm>
        </p:spPr>
        <p:txBody>
          <a:bodyPr anchor="t">
            <a:noAutofit/>
          </a:bodyPr>
          <a:lstStyle/>
          <a:p>
            <a:r>
              <a:rPr lang="en-US" sz="4400" dirty="0" smtClean="0"/>
              <a:t>Standard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563" y="1628775"/>
            <a:ext cx="5360987" cy="4200524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Prioritizes low- and no-cost measures that make a significant different in indoor air quality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Designed to be implemented district-wide or university-wide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63" r="23840" b="-163"/>
          <a:stretch/>
        </p:blipFill>
        <p:spPr>
          <a:xfrm>
            <a:off x="6096000" y="0"/>
            <a:ext cx="6096000" cy="5829300"/>
          </a:xfrm>
        </p:spPr>
      </p:pic>
    </p:spTree>
    <p:extLst>
      <p:ext uri="{BB962C8B-B14F-4D97-AF65-F5344CB8AC3E}">
        <p14:creationId xmlns:p14="http://schemas.microsoft.com/office/powerpoint/2010/main" val="17861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Snapshot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4876"/>
              </p:ext>
            </p:extLst>
          </p:nvPr>
        </p:nvGraphicFramePr>
        <p:xfrm>
          <a:off x="838200" y="1584216"/>
          <a:ext cx="10266123" cy="39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45">
                  <a:extLst>
                    <a:ext uri="{9D8B030D-6E8A-4147-A177-3AD203B41FA5}">
                      <a16:colId xmlns:a16="http://schemas.microsoft.com/office/drawing/2014/main" val="2908234363"/>
                    </a:ext>
                  </a:extLst>
                </a:gridCol>
                <a:gridCol w="3237978">
                  <a:extLst>
                    <a:ext uri="{9D8B030D-6E8A-4147-A177-3AD203B41FA5}">
                      <a16:colId xmlns:a16="http://schemas.microsoft.com/office/drawing/2014/main" val="3817166772"/>
                    </a:ext>
                  </a:extLst>
                </a:gridCol>
              </a:tblGrid>
              <a:tr h="5099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Possible</a:t>
                      </a:r>
                      <a:r>
                        <a:rPr lang="en-US" sz="2400" baseline="0" dirty="0" smtClean="0"/>
                        <a:t> Points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2816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Getting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94628"/>
                  </a:ext>
                </a:extLst>
              </a:tr>
              <a:tr h="880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Procurement of Facility Operations and Maintenance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87316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Facilities Operations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28584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Building Systems Operations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2038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Ongoing Monitoring, Evaluation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0187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7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22100"/>
              </p:ext>
            </p:extLst>
          </p:nvPr>
        </p:nvGraphicFramePr>
        <p:xfrm>
          <a:off x="838200" y="1690688"/>
          <a:ext cx="4798512" cy="321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72">
                  <a:extLst>
                    <a:ext uri="{9D8B030D-6E8A-4147-A177-3AD203B41FA5}">
                      <a16:colId xmlns:a16="http://schemas.microsoft.com/office/drawing/2014/main" val="2908234363"/>
                    </a:ext>
                  </a:extLst>
                </a:gridCol>
                <a:gridCol w="2430540">
                  <a:extLst>
                    <a:ext uri="{9D8B030D-6E8A-4147-A177-3AD203B41FA5}">
                      <a16:colId xmlns:a16="http://schemas.microsoft.com/office/drawing/2014/main" val="3817166772"/>
                    </a:ext>
                  </a:extLst>
                </a:gridCol>
              </a:tblGrid>
              <a:tr h="4324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Points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2816"/>
                  </a:ext>
                </a:extLst>
              </a:tr>
              <a:tr h="909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85+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94628"/>
                  </a:ext>
                </a:extLst>
              </a:tr>
              <a:tr h="933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75-84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87316"/>
                  </a:ext>
                </a:extLst>
              </a:tr>
              <a:tr h="909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60-74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2858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1" y="281313"/>
            <a:ext cx="5299553" cy="52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0616" y="2590471"/>
            <a:ext cx="5905949" cy="2953666"/>
          </a:xfrm>
        </p:spPr>
        <p:txBody>
          <a:bodyPr/>
          <a:lstStyle/>
          <a:p>
            <a:r>
              <a:rPr lang="en-US" sz="2800" dirty="0" smtClean="0"/>
              <a:t>At a glance: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7,000+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18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23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2,000,000 square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49" y="457200"/>
            <a:ext cx="7785331" cy="1446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2208059"/>
            <a:ext cx="1861074" cy="3217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463480" y="4502473"/>
            <a:ext cx="23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Steven </a:t>
            </a:r>
            <a:r>
              <a:rPr lang="en-US" dirty="0" err="1" smtClean="0">
                <a:solidFill>
                  <a:schemeClr val="tx2"/>
                </a:solidFill>
              </a:rPr>
              <a:t>Eichman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Facilities Manager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WAWM Assessment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31823"/>
              </p:ext>
            </p:extLst>
          </p:nvPr>
        </p:nvGraphicFramePr>
        <p:xfrm>
          <a:off x="838200" y="2326493"/>
          <a:ext cx="10726270" cy="333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4129">
                  <a:extLst>
                    <a:ext uri="{9D8B030D-6E8A-4147-A177-3AD203B41FA5}">
                      <a16:colId xmlns:a16="http://schemas.microsoft.com/office/drawing/2014/main" val="2908234363"/>
                    </a:ext>
                  </a:extLst>
                </a:gridCol>
                <a:gridCol w="3302141">
                  <a:extLst>
                    <a:ext uri="{9D8B030D-6E8A-4147-A177-3AD203B41FA5}">
                      <a16:colId xmlns:a16="http://schemas.microsoft.com/office/drawing/2014/main" val="3817166772"/>
                    </a:ext>
                  </a:extLst>
                </a:gridCol>
              </a:tblGrid>
              <a:tr h="5099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Projected Score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2816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Getting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of 5 required criteria met 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94628"/>
                  </a:ext>
                </a:extLst>
              </a:tr>
              <a:tr h="655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Procurement of Facility Operations and Maintenance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of 3 required criteria met </a:t>
                      </a:r>
                      <a:endParaRPr lang="en-US" sz="2000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of 16 possible points earned 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587316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Facilities Operations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of 40 possible points earned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28584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Building Systems Operations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of 2 required criteria met </a:t>
                      </a:r>
                      <a:endParaRPr lang="en-US" sz="2000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of 20 possible points 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2038"/>
                  </a:ext>
                </a:extLst>
              </a:tr>
              <a:tr h="50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Ongoing Monitoring, Evaluation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of 24 possible points earned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0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237129"/>
            <a:ext cx="814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Required Criteria Met: </a:t>
            </a:r>
            <a:r>
              <a:rPr lang="en-US" b="1" dirty="0"/>
              <a:t>5 of 10 </a:t>
            </a:r>
          </a:p>
          <a:p>
            <a:pPr fontAlgn="base"/>
            <a:r>
              <a:rPr lang="en-US" dirty="0"/>
              <a:t>Total Points Earned from Optional Criteria: </a:t>
            </a:r>
            <a:r>
              <a:rPr lang="en-US" b="1" dirty="0"/>
              <a:t>11 of 100 </a:t>
            </a:r>
          </a:p>
          <a:p>
            <a:r>
              <a:rPr lang="en-US" dirty="0"/>
              <a:t>Projected Certification Tier: Not Yet Eligible for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6389" y="657786"/>
            <a:ext cx="5158597" cy="1200150"/>
          </a:xfrm>
        </p:spPr>
        <p:txBody>
          <a:bodyPr>
            <a:noAutofit/>
          </a:bodyPr>
          <a:lstStyle/>
          <a:p>
            <a:r>
              <a:rPr lang="en-US" sz="4400" dirty="0" smtClean="0"/>
              <a:t>WAWM’s Next Steps</a:t>
            </a:r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09215" y="2108499"/>
            <a:ext cx="5532947" cy="326072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Call Sara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Gather the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Identify areas of focus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Get to work</a:t>
            </a:r>
            <a:endParaRPr lang="en-US" sz="225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0020"/>
          <a:stretch/>
        </p:blipFill>
        <p:spPr>
          <a:xfrm>
            <a:off x="6076950" y="4736"/>
            <a:ext cx="6124575" cy="5824564"/>
          </a:xfrm>
        </p:spPr>
      </p:pic>
    </p:spTree>
    <p:extLst>
      <p:ext uri="{BB962C8B-B14F-4D97-AF65-F5344CB8AC3E}">
        <p14:creationId xmlns:p14="http://schemas.microsoft.com/office/powerpoint/2010/main" val="20558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GSC template">
      <a:dk1>
        <a:srgbClr val="2B3D4F"/>
      </a:dk1>
      <a:lt1>
        <a:sysClr val="window" lastClr="FFFFFF"/>
      </a:lt1>
      <a:dk2>
        <a:srgbClr val="013C73"/>
      </a:dk2>
      <a:lt2>
        <a:srgbClr val="E7E6E6"/>
      </a:lt2>
      <a:accent1>
        <a:srgbClr val="025ED6"/>
      </a:accent1>
      <a:accent2>
        <a:srgbClr val="FF9314"/>
      </a:accent2>
      <a:accent3>
        <a:srgbClr val="7DD826"/>
      </a:accent3>
      <a:accent4>
        <a:srgbClr val="FFC000"/>
      </a:accent4>
      <a:accent5>
        <a:srgbClr val="4472C4"/>
      </a:accent5>
      <a:accent6>
        <a:srgbClr val="70AD47"/>
      </a:accent6>
      <a:hlink>
        <a:srgbClr val="025ED6"/>
      </a:hlink>
      <a:folHlink>
        <a:srgbClr val="013C73"/>
      </a:folHlink>
    </a:clrScheme>
    <a:fontScheme name="Body">
      <a:majorFont>
        <a:latin typeface="Jos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HGSC template">
      <a:dk1>
        <a:srgbClr val="2B3D4F"/>
      </a:dk1>
      <a:lt1>
        <a:sysClr val="window" lastClr="FFFFFF"/>
      </a:lt1>
      <a:dk2>
        <a:srgbClr val="013C73"/>
      </a:dk2>
      <a:lt2>
        <a:srgbClr val="E7E6E6"/>
      </a:lt2>
      <a:accent1>
        <a:srgbClr val="025ED6"/>
      </a:accent1>
      <a:accent2>
        <a:srgbClr val="FF9314"/>
      </a:accent2>
      <a:accent3>
        <a:srgbClr val="7DD826"/>
      </a:accent3>
      <a:accent4>
        <a:srgbClr val="FFC000"/>
      </a:accent4>
      <a:accent5>
        <a:srgbClr val="4472C4"/>
      </a:accent5>
      <a:accent6>
        <a:srgbClr val="70AD47"/>
      </a:accent6>
      <a:hlink>
        <a:srgbClr val="025ED6"/>
      </a:hlink>
      <a:folHlink>
        <a:srgbClr val="013C73"/>
      </a:folHlink>
    </a:clrScheme>
    <a:fontScheme name="Custom 1">
      <a:majorFont>
        <a:latin typeface="Jos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31465</TotalTime>
  <Words>347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Jost</vt:lpstr>
      <vt:lpstr>Roboto</vt:lpstr>
      <vt:lpstr>Wingdings</vt:lpstr>
      <vt:lpstr>Office Theme</vt:lpstr>
      <vt:lpstr>Custom Design</vt:lpstr>
      <vt:lpstr>How West Allis – West Milwaukee School District is Using Healthy Green Schools &amp; Colleges to Optimize Its Facilities Program</vt:lpstr>
      <vt:lpstr>PowerPoint Presentation</vt:lpstr>
      <vt:lpstr>Program</vt:lpstr>
      <vt:lpstr>Standard</vt:lpstr>
      <vt:lpstr>Standard Snapshot</vt:lpstr>
      <vt:lpstr>Certification</vt:lpstr>
      <vt:lpstr>PowerPoint Presentation</vt:lpstr>
      <vt:lpstr>WAWM Assessment Results</vt:lpstr>
      <vt:lpstr>WAWM’s Next Steps</vt:lpstr>
      <vt:lpstr>Focus Area #1 – Consumable Goods</vt:lpstr>
      <vt:lpstr>Result</vt:lpstr>
      <vt:lpstr>Focus Area #2 Powered Equipment</vt:lpstr>
      <vt:lpstr>Result</vt:lpstr>
      <vt:lpstr>Focus Area #3 Connect with Other Schools</vt:lpstr>
      <vt:lpstr>PowerPoint Presentation</vt:lpstr>
      <vt:lpstr>What Other Schools Are Doing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sporter</dc:creator>
  <cp:lastModifiedBy> </cp:lastModifiedBy>
  <cp:revision>152</cp:revision>
  <dcterms:created xsi:type="dcterms:W3CDTF">2021-11-10T19:44:17Z</dcterms:created>
  <dcterms:modified xsi:type="dcterms:W3CDTF">2023-10-03T15:35:18Z</dcterms:modified>
</cp:coreProperties>
</file>