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9" autoAdjust="0"/>
    <p:restoredTop sz="71328" autoAdjust="0"/>
  </p:normalViewPr>
  <p:slideViewPr>
    <p:cSldViewPr snapToGrid="0">
      <p:cViewPr varScale="1">
        <p:scale>
          <a:sx n="61" d="100"/>
          <a:sy n="61" d="100"/>
        </p:scale>
        <p:origin x="14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27FD8-F1B1-4B10-B711-BCAEC6020E2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1017F-57D2-42A6-AD5D-D87FF70A8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19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1017F-57D2-42A6-AD5D-D87FF70A83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1017F-57D2-42A6-AD5D-D87FF70A83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75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1017F-57D2-42A6-AD5D-D87FF70A83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57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22445-8338-BF14-CBFA-46CC29B5E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91CC7-8AAE-8A8F-3E78-D0273EC74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F61C0-4520-1097-CC62-55BF35A14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65CC-25AC-4E35-A499-E87D49832F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64566-D369-F194-6094-E6AF254E9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8B720-F9D0-3EA1-D718-F26C895FA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7C1F-05C5-41F9-B2A9-F2BF8D659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CCB33-1F78-F33D-0C6A-2B72F850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BED0A2-7337-963D-8DC1-1B3A23ED9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F6C46-62CF-2604-00B2-75D8DFC88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65CC-25AC-4E35-A499-E87D49832F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1C3F3-F298-4384-8764-BB9D95ECB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C0A43-7DDE-3404-E780-30779B139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7C1F-05C5-41F9-B2A9-F2BF8D659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7A1067-19E3-5035-809C-86BFB16E60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57509B-097F-5A03-96A8-A60B51F9A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B6E59-7CE7-12CB-0DEA-CE1256D1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65CC-25AC-4E35-A499-E87D49832F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5788C-C2C3-0200-2A0A-7DD18FA4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E41AE-87F3-507C-CEB9-6A5D9F57A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7C1F-05C5-41F9-B2A9-F2BF8D659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9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C26F1-2DF8-AAE0-EEDF-01818C08F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456F6-5AFE-B84B-61A1-3D5F94B40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20E45-744E-5F40-96FB-3D124E04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65CC-25AC-4E35-A499-E87D49832F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AE7C2-91D0-AA26-BAAA-80CC4D162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B08B7-EC58-6239-2733-A7B4F25C0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7C1F-05C5-41F9-B2A9-F2BF8D659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7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B38A4-5B65-6AAE-48B5-94DABCBB2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E91BEA-AE80-59C3-8E66-DC75CE7CB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6AD72-4B61-CB8C-FEE7-98317F9BF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65CC-25AC-4E35-A499-E87D49832F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38DD4-405C-53DB-242D-06BB4114A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35E2C-6474-99D3-1E53-B92274D63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7C1F-05C5-41F9-B2A9-F2BF8D659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7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33FBB-10EC-A3F3-E316-576FAC64D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D73F8-331F-EED4-862D-310C10FFF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729AB-6C98-0639-1932-B7BBE4097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B6E0F-2A4B-4B99-48D7-23BF1EFE2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65CC-25AC-4E35-A499-E87D49832F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0E0F4-B345-4BA4-04B1-39C4129F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4AFCDE-2E2E-FECC-5C3E-006A400F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7C1F-05C5-41F9-B2A9-F2BF8D659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2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02672-24EB-7C18-E69A-55E9B9030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041E8-379B-2F84-71EA-5CFD14814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BAA9A-C295-0F38-7672-386A7B651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1A1887-BF61-3741-2087-B2DAED82C5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05B12-0DA3-1601-9138-F4CE38351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B2417-523C-EC15-84CE-9ACCF858B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65CC-25AC-4E35-A499-E87D49832F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1D4A67-DD31-CB5F-6DEA-FB56AA5CC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9A8B5C-A609-6922-DC7E-BD10758B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7C1F-05C5-41F9-B2A9-F2BF8D659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F5EA3-44B8-7823-87DA-EE13C7B75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2303CE-E01F-7A30-7C58-835B50F29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65CC-25AC-4E35-A499-E87D49832F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E1361-DC79-7C26-5623-6CA2ED99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22734A-BB4A-4D43-D0F8-C72991E33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7C1F-05C5-41F9-B2A9-F2BF8D659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2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05F4E3-FFF7-14E2-E8CB-14F40EB43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65CC-25AC-4E35-A499-E87D49832F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84FA9D-20B9-0E19-582A-3F562AEE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09A82-BF8F-7332-CC42-FB1C46CFA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7C1F-05C5-41F9-B2A9-F2BF8D659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3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9DAFB-57E6-EF99-89E2-C88AF6DEC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D6A80-DDA8-B03E-65A4-4B69C1441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CA6293-6D4D-2A0A-C7C0-31FA49861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E704CF-E02E-E5E2-02F0-16ED69239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65CC-25AC-4E35-A499-E87D49832F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D1778-0518-F3EE-F5BA-C7026A71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6C4EE-77F5-AE32-58AC-357410ED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7C1F-05C5-41F9-B2A9-F2BF8D659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3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EA27-9238-1E79-4749-45991568D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2EB3B6-A4F6-D526-65A5-96C0D39605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432ADB-C138-D9A4-397D-9AA6329AE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C42E4-0F4D-CAD1-3E26-293091680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65CC-25AC-4E35-A499-E87D49832F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79E68-BB32-E5BD-CC14-833D340DD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551B6-FA0B-917D-D7F7-9877AA15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7C1F-05C5-41F9-B2A9-F2BF8D659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6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305F1B-6251-FD21-D0A7-1FAC427C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9A8FD-533A-3DE8-2475-4C5AE0920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9C7AD-2CD6-97D5-5941-B57B12FAD2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065CC-25AC-4E35-A499-E87D49832FB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68514-73AF-4ADF-D982-47618775D5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80347-C5CF-C670-08ED-244C6B8D8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B7C1F-05C5-41F9-B2A9-F2BF8D659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1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857354D-E939-407D-8409-C8193A52D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42A30A-FC6A-4BFB-AE12-701AE59A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23012" cy="6858000"/>
          </a:xfrm>
          <a:prstGeom prst="rect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C179B2-920D-989F-B083-485DBF295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716" y="1004776"/>
            <a:ext cx="3144284" cy="28547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chemeClr val="bg1">
                    <a:alpha val="60000"/>
                  </a:schemeClr>
                </a:solidFill>
              </a:rPr>
              <a:t>Best Practices For Maintenance And Repair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08E3CB-0441-63AF-AB4C-0A9654DB7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4107" y="707065"/>
            <a:ext cx="3832529" cy="54438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 Panel Discussion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Thanks to: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John Thumma – Chesterfield County Public Schools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Jerry Winningham – Greensville County Public Schools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Don Treanor </a:t>
            </a:r>
            <a:r>
              <a:rPr lang="en-US" sz="2000">
                <a:solidFill>
                  <a:schemeClr val="bg1"/>
                </a:solidFill>
              </a:rPr>
              <a:t>– Loudoun </a:t>
            </a:r>
            <a:r>
              <a:rPr lang="en-US" sz="2000" dirty="0">
                <a:solidFill>
                  <a:schemeClr val="bg1"/>
                </a:solidFill>
              </a:rPr>
              <a:t>County Public Schools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DFED27-8381-D423-FED9-085F11941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644" y="512298"/>
            <a:ext cx="3862570" cy="4924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3F0E8BF-8415-5DCD-25CA-D117B60C8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7987" y="398364"/>
            <a:ext cx="1459864" cy="135918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E6C4580-654A-3A43-0696-2A01435965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7237" y="4530318"/>
            <a:ext cx="2141609" cy="21416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DA1C6C-FC11-B277-46BF-148F81E66D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8687" y="5246813"/>
            <a:ext cx="1357637" cy="121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07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6D1CEC-0E90-67A0-4E99-05BFD8F39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400"/>
              <a:t>Goals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22DE9-4D22-ACCE-C634-F1B2F0731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US" sz="2200" dirty="0"/>
              <a:t>Leverage knowledge and relationships</a:t>
            </a:r>
          </a:p>
          <a:p>
            <a:r>
              <a:rPr lang="en-US" sz="2200" dirty="0"/>
              <a:t>Identify one or more ways to improve your O&amp;M department</a:t>
            </a:r>
          </a:p>
          <a:p>
            <a:endParaRPr lang="en-US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2F5EE9-137E-AAC3-C4B7-2B8C140FA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048" y="699516"/>
            <a:ext cx="5458968" cy="54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31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241E99-FEC1-2E23-B2ED-E386DC018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Agenda &amp; Potential Topics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1A78F-8348-635C-294C-40FEEFB62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/>
              <a:t>Get-to-know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Topical Discussions: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Budget metrics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Managing &amp; Identifying Risks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In-house vs. Outsourcing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Attendee Questions Other?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2DBBF6-61D3-7F74-9847-15737EB537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0" r="1914" b="-1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60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EBC84E-100E-ED6A-C67A-FBC51E58F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Get-to-know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B3AB4-314B-664A-5951-539DC3790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8354691" cy="4119172"/>
          </a:xfrm>
        </p:spPr>
        <p:txBody>
          <a:bodyPr anchor="t">
            <a:norm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Size of school system</a:t>
            </a:r>
          </a:p>
          <a:p>
            <a:pPr marL="1143000" marR="0" lvl="2" indent="-228600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of schools</a:t>
            </a:r>
          </a:p>
          <a:p>
            <a:pPr marL="1143000" marR="0" lvl="2" indent="-228600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Enrollment</a:t>
            </a:r>
          </a:p>
          <a:p>
            <a:pPr marL="742950" marR="0" lvl="1" indent="-2857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Number of staff dedicated to facilities management (Include trades people &amp; management/leadership positions)</a:t>
            </a:r>
          </a:p>
          <a:p>
            <a:pPr marL="742950" marR="0" lvl="1" indent="-2857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Biggest challenge for maintenance and repair department?</a:t>
            </a:r>
          </a:p>
          <a:p>
            <a:pPr marL="742950" marR="0" lvl="1" indent="-2857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What’s working well for you?</a:t>
            </a:r>
          </a:p>
          <a:p>
            <a:pPr marL="742950" marR="0" lvl="1" indent="-2857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an area of improvement that you’re focused on?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656413-B112-536E-0BAE-1FA2976061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0" r="1914" b="-1"/>
          <a:stretch/>
        </p:blipFill>
        <p:spPr>
          <a:xfrm>
            <a:off x="9360277" y="2484873"/>
            <a:ext cx="2185016" cy="22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871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EBC84E-100E-ED6A-C67A-FBC51E58F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053233"/>
          </a:xfrm>
        </p:spPr>
        <p:txBody>
          <a:bodyPr anchor="b">
            <a:normAutofit/>
          </a:bodyPr>
          <a:lstStyle/>
          <a:p>
            <a:r>
              <a:rPr lang="en-US" sz="5400" dirty="0"/>
              <a:t>Financial &amp; Budget Metrics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B3AB4-314B-664A-5951-539DC3790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8354691" cy="4612394"/>
          </a:xfrm>
        </p:spPr>
        <p:txBody>
          <a:bodyPr anchor="t">
            <a:normAutofit/>
          </a:bodyPr>
          <a:lstStyle/>
          <a:p>
            <a:pPr marL="457200" marR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metrics do you use to arrive at your annual O&amp;M budget?</a:t>
            </a:r>
          </a:p>
          <a:p>
            <a:pPr marR="0" lvl="1"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$/pupil?</a:t>
            </a:r>
          </a:p>
          <a:p>
            <a:pPr marR="0" lvl="1"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total school system budget dedicated to O&amp;M?</a:t>
            </a:r>
          </a:p>
          <a:p>
            <a:pPr marR="0" lvl="1"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Federal vs. % Local</a:t>
            </a:r>
          </a:p>
          <a:p>
            <a:pPr marR="0" lvl="1"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Other?</a:t>
            </a:r>
          </a:p>
          <a:p>
            <a:pPr marL="457200" marR="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2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Positioning financial needs w/ your local municipality?</a:t>
            </a:r>
          </a:p>
          <a:p>
            <a:pPr marR="0" lvl="1"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What’s working?</a:t>
            </a:r>
          </a:p>
          <a:p>
            <a:pPr marR="0" lvl="1"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What’s not working?</a:t>
            </a:r>
            <a:endParaRPr lang="en-US" sz="22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metrics scalable (smaller vs. larger school systems)?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656413-B112-536E-0BAE-1FA2976061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80" r="1914" b="-1"/>
          <a:stretch/>
        </p:blipFill>
        <p:spPr>
          <a:xfrm>
            <a:off x="8955846" y="2484872"/>
            <a:ext cx="2589447" cy="26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07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EBC84E-100E-ED6A-C67A-FBC51E58F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053233"/>
          </a:xfrm>
        </p:spPr>
        <p:txBody>
          <a:bodyPr anchor="b">
            <a:normAutofit/>
          </a:bodyPr>
          <a:lstStyle/>
          <a:p>
            <a:r>
              <a:rPr lang="en-US" sz="5400" dirty="0"/>
              <a:t>Managing Risks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B3AB4-314B-664A-5951-539DC3790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8354691" cy="4612394"/>
          </a:xfrm>
        </p:spPr>
        <p:txBody>
          <a:bodyPr anchor="t">
            <a:normAutofit/>
          </a:bodyPr>
          <a:lstStyle/>
          <a:p>
            <a:pPr marL="457200" marR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major risks that you’re addressing.  (Examples)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Capital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Assessing infrastructure conditions (age vs. life expectancy, budgeting)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Dealing w/ obsolete systems/components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Acquiring needed funding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Unplanned major failures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Compliance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JHA’s (Legionella, State Inspections, etc.)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Indoor Air Quality</a:t>
            </a:r>
            <a:endParaRPr lang="en-US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656413-B112-536E-0BAE-1FA2976061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80" r="1914" b="-1"/>
          <a:stretch/>
        </p:blipFill>
        <p:spPr>
          <a:xfrm>
            <a:off x="8955846" y="2484872"/>
            <a:ext cx="2589447" cy="26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223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EBC84E-100E-ED6A-C67A-FBC51E58F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053233"/>
          </a:xfrm>
        </p:spPr>
        <p:txBody>
          <a:bodyPr anchor="b">
            <a:normAutofit/>
          </a:bodyPr>
          <a:lstStyle/>
          <a:p>
            <a:r>
              <a:rPr lang="en-US" sz="5400" dirty="0"/>
              <a:t>Outsourcing vs. In-House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B3AB4-314B-664A-5951-539DC3790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8354691" cy="4612394"/>
          </a:xfrm>
        </p:spPr>
        <p:txBody>
          <a:bodyPr anchor="t">
            <a:normAutofit/>
          </a:bodyPr>
          <a:lstStyle/>
          <a:p>
            <a:pPr marL="457200" marR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services do you outsource?</a:t>
            </a:r>
          </a:p>
          <a:p>
            <a:pPr marL="457200" marR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services do you keep in-house?</a:t>
            </a:r>
          </a:p>
          <a:p>
            <a:pPr marL="457200" marR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nsiderations: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Planned vs. Reactive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Investments in training, tooling and instrumentation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Ability to pay competitive wages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656413-B112-536E-0BAE-1FA2976061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80" r="1914" b="-1"/>
          <a:stretch/>
        </p:blipFill>
        <p:spPr>
          <a:xfrm>
            <a:off x="8955846" y="2484872"/>
            <a:ext cx="2589447" cy="26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39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6890</TotalTime>
  <Words>284</Words>
  <Application>Microsoft Office PowerPoint</Application>
  <PresentationFormat>Widescreen</PresentationFormat>
  <Paragraphs>59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Best Practices For Maintenance And Repair</vt:lpstr>
      <vt:lpstr>Goals</vt:lpstr>
      <vt:lpstr>Agenda &amp; Potential Topics</vt:lpstr>
      <vt:lpstr>Get-to-know</vt:lpstr>
      <vt:lpstr>Financial &amp; Budget Metrics</vt:lpstr>
      <vt:lpstr>Managing Risks</vt:lpstr>
      <vt:lpstr>Outsourcing vs. In-House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For Maintenance and Repair</dc:title>
  <dc:creator>Mosteller, John</dc:creator>
  <cp:lastModifiedBy>Mosteller, John</cp:lastModifiedBy>
  <cp:revision>3</cp:revision>
  <dcterms:created xsi:type="dcterms:W3CDTF">2023-09-22T19:37:54Z</dcterms:created>
  <dcterms:modified xsi:type="dcterms:W3CDTF">2023-09-28T22:34:45Z</dcterms:modified>
</cp:coreProperties>
</file>