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jpg&amp;ehk=dWb5VQaQRkX0QeJuOvOgwQ&amp;r=0&amp;pid=OfficeInsert" ContentType="image/jpeg"/>
  <Default Extension="jpg&amp;ehk=G9Ipw9toDN143DQ90SqVSg&amp;r=0&amp;pid=OfficeInsert" ContentType="image/jpeg"/>
  <Default Extension="jpg&amp;ehk=Ly" ContentType="image/jpeg"/>
  <Default Extension="jpg&amp;ehk=XLP" ContentType="image/jpeg"/>
  <Default Extension="png" ContentType="image/png"/>
  <Default Extension="png&amp;ehk=zCbVI7n36DgdD8MQAOc31g&amp;r=0&amp;pid=OfficeInsert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469" r:id="rId2"/>
    <p:sldId id="470" r:id="rId3"/>
    <p:sldId id="471" r:id="rId4"/>
    <p:sldId id="472" r:id="rId5"/>
    <p:sldId id="473" r:id="rId6"/>
    <p:sldId id="474" r:id="rId7"/>
    <p:sldId id="444" r:id="rId8"/>
    <p:sldId id="264" r:id="rId9"/>
    <p:sldId id="448" r:id="rId10"/>
    <p:sldId id="475" r:id="rId11"/>
    <p:sldId id="460" r:id="rId12"/>
    <p:sldId id="424" r:id="rId13"/>
    <p:sldId id="412" r:id="rId14"/>
    <p:sldId id="456" r:id="rId15"/>
    <p:sldId id="477" r:id="rId16"/>
    <p:sldId id="297" r:id="rId17"/>
    <p:sldId id="443" r:id="rId18"/>
    <p:sldId id="450" r:id="rId19"/>
    <p:sldId id="379" r:id="rId20"/>
    <p:sldId id="461" r:id="rId21"/>
    <p:sldId id="462" r:id="rId22"/>
    <p:sldId id="294" r:id="rId23"/>
    <p:sldId id="296" r:id="rId24"/>
    <p:sldId id="466" r:id="rId25"/>
    <p:sldId id="467" r:id="rId26"/>
    <p:sldId id="440" r:id="rId27"/>
    <p:sldId id="281" r:id="rId28"/>
    <p:sldId id="436" r:id="rId29"/>
    <p:sldId id="426" r:id="rId30"/>
    <p:sldId id="445" r:id="rId31"/>
    <p:sldId id="42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ECC1AEE-DA83-4D0D-873D-B3E55A2711F7}">
          <p14:sldIdLst>
            <p14:sldId id="469"/>
            <p14:sldId id="470"/>
            <p14:sldId id="471"/>
            <p14:sldId id="472"/>
            <p14:sldId id="473"/>
            <p14:sldId id="474"/>
            <p14:sldId id="444"/>
            <p14:sldId id="264"/>
            <p14:sldId id="448"/>
            <p14:sldId id="475"/>
            <p14:sldId id="460"/>
            <p14:sldId id="424"/>
            <p14:sldId id="412"/>
            <p14:sldId id="456"/>
            <p14:sldId id="477"/>
            <p14:sldId id="297"/>
            <p14:sldId id="443"/>
            <p14:sldId id="450"/>
            <p14:sldId id="379"/>
            <p14:sldId id="461"/>
            <p14:sldId id="462"/>
            <p14:sldId id="294"/>
            <p14:sldId id="296"/>
            <p14:sldId id="466"/>
            <p14:sldId id="467"/>
          </p14:sldIdLst>
        </p14:section>
        <p14:section name="Default Section" id="{D33DA9B7-B646-4294-869C-F25BE0C7E7CE}">
          <p14:sldIdLst>
            <p14:sldId id="440"/>
            <p14:sldId id="281"/>
            <p14:sldId id="436"/>
            <p14:sldId id="426"/>
            <p14:sldId id="445"/>
            <p14:sldId id="4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392" autoAdjust="0"/>
  </p:normalViewPr>
  <p:slideViewPr>
    <p:cSldViewPr snapToGrid="0">
      <p:cViewPr varScale="1">
        <p:scale>
          <a:sx n="65" d="100"/>
          <a:sy n="65" d="100"/>
        </p:scale>
        <p:origin x="6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-174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9AAE1-C7E3-4BB9-8848-2F91A56718C2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1538B-3B9C-49C9-807B-08CCE5997D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2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1538B-3B9C-49C9-807B-08CCE5997D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274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1538B-3B9C-49C9-807B-08CCE5997DE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618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1538B-3B9C-49C9-807B-08CCE5997DE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27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1538B-3B9C-49C9-807B-08CCE5997DE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6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1538B-3B9C-49C9-807B-08CCE5997D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4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1538B-3B9C-49C9-807B-08CCE5997D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1538B-3B9C-49C9-807B-08CCE5997D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90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1538B-3B9C-49C9-807B-08CCE5997D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8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1538B-3B9C-49C9-807B-08CCE5997DE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05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85FE12-5718-4643-827A-CB18071C28A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89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A74A22-023F-4D24-BAFF-69E370A1506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71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1538B-3B9C-49C9-807B-08CCE5997DE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2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14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2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528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11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8090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36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41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85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9753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00200"/>
            <a:ext cx="5181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600200"/>
            <a:ext cx="5181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763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9753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00200"/>
            <a:ext cx="5181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00800" y="1600201"/>
            <a:ext cx="5181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400800" y="4076701"/>
            <a:ext cx="5181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33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5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86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0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0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4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4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1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1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9949A-A0BF-4024-BC77-CCCA91011E98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37BFF8F-2EB1-462A-9448-74C19A722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2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://themeatandpotatoesoflife.com/for-pitys-sake/" TargetMode="External"/><Relationship Id="rId7" Type="http://schemas.openxmlformats.org/officeDocument/2006/relationships/hyperlink" Target="https://www.eyeopeningtruth.com/biological-attack-on-humanity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emssolutionsint.blogspot.com/2013/01/norovirus-espanol-english-new-norovirus.html" TargetMode="External"/><Relationship Id="rId10" Type="http://schemas.openxmlformats.org/officeDocument/2006/relationships/hyperlink" Target="https://www.cookipedia.co.uk/recipes_wiki/Stoko_Kresto_Kwick-Wipes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heartlight.org/articles/200405/20040526_timeflies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&amp;ehk=G9Ipw9toDN143DQ90SqVSg&amp;r=0&amp;pid=OfficeInsert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itchenandresidentialdesign.com/2011/04/i-dont-get-skull-thing.html" TargetMode="External"/><Relationship Id="rId5" Type="http://schemas.openxmlformats.org/officeDocument/2006/relationships/image" Target="../media/image24.jpg&amp;ehk=dWb5VQaQRkX0QeJuOvOgwQ&amp;r=0&amp;pid=OfficeInsert"/><Relationship Id="rId4" Type="http://schemas.openxmlformats.org/officeDocument/2006/relationships/hyperlink" Target="https://buffonescience9.wikispaces.com/UNIT+7+-+Taxonomy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ughcookiemommy.com/2011/08/lysol-no-touch-hand-system-and-dual-action-disinfecting-wipes-review-and-giveaway.html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creoleindc.typepad.com/rantings_of_a_creole_prin/2008/12/clorox-wipes-ho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cdb.com/cartoon/60947-Monty-Python-And-The-Holy-Grai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ublicdomainpictures.net/view-image.php?image=34191&amp;picture=effervescent-personality-model-side" TargetMode="External"/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view-image.php?image=34191&amp;picture=effervescent-cote-du-modele-de-personnal" TargetMode="External"/><Relationship Id="rId5" Type="http://schemas.openxmlformats.org/officeDocument/2006/relationships/image" Target="../media/image29.jpg"/><Relationship Id="rId4" Type="http://schemas.openxmlformats.org/officeDocument/2006/relationships/hyperlink" Target="http://www.myfrugalbabytips.com/2009/05/baby-wipes-wipes-recipessandalwood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snimnews.com/en/news/2015/05/17/742292/new-test-detects-drug-use-from-a-single-fingerprint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aucet-water-silhouette-blue-drip-1066626/" TargetMode="External"/><Relationship Id="rId7" Type="http://schemas.openxmlformats.org/officeDocument/2006/relationships/hyperlink" Target="http://community.wikidot.com/forum/t-87621/what-is-project-khoj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4.jp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.lib.umn.edu/infostrategies/chapter/12-7-popular-scholarly-trade-publication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xhere.com/en/photo/536212" TargetMode="External"/><Relationship Id="rId5" Type="http://schemas.openxmlformats.org/officeDocument/2006/relationships/image" Target="../media/image41.jpg"/><Relationship Id="rId4" Type="http://schemas.openxmlformats.org/officeDocument/2006/relationships/hyperlink" Target="https://www.freestock.com/free-photos/business-man-phone-smiling-isolated-white-665198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urfiniteworld.com/2017/01/30/the-wind-and-solar-will-save-us-delusion/comment-page-9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Heidi@wilcoxevs.com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iambusychangingtheworld.blogspot.com/2013/10/keep-calm-and-change-world.html" TargetMode="Externa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://themeatandpotatoesoflife.com/for-pitys-sake/" TargetMode="External"/><Relationship Id="rId7" Type="http://schemas.openxmlformats.org/officeDocument/2006/relationships/hyperlink" Target="https://www.eyeopeningtruth.com/biological-attack-on-humanity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emssolutionsint.blogspot.com/2013/01/norovirus-espanol-english-new-norovirus.html" TargetMode="External"/><Relationship Id="rId10" Type="http://schemas.openxmlformats.org/officeDocument/2006/relationships/hyperlink" Target="https://www.cookipedia.co.uk/recipes_wiki/Stoko_Kresto_Kwick-Wipes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jpg"/><Relationship Id="rId2" Type="http://schemas.openxmlformats.org/officeDocument/2006/relationships/hyperlink" Target="https://www.cleanlink.com/search.aspx?cof=FORID%3A9&amp;cref=https%3A%2F%2Fwww.cleanlink.com%2FAnnotationCL.xml&amp;q=wilco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oi.es/blogs/imsd/the-importance-of-sustainability-in-the-post-2015-development-agenda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edutechdebate.org/oer-and-digital-divide/do-open-educational-resources-actually-increase-the-digital-divid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http://bytesizebio.net/2011/03/16/why-are-there-no-disease-causing-archaea/comment-page-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jpg"/><Relationship Id="rId2" Type="http://schemas.openxmlformats.org/officeDocument/2006/relationships/hyperlink" Target="https://www.cleanlink.com/search.aspx?cof=FORID%3A9&amp;cref=https%3A%2F%2Fwww.cleanlink.com%2FAnnotationCL.xml&amp;q=wilco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oi.es/blogs/imsd/the-importance-of-sustainability-in-the-post-2015-development-agenda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edutechdebate.org/oer-and-digital-divide/do-open-educational-resources-actually-increase-the-digital-divide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hyperlink" Target="https://en.wikipedia.org/wiki/Novel_coronavirus_(2019-nCoV)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http://shootheflu.org/meet-flu-germ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http://bytesizebio.net/2011/03/16/why-are-there-no-disease-causing-archaea/comment-page-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hyperlink" Target="https://en.wikipedia.org/wiki/Novel_coronavirus_(2019-nCoV)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http://shootheflu.org/meet-flu-germ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fourloveblog.com/2014/03/Step2Review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winchester_symphony_house_front_1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7.jpg&amp;ehk=XL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&amp;ehk=zCbVI7n36DgdD8MQAOc31g&amp;r=0&amp;pid=OfficeInsert"/><Relationship Id="rId11" Type="http://schemas.openxmlformats.org/officeDocument/2006/relationships/image" Target="../media/image4.jpg"/><Relationship Id="rId5" Type="http://schemas.openxmlformats.org/officeDocument/2006/relationships/image" Target="../media/image15.jpeg"/><Relationship Id="rId10" Type="http://schemas.openxmlformats.org/officeDocument/2006/relationships/hyperlink" Target="http://commons.wikimedia.org/wiki/file:tom's_restaurant,_manhattan.jpg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18.jpg&amp;ehk=Ly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teachernuha.blogspot.com/2012/10/form-4-and-form-5-poems.html" TargetMode="External"/><Relationship Id="rId3" Type="http://schemas.openxmlformats.org/officeDocument/2006/relationships/image" Target="../media/image19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5" Type="http://schemas.openxmlformats.org/officeDocument/2006/relationships/image" Target="../media/image20.PNG"/><Relationship Id="rId4" Type="http://schemas.openxmlformats.org/officeDocument/2006/relationships/hyperlink" Target="http://plimtuna.wordpress.com/2011/03/29/safe-cit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3725E-886E-47CA-8EF8-693468C15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3" y="2937283"/>
            <a:ext cx="7459666" cy="109356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WIPES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A95C5-6AF1-4217-BF2A-E044F114C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606" y="3896035"/>
            <a:ext cx="5161937" cy="85725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</a:rPr>
              <a:t>Friend or Foe???????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E46302-784C-4965-9B0C-9256CB5FC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3564" y="108649"/>
            <a:ext cx="2312370" cy="24131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3419CE-EF60-4139-B44A-2280497B2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14499" y="59711"/>
            <a:ext cx="2619215" cy="24640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160ADF-8529-4DF6-AE6A-82CDF75DB05B}"/>
              </a:ext>
            </a:extLst>
          </p:cNvPr>
          <p:cNvSpPr txBox="1"/>
          <p:nvPr/>
        </p:nvSpPr>
        <p:spPr>
          <a:xfrm>
            <a:off x="265472" y="6474542"/>
            <a:ext cx="691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VSPMA Richmond VA Oct 1, 2023 www.wilcoxevs.com</a:t>
            </a:r>
          </a:p>
        </p:txBody>
      </p:sp>
      <p:pic>
        <p:nvPicPr>
          <p:cNvPr id="5" name="Picture 4" descr="A picture containing table, blue, people&#10;&#10;Description automatically generated">
            <a:extLst>
              <a:ext uri="{FF2B5EF4-FFF2-40B4-BE49-F238E27FC236}">
                <a16:creationId xmlns:a16="http://schemas.microsoft.com/office/drawing/2014/main" id="{E42C9C52-DD44-461E-86A2-FF9617AC1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54448" y="14126"/>
            <a:ext cx="2619215" cy="2371206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FD35A4E-7BAD-D6CE-B91C-CA112B991E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  <p:pic>
        <p:nvPicPr>
          <p:cNvPr id="8" name="Picture 7" descr="A bucket of wet wipes and a packet of wet wipes&#10;&#10;Description automatically generated">
            <a:extLst>
              <a:ext uri="{FF2B5EF4-FFF2-40B4-BE49-F238E27FC236}">
                <a16:creationId xmlns:a16="http://schemas.microsoft.com/office/drawing/2014/main" id="{DD8A90E9-70C6-1AF9-A455-98FA4B3F12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113788" y="2693487"/>
            <a:ext cx="3713582" cy="311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83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61FC-AD50-6527-F94B-3D8B024A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336754"/>
            <a:ext cx="9753600" cy="725130"/>
          </a:xfrm>
        </p:spPr>
        <p:txBody>
          <a:bodyPr>
            <a:noAutofit/>
          </a:bodyPr>
          <a:lstStyle/>
          <a:p>
            <a:pPr algn="ctr"/>
            <a:r>
              <a:rPr lang="en-US" sz="4400" u="sng" dirty="0">
                <a:solidFill>
                  <a:srgbClr val="0070C0"/>
                </a:solidFill>
              </a:rPr>
              <a:t>Do Disinfecting Wipes DO What They Say They 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C7535-7642-8136-EE01-31923DC86EE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96412" y="2191151"/>
            <a:ext cx="7521677" cy="4225413"/>
          </a:xfrm>
        </p:spPr>
        <p:txBody>
          <a:bodyPr/>
          <a:lstStyle/>
          <a:p>
            <a:r>
              <a:rPr lang="en-US" sz="2800" dirty="0">
                <a:solidFill>
                  <a:srgbClr val="00B050"/>
                </a:solidFill>
              </a:rPr>
              <a:t>Probably not due to dwell time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What's the difference between Sanitize and disinfect?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What does dwell time mean?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What has to happen to have the right dwell time?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So, if we don’t have that what happens? </a:t>
            </a:r>
          </a:p>
          <a:p>
            <a:endParaRPr lang="en-US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807B730-32B4-39BD-2247-E1F169653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  <p:pic>
        <p:nvPicPr>
          <p:cNvPr id="8" name="Picture 7" descr="A drawing of a clock with wings&#10;&#10;Description automatically generated">
            <a:extLst>
              <a:ext uri="{FF2B5EF4-FFF2-40B4-BE49-F238E27FC236}">
                <a16:creationId xmlns:a16="http://schemas.microsoft.com/office/drawing/2014/main" id="{3B536833-3078-DCE3-CC6F-0E1BE0709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87824" y="1254348"/>
            <a:ext cx="2970418" cy="45283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8481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758091" y="71257"/>
            <a:ext cx="9314120" cy="614151"/>
          </a:xfrm>
        </p:spPr>
        <p:txBody>
          <a:bodyPr>
            <a:noAutofit/>
          </a:bodyPr>
          <a:lstStyle/>
          <a:p>
            <a:r>
              <a:rPr lang="en-US" altLang="en-US" sz="4000" u="sng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Disinfection / Sanitizing 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70122" y="1084717"/>
            <a:ext cx="9018123" cy="5773283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>
                <a:solidFill>
                  <a:srgbClr val="00B050"/>
                </a:solidFill>
                <a:ea typeface="ヒラギノ角ゴ Pro W3"/>
                <a:cs typeface="ヒラギノ角ゴ Pro W3"/>
              </a:rPr>
              <a:t>Antimicrobial Pesticides – ALWAYS HAZARDS /TOXIC</a:t>
            </a:r>
          </a:p>
          <a:p>
            <a:pPr lvl="1"/>
            <a:r>
              <a:rPr lang="en-US" altLang="en-US" sz="2600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HOCl least toxic compared to quats &amp; chlorine bleach</a:t>
            </a:r>
          </a:p>
          <a:p>
            <a:pPr lvl="1"/>
            <a:r>
              <a:rPr lang="en-US" altLang="en-US" sz="2600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Never non-toxic, least or less toxic </a:t>
            </a:r>
          </a:p>
          <a:p>
            <a:pPr lvl="1"/>
            <a:r>
              <a:rPr lang="en-US" altLang="en-US" sz="2600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Never chemical free water is a chemical</a:t>
            </a:r>
          </a:p>
          <a:p>
            <a:r>
              <a:rPr lang="en-US" altLang="en-US" sz="2800" dirty="0">
                <a:solidFill>
                  <a:srgbClr val="00B050"/>
                </a:solidFill>
                <a:ea typeface="ヒラギノ角ゴ Pro W3"/>
                <a:cs typeface="ヒラギノ角ゴ Pro W3"/>
              </a:rPr>
              <a:t>Cleaning vs. Disinfecting &amp; Sanitizing</a:t>
            </a:r>
          </a:p>
          <a:p>
            <a:pPr lvl="1"/>
            <a:r>
              <a:rPr lang="en-US" altLang="en-US" sz="2400" dirty="0">
                <a:solidFill>
                  <a:srgbClr val="F402D7"/>
                </a:solidFill>
                <a:ea typeface="ヒラギノ角ゴ Pro W3"/>
              </a:rPr>
              <a:t>Removal of soils &amp; biologics – cleaning (up to 90%)</a:t>
            </a:r>
          </a:p>
          <a:p>
            <a:pPr lvl="1"/>
            <a:r>
              <a:rPr lang="en-US" altLang="en-US" sz="2400" dirty="0">
                <a:solidFill>
                  <a:srgbClr val="F402D7"/>
                </a:solidFill>
                <a:ea typeface="ヒラギノ角ゴ Pro W3"/>
              </a:rPr>
              <a:t>Disinfecting 90 percent of the last 10 percent</a:t>
            </a:r>
          </a:p>
          <a:p>
            <a:pPr lvl="1"/>
            <a:r>
              <a:rPr lang="en-US" altLang="en-US" sz="2400" dirty="0">
                <a:solidFill>
                  <a:srgbClr val="0070C0"/>
                </a:solidFill>
                <a:ea typeface="ヒラギノ角ゴ Pro W3"/>
              </a:rPr>
              <a:t>Sanitizer – lower concentration, shorter dwell time, 99.9</a:t>
            </a:r>
          </a:p>
          <a:p>
            <a:pPr lvl="1"/>
            <a:r>
              <a:rPr lang="en-US" altLang="en-US" sz="2400" dirty="0">
                <a:solidFill>
                  <a:srgbClr val="0070C0"/>
                </a:solidFill>
                <a:ea typeface="ヒラギノ角ゴ Pro W3"/>
              </a:rPr>
              <a:t>Disinfectant – higher conc., kills more, longer dwell time, 99.999</a:t>
            </a:r>
          </a:p>
          <a:p>
            <a:r>
              <a:rPr lang="en-US" altLang="en-US" sz="2800" dirty="0">
                <a:solidFill>
                  <a:srgbClr val="00B050"/>
                </a:solidFill>
                <a:ea typeface="ヒラギノ角ゴ Pro W3"/>
              </a:rPr>
              <a:t>One product can be both sanitizer / disinfectant HOCl</a:t>
            </a:r>
          </a:p>
          <a:p>
            <a:pPr lvl="1"/>
            <a:endParaRPr lang="en-US" altLang="en-US" dirty="0">
              <a:ea typeface="ヒラギノ角ゴ Pro W3"/>
            </a:endParaRPr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976C7D9-D834-47DF-8890-5768FFD7B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83240" y="2928248"/>
            <a:ext cx="2433928" cy="20979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E4AFD9-9FF1-42EC-B0A9-1BB2062F5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88245" y="911844"/>
            <a:ext cx="2600012" cy="17899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0C4C05D-27BA-4C5E-B10D-A966E6C26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00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E71B8-97ED-42D2-B09D-061F6C20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15" y="238539"/>
            <a:ext cx="10215953" cy="70236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Lets Compare Chemicals A, B &amp; C – Pick one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185A7AC-BD0F-4AE6-9F0A-D82861BE5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0281961"/>
              </p:ext>
            </p:extLst>
          </p:nvPr>
        </p:nvGraphicFramePr>
        <p:xfrm>
          <a:off x="427703" y="958645"/>
          <a:ext cx="10773696" cy="55113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4190">
                  <a:extLst>
                    <a:ext uri="{9D8B030D-6E8A-4147-A177-3AD203B41FA5}">
                      <a16:colId xmlns:a16="http://schemas.microsoft.com/office/drawing/2014/main" val="409677196"/>
                    </a:ext>
                  </a:extLst>
                </a:gridCol>
                <a:gridCol w="1520254">
                  <a:extLst>
                    <a:ext uri="{9D8B030D-6E8A-4147-A177-3AD203B41FA5}">
                      <a16:colId xmlns:a16="http://schemas.microsoft.com/office/drawing/2014/main" val="436862346"/>
                    </a:ext>
                  </a:extLst>
                </a:gridCol>
                <a:gridCol w="2916437">
                  <a:extLst>
                    <a:ext uri="{9D8B030D-6E8A-4147-A177-3AD203B41FA5}">
                      <a16:colId xmlns:a16="http://schemas.microsoft.com/office/drawing/2014/main" val="789453858"/>
                    </a:ext>
                  </a:extLst>
                </a:gridCol>
                <a:gridCol w="2512815">
                  <a:extLst>
                    <a:ext uri="{9D8B030D-6E8A-4147-A177-3AD203B41FA5}">
                      <a16:colId xmlns:a16="http://schemas.microsoft.com/office/drawing/2014/main" val="1128232969"/>
                    </a:ext>
                  </a:extLst>
                </a:gridCol>
              </a:tblGrid>
              <a:tr h="45774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EPA Registered Disinfectant Comparison Table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576277"/>
                  </a:ext>
                </a:extLst>
              </a:tr>
              <a:tr h="806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A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B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C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22780325"/>
                  </a:ext>
                </a:extLst>
              </a:tr>
              <a:tr h="248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Asthmagen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Y^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91112185"/>
                  </a:ext>
                </a:extLst>
              </a:tr>
              <a:tr h="248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pH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13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13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6.5-7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03115252"/>
                  </a:ext>
                </a:extLst>
              </a:tr>
              <a:tr h="248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EPA Registered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94419322"/>
                  </a:ext>
                </a:extLst>
              </a:tr>
              <a:tr h="4962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No Rinse Food Contact Sanitizer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89681108"/>
                  </a:ext>
                </a:extLst>
              </a:tr>
              <a:tr h="248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Causes eye, skin and resp system irritation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11655019"/>
                  </a:ext>
                </a:extLst>
              </a:tr>
              <a:tr h="4962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Fragrances &amp; Dyes - synthetic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88044445"/>
                  </a:ext>
                </a:extLst>
              </a:tr>
              <a:tr h="4556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Can leave residue behind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15513319"/>
                  </a:ext>
                </a:extLst>
              </a:tr>
              <a:tr h="306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Sustainable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15946647"/>
                  </a:ext>
                </a:extLst>
              </a:tr>
              <a:tr h="248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Biodegradable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80642342"/>
                  </a:ext>
                </a:extLst>
              </a:tr>
              <a:tr h="404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Can cause Superbug formation by the mode of killing microbes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56679409"/>
                  </a:ext>
                </a:extLst>
              </a:tr>
              <a:tr h="248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Reproductive, neurological &amp; Possible Parkinson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18611185"/>
                  </a:ext>
                </a:extLst>
              </a:tr>
              <a:tr h="24814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* Can exacerbate respiratory issues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79178556"/>
                  </a:ext>
                </a:extLst>
              </a:tr>
              <a:tr h="31018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^ Can cause primary asthma with one exposure,  AOEC list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86308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1AFBEA8-786F-4611-B9AA-8CB8B0B4A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6406" y="-130747"/>
            <a:ext cx="176274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3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336F33DD-B36C-4EEF-9AB9-760258DD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6" y="257251"/>
            <a:ext cx="11749548" cy="1166813"/>
          </a:xfrm>
        </p:spPr>
        <p:txBody>
          <a:bodyPr>
            <a:normAutofit/>
          </a:bodyPr>
          <a:lstStyle/>
          <a:p>
            <a:r>
              <a:rPr lang="en-US" altLang="en-US" sz="4000" u="sng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Why are Chlorine Bleach &amp; Quats Bad????? 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85B67A63-E7BD-4089-9E23-CC0D5663F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6" y="1166814"/>
            <a:ext cx="9989574" cy="5519737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300" dirty="0">
                <a:solidFill>
                  <a:srgbClr val="C00000"/>
                </a:solidFill>
                <a:ea typeface="ヒラギノ角ゴ Pro W3"/>
                <a:cs typeface="ヒラギノ角ゴ Pro W3"/>
              </a:rPr>
              <a:t>A = Chlorine Bleach – sodium hypochlorite –OCL</a:t>
            </a:r>
          </a:p>
          <a:p>
            <a:r>
              <a:rPr lang="en-US" altLang="en-US" sz="3300" dirty="0">
                <a:solidFill>
                  <a:srgbClr val="C00000"/>
                </a:solidFill>
                <a:ea typeface="ヒラギノ角ゴ Pro W3"/>
                <a:cs typeface="ヒラギノ角ゴ Pro W3"/>
              </a:rPr>
              <a:t>Clorox wipes</a:t>
            </a:r>
          </a:p>
          <a:p>
            <a:pPr lvl="1"/>
            <a:r>
              <a:rPr lang="en-US" altLang="en-US" sz="2400" dirty="0">
                <a:solidFill>
                  <a:srgbClr val="00B0F0"/>
                </a:solidFill>
                <a:ea typeface="ヒラギノ角ゴ Pro W3"/>
              </a:rPr>
              <a:t>Caustic, high pH, causes burns, bleaches color</a:t>
            </a:r>
          </a:p>
          <a:p>
            <a:pPr lvl="1"/>
            <a:r>
              <a:rPr lang="en-US" altLang="en-US" sz="2400" dirty="0">
                <a:solidFill>
                  <a:srgbClr val="00B0F0"/>
                </a:solidFill>
                <a:ea typeface="ヒラギノ角ゴ Pro W3"/>
              </a:rPr>
              <a:t>Not stable, once diluted only good for hours</a:t>
            </a:r>
          </a:p>
          <a:p>
            <a:pPr lvl="1"/>
            <a:r>
              <a:rPr lang="en-US" altLang="en-US" sz="2400" dirty="0">
                <a:solidFill>
                  <a:srgbClr val="00B0F0"/>
                </a:solidFill>
                <a:ea typeface="ヒラギノ角ゴ Pro W3"/>
              </a:rPr>
              <a:t>Not diluted good for weeks only</a:t>
            </a:r>
          </a:p>
          <a:p>
            <a:pPr lvl="1"/>
            <a:r>
              <a:rPr lang="en-US" altLang="en-US" sz="2400" dirty="0">
                <a:solidFill>
                  <a:srgbClr val="00B0F0"/>
                </a:solidFill>
                <a:ea typeface="ヒラギノ角ゴ Pro W3"/>
              </a:rPr>
              <a:t>Harmful to skin, eyes, lungs </a:t>
            </a:r>
          </a:p>
          <a:p>
            <a:pPr marL="457200" lvl="1" indent="0">
              <a:buNone/>
            </a:pPr>
            <a:endParaRPr lang="en-US" altLang="en-US" sz="800" dirty="0">
              <a:solidFill>
                <a:srgbClr val="6AB138"/>
              </a:solidFill>
              <a:ea typeface="ヒラギノ角ゴ Pro W3"/>
            </a:endParaRPr>
          </a:p>
          <a:p>
            <a:r>
              <a:rPr lang="en-US" altLang="en-US" sz="3300" dirty="0">
                <a:solidFill>
                  <a:srgbClr val="C00000"/>
                </a:solidFill>
                <a:ea typeface="ヒラギノ角ゴ Pro W3"/>
                <a:cs typeface="ヒラギノ角ゴ Pro W3"/>
              </a:rPr>
              <a:t>B = Quaternary Ammonium Cmpds</a:t>
            </a:r>
            <a:r>
              <a:rPr lang="en-US" altLang="en-US" sz="3300" dirty="0">
                <a:solidFill>
                  <a:srgbClr val="6AB138"/>
                </a:solidFill>
                <a:ea typeface="ヒラギノ角ゴ Pro W3"/>
                <a:cs typeface="ヒラギノ角ゴ Pro W3"/>
              </a:rPr>
              <a:t> </a:t>
            </a:r>
            <a:r>
              <a:rPr lang="en-US" altLang="en-US" sz="3300" dirty="0">
                <a:solidFill>
                  <a:srgbClr val="FF0000"/>
                </a:solidFill>
                <a:ea typeface="ヒラギノ角ゴ Pro W3"/>
                <a:cs typeface="ヒラギノ角ゴ Pro W3"/>
              </a:rPr>
              <a:t>-                                   N-Alkyl* dimethyl benzyl ammonium chloride </a:t>
            </a:r>
          </a:p>
          <a:p>
            <a:r>
              <a:rPr lang="en-US" altLang="en-US" sz="3300" dirty="0">
                <a:solidFill>
                  <a:srgbClr val="FF0000"/>
                </a:solidFill>
                <a:ea typeface="ヒラギノ角ゴ Pro W3"/>
                <a:cs typeface="ヒラギノ角ゴ Pro W3"/>
              </a:rPr>
              <a:t>Lysol wipes</a:t>
            </a:r>
          </a:p>
          <a:p>
            <a:pPr lvl="1"/>
            <a:r>
              <a:rPr lang="en-US" altLang="en-US" sz="2400" dirty="0">
                <a:solidFill>
                  <a:srgbClr val="00B0F0"/>
                </a:solidFill>
                <a:ea typeface="ヒラギノ角ゴ Pro W3"/>
              </a:rPr>
              <a:t>Causes asthma, can cause new cases</a:t>
            </a:r>
          </a:p>
          <a:p>
            <a:pPr lvl="1"/>
            <a:r>
              <a:rPr lang="en-US" altLang="en-US" sz="2400" dirty="0">
                <a:solidFill>
                  <a:srgbClr val="00B0F0"/>
                </a:solidFill>
                <a:ea typeface="ヒラギノ角ゴ Pro W3"/>
              </a:rPr>
              <a:t>Caustic, bad for the env &amp; animals (fish)</a:t>
            </a:r>
          </a:p>
          <a:p>
            <a:pPr lvl="1"/>
            <a:r>
              <a:rPr lang="en-US" altLang="en-US" sz="2400" dirty="0">
                <a:solidFill>
                  <a:srgbClr val="00B0F0"/>
                </a:solidFill>
                <a:ea typeface="ヒラギノ角ゴ Pro W3"/>
              </a:rPr>
              <a:t>Harmful to skin, eyes, lungs</a:t>
            </a:r>
          </a:p>
          <a:p>
            <a:pPr lvl="1"/>
            <a:endParaRPr lang="en-US" altLang="en-US" sz="2400" dirty="0">
              <a:solidFill>
                <a:srgbClr val="00B0F0"/>
              </a:solidFill>
              <a:ea typeface="ヒラギノ角ゴ Pro W3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FC140E0-A0BD-D34A-5156-197CD8EDD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478" y="6080233"/>
            <a:ext cx="2846522" cy="777766"/>
          </a:xfrm>
          <a:prstGeom prst="rect">
            <a:avLst/>
          </a:prstGeom>
        </p:spPr>
      </p:pic>
      <p:pic>
        <p:nvPicPr>
          <p:cNvPr id="5" name="Picture 4" descr="A group of wipes in containers&#10;&#10;Description automatically generated">
            <a:extLst>
              <a:ext uri="{FF2B5EF4-FFF2-40B4-BE49-F238E27FC236}">
                <a16:creationId xmlns:a16="http://schemas.microsoft.com/office/drawing/2014/main" id="{EF24098D-4350-3309-B52E-FCCAC3ABB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065165" y="398056"/>
            <a:ext cx="1930806" cy="3141556"/>
          </a:xfrm>
          <a:prstGeom prst="rect">
            <a:avLst/>
          </a:prstGeom>
        </p:spPr>
      </p:pic>
      <p:pic>
        <p:nvPicPr>
          <p:cNvPr id="8" name="Picture 7" descr="A close-up of a bottle&#10;&#10;Description automatically generated">
            <a:extLst>
              <a:ext uri="{FF2B5EF4-FFF2-40B4-BE49-F238E27FC236}">
                <a16:creationId xmlns:a16="http://schemas.microsoft.com/office/drawing/2014/main" id="{169BD460-B519-2BCF-2326-8726ED0CD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80075" y="1838402"/>
            <a:ext cx="1930805" cy="41765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DC049-C1E3-44B9-BEF3-FFB0D931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09" y="290031"/>
            <a:ext cx="10837332" cy="825062"/>
          </a:xfrm>
        </p:spPr>
        <p:txBody>
          <a:bodyPr>
            <a:no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Chemical C – Hypochlorous acid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DE284-4533-44BD-A27B-6B7DAF2B4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66" y="1401609"/>
            <a:ext cx="9233582" cy="351786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 -Hypochlorous Acid, HYPO, HOCl !!!!</a:t>
            </a:r>
          </a:p>
          <a:p>
            <a:pPr lvl="1"/>
            <a:r>
              <a:rPr lang="en-US" sz="3200" dirty="0">
                <a:solidFill>
                  <a:srgbClr val="0070C0"/>
                </a:solidFill>
              </a:rPr>
              <a:t>The Holy Grail of Disinfectant</a:t>
            </a:r>
            <a:r>
              <a:rPr lang="en-US" sz="4000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44035D8-BB16-4B19-96FF-A46060A75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9CB4EAF-714D-F484-D7F3-94F5E518F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1954" y="3172936"/>
            <a:ext cx="6775787" cy="28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3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ACCF-1938-6FB0-A8B0-E7F8626B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98" y="302901"/>
            <a:ext cx="8596668" cy="758983"/>
          </a:xfrm>
        </p:spPr>
        <p:txBody>
          <a:bodyPr>
            <a:normAutofit fontScale="90000"/>
          </a:bodyPr>
          <a:lstStyle/>
          <a:p>
            <a:r>
              <a:rPr lang="en-US" sz="4400" u="sng" dirty="0">
                <a:solidFill>
                  <a:srgbClr val="0070C0"/>
                </a:solidFill>
              </a:rPr>
              <a:t>Can You Get Hypo Wipes?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5AE28-C855-252A-6CC7-EE045C531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98" y="1061884"/>
            <a:ext cx="8729404" cy="560438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Glad you asked</a:t>
            </a:r>
          </a:p>
          <a:p>
            <a:r>
              <a:rPr lang="en-US" sz="2800" dirty="0">
                <a:solidFill>
                  <a:srgbClr val="00B050"/>
                </a:solidFill>
              </a:rPr>
              <a:t>Yes or you can make some</a:t>
            </a:r>
          </a:p>
          <a:p>
            <a:r>
              <a:rPr lang="en-US" sz="2800" dirty="0">
                <a:solidFill>
                  <a:srgbClr val="00B050"/>
                </a:solidFill>
              </a:rPr>
              <a:t>I hear some companies have them, but I haven’t seen them, have you?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I'm working with a company now that has them and should be for sale soon – Toppen Home</a:t>
            </a:r>
          </a:p>
          <a:p>
            <a:r>
              <a:rPr lang="en-US" sz="2800" dirty="0">
                <a:solidFill>
                  <a:srgbClr val="00B050"/>
                </a:solidFill>
              </a:rPr>
              <a:t>You can make them. Everyone loves DIY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Buy dry wipes and add hypo to wet them 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Get hypo by a machine or tablet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Tabs cheapest and easiest way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What concentrations – 500 best kill most things including covid </a:t>
            </a:r>
          </a:p>
          <a:p>
            <a:pPr lvl="1"/>
            <a:endParaRPr lang="en-US" sz="2600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A55BD64-93C1-253E-A47A-B39BB67EC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  <p:pic>
        <p:nvPicPr>
          <p:cNvPr id="6" name="Picture 5" descr="A plastic container with a lid&#10;&#10;Description automatically generated">
            <a:extLst>
              <a:ext uri="{FF2B5EF4-FFF2-40B4-BE49-F238E27FC236}">
                <a16:creationId xmlns:a16="http://schemas.microsoft.com/office/drawing/2014/main" id="{A807F83C-6BB4-A49B-B1AB-D6F1DDA20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74002" y="191729"/>
            <a:ext cx="2590800" cy="3048000"/>
          </a:xfrm>
          <a:prstGeom prst="rect">
            <a:avLst/>
          </a:prstGeom>
        </p:spPr>
      </p:pic>
      <p:pic>
        <p:nvPicPr>
          <p:cNvPr id="9" name="Picture 8" descr="A glass of water with a white substance in it&#10;&#10;Description automatically generated">
            <a:extLst>
              <a:ext uri="{FF2B5EF4-FFF2-40B4-BE49-F238E27FC236}">
                <a16:creationId xmlns:a16="http://schemas.microsoft.com/office/drawing/2014/main" id="{D962D08A-418D-0E2D-C7F5-A941DA2E8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76700" y="3198993"/>
            <a:ext cx="2125144" cy="2434409"/>
          </a:xfrm>
          <a:prstGeom prst="rect">
            <a:avLst/>
          </a:prstGeom>
        </p:spPr>
      </p:pic>
      <p:pic>
        <p:nvPicPr>
          <p:cNvPr id="11" name="Picture 10" descr="A white pill with bubbles&#10;&#10;Description automatically generated">
            <a:extLst>
              <a:ext uri="{FF2B5EF4-FFF2-40B4-BE49-F238E27FC236}">
                <a16:creationId xmlns:a16="http://schemas.microsoft.com/office/drawing/2014/main" id="{8A748520-C8F7-CCE2-0888-3CD0C1267F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377931" y="3348993"/>
            <a:ext cx="2486871" cy="243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64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C1F8-5344-4384-B4E8-2520FFED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19" y="246993"/>
            <a:ext cx="11115273" cy="777766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Know Your Disinfectant!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627E6-BF0D-4F1D-895B-94F050D1A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19" y="1418897"/>
            <a:ext cx="10295466" cy="54391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What is the active ingredient</a:t>
            </a:r>
          </a:p>
          <a:p>
            <a:r>
              <a:rPr lang="en-US" sz="2800" dirty="0">
                <a:solidFill>
                  <a:srgbClr val="0070C0"/>
                </a:solidFill>
              </a:rPr>
              <a:t>What is its CAS#? It will be on the SDS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Look it up, its its fingerprint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Ask a friend (ME)</a:t>
            </a:r>
          </a:p>
          <a:p>
            <a:r>
              <a:rPr lang="en-US" sz="2800" dirty="0">
                <a:solidFill>
                  <a:srgbClr val="00B050"/>
                </a:solidFill>
              </a:rPr>
              <a:t>Ask yourself what do you want to kill, what active ingredients and then compare them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Always hazards with Sanitizers /Disinfectants – pesticides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NEVER NON-TOXIC – if someone tells you that RUN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Look at Efficacy or kill, cost, heath &amp; safety &amp; other attributes</a:t>
            </a:r>
          </a:p>
        </p:txBody>
      </p:sp>
      <p:pic>
        <p:nvPicPr>
          <p:cNvPr id="6" name="Picture 5" descr="A microphon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8C480E60-09A4-4708-80FE-7A2BE128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68377" y="512052"/>
            <a:ext cx="3426372" cy="2735646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BF56E53-6A84-4EE3-8A48-4BBD0A978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478" y="6080233"/>
            <a:ext cx="284652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18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E4979-3B11-4B5D-BB6E-C20347FD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98" y="75052"/>
            <a:ext cx="8596668" cy="599769"/>
          </a:xfrm>
        </p:spPr>
        <p:txBody>
          <a:bodyPr>
            <a:no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What is Hypochlorous acid, HOCl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33D7D-0262-495D-9B76-1FD7C19EA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8" y="1115878"/>
            <a:ext cx="9583952" cy="618457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The answer to toxic sanitizing and disinfecting</a:t>
            </a:r>
          </a:p>
          <a:p>
            <a:r>
              <a:rPr lang="en-US" sz="2400" dirty="0">
                <a:solidFill>
                  <a:srgbClr val="0070C0"/>
                </a:solidFill>
              </a:rPr>
              <a:t>Can be made with a generator or tablet</a:t>
            </a:r>
            <a:r>
              <a:rPr lang="en-US" sz="2400" dirty="0">
                <a:solidFill>
                  <a:srgbClr val="F402D7"/>
                </a:solidFill>
              </a:rPr>
              <a:t>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Sanitizer and disinfectant, pH neutral</a:t>
            </a:r>
          </a:p>
          <a:p>
            <a:r>
              <a:rPr lang="en-US" sz="2400" dirty="0">
                <a:solidFill>
                  <a:srgbClr val="0070C0"/>
                </a:solidFill>
              </a:rPr>
              <a:t>Can be used to kill food borne pathogens at low concentrations with no rinse needed,  to killing C. diff in healthcare facilities at higher concentrations</a:t>
            </a:r>
          </a:p>
          <a:p>
            <a:r>
              <a:rPr lang="en-US" sz="2400" dirty="0">
                <a:solidFill>
                  <a:srgbClr val="00B050"/>
                </a:solidFill>
              </a:rPr>
              <a:t>Non synthetic, not fragrance or dyes added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Less caustic, does not bleach color out of materials</a:t>
            </a:r>
          </a:p>
          <a:p>
            <a:r>
              <a:rPr lang="en-US" sz="2400" dirty="0">
                <a:solidFill>
                  <a:srgbClr val="00B050"/>
                </a:solidFill>
              </a:rPr>
              <a:t>Kills a wide range of pathogens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Made in our own bodies and our immune system</a:t>
            </a:r>
          </a:p>
          <a:p>
            <a:r>
              <a:rPr lang="en-US" sz="2400" dirty="0">
                <a:solidFill>
                  <a:srgbClr val="00B050"/>
                </a:solidFill>
              </a:rPr>
              <a:t>Cost per gallon under 5 dollars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BD4D373-2C6D-428D-8DDF-9D9304DE6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72752" y="75052"/>
            <a:ext cx="1873829" cy="237068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Picture 8" descr="A picture containing nature, table, rain, sitting&#10;&#10;Description automatically generated">
            <a:extLst>
              <a:ext uri="{FF2B5EF4-FFF2-40B4-BE49-F238E27FC236}">
                <a16:creationId xmlns:a16="http://schemas.microsoft.com/office/drawing/2014/main" id="{3A5B6CFB-D863-4C5A-9CFA-53D73EDBC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061" y="3486561"/>
            <a:ext cx="2074606" cy="28121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4B1311C-BD76-4A70-92DD-93F09A3A6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940" y="6080233"/>
            <a:ext cx="2490060" cy="77776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EF66942-F19B-4FDF-97BE-8C2EF4D58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117394" y="2443134"/>
            <a:ext cx="2074606" cy="2881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D054C6-A3EC-41DC-8F8C-8600995BBF8C}"/>
              </a:ext>
            </a:extLst>
          </p:cNvPr>
          <p:cNvSpPr txBox="1"/>
          <p:nvPr/>
        </p:nvSpPr>
        <p:spPr>
          <a:xfrm>
            <a:off x="11064499" y="1472345"/>
            <a:ext cx="100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NaCL</a:t>
            </a:r>
          </a:p>
        </p:txBody>
      </p:sp>
    </p:spTree>
    <p:extLst>
      <p:ext uri="{BB962C8B-B14F-4D97-AF65-F5344CB8AC3E}">
        <p14:creationId xmlns:p14="http://schemas.microsoft.com/office/powerpoint/2010/main" val="163772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E9C71-BAA7-4133-ACBB-C235682E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609" y="198081"/>
            <a:ext cx="7034981" cy="838200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So Why is HOCl the Answer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9AC09-7C1D-42FF-B405-EB78B7E40C4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0" y="1120878"/>
            <a:ext cx="8686801" cy="644504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The least toxic wide range sanitizer / disinfectant on the market</a:t>
            </a:r>
          </a:p>
          <a:p>
            <a:r>
              <a:rPr lang="en-US" sz="2400" dirty="0">
                <a:solidFill>
                  <a:srgbClr val="00B050"/>
                </a:solidFill>
              </a:rPr>
              <a:t>Neutral pH &amp; does not bleach color at regular concentrations of use, 200, 500, 1000 ppm but color fast test</a:t>
            </a:r>
          </a:p>
          <a:p>
            <a:r>
              <a:rPr lang="en-US" sz="2400" dirty="0">
                <a:solidFill>
                  <a:srgbClr val="00B0F0"/>
                </a:solidFill>
              </a:rPr>
              <a:t>Cl based, cousin to chlorine bleach but the one that is liked in the family and invited to the cookout</a:t>
            </a:r>
          </a:p>
          <a:p>
            <a:r>
              <a:rPr lang="en-US" sz="2400" dirty="0">
                <a:solidFill>
                  <a:srgbClr val="0070C0"/>
                </a:solidFill>
              </a:rPr>
              <a:t>Much more disinfection capability then chlorine bleach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We make it in our bodies, our immune system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Less toxic to humans, the environment &amp; animals, almost no irritation &amp; sensitizing </a:t>
            </a:r>
            <a:r>
              <a:rPr lang="en-US" sz="2400" dirty="0">
                <a:solidFill>
                  <a:srgbClr val="00B050"/>
                </a:solidFill>
              </a:rPr>
              <a:t>diluted</a:t>
            </a:r>
            <a:r>
              <a:rPr lang="en-US" sz="2400" dirty="0">
                <a:solidFill>
                  <a:srgbClr val="0070C0"/>
                </a:solidFill>
              </a:rPr>
              <a:t>, less caustic, better materials computability – due to pH</a:t>
            </a:r>
          </a:p>
          <a:p>
            <a:r>
              <a:rPr lang="en-US" sz="2400" dirty="0">
                <a:solidFill>
                  <a:srgbClr val="00B050"/>
                </a:solidFill>
              </a:rPr>
              <a:t>Does not promote formation of superbugs</a:t>
            </a:r>
          </a:p>
          <a:p>
            <a:endParaRPr lang="en-US" dirty="0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61B9D060-B72A-4097-9F91-2FD31136E47F}"/>
              </a:ext>
            </a:extLst>
          </p:cNvPr>
          <p:cNvSpPr/>
          <p:nvPr/>
        </p:nvSpPr>
        <p:spPr>
          <a:xfrm>
            <a:off x="11559726" y="4645742"/>
            <a:ext cx="45719" cy="1327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19F95-A372-413D-A166-E5DE035B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357" y="1760737"/>
            <a:ext cx="2966222" cy="288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2BD8FA8-6734-4DDF-AD7E-C1D993409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478" y="6080233"/>
            <a:ext cx="284652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13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557284" y="216802"/>
            <a:ext cx="9723855" cy="581027"/>
          </a:xfrm>
        </p:spPr>
        <p:txBody>
          <a:bodyPr>
            <a:noAutofit/>
          </a:bodyPr>
          <a:lstStyle/>
          <a:p>
            <a:r>
              <a:rPr lang="en-US" altLang="en-US" sz="4000" u="sng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Hypochlorous Acid, </a:t>
            </a:r>
            <a:r>
              <a:rPr lang="en-US" altLang="en-US" sz="4000" u="sng" dirty="0">
                <a:solidFill>
                  <a:srgbClr val="00B0F0"/>
                </a:solidFill>
                <a:ea typeface="ヒラギノ角ゴ Pro W3"/>
                <a:cs typeface="ヒラギノ角ゴ Pro W3"/>
              </a:rPr>
              <a:t>HOCL</a:t>
            </a:r>
            <a:r>
              <a:rPr lang="en-US" altLang="en-US" sz="4000" u="sng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, NaDCC Tablets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13" y="1062352"/>
            <a:ext cx="7604178" cy="57956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</a:rPr>
              <a:t>Why NaDCC tablets to make Hypochlorous?</a:t>
            </a:r>
          </a:p>
          <a:p>
            <a:pPr lvl="1">
              <a:defRPr/>
            </a:pPr>
            <a:r>
              <a:rPr lang="en-US" sz="2400" dirty="0">
                <a:solidFill>
                  <a:srgbClr val="0070C0"/>
                </a:solidFill>
              </a:rPr>
              <a:t>Sustainable</a:t>
            </a:r>
          </a:p>
          <a:p>
            <a:pPr lvl="1">
              <a:defRPr/>
            </a:pPr>
            <a:r>
              <a:rPr lang="en-US" sz="2400" dirty="0">
                <a:solidFill>
                  <a:srgbClr val="0070C0"/>
                </a:solidFill>
              </a:rPr>
              <a:t>Tablets inexpensive way to get into HOCl </a:t>
            </a:r>
          </a:p>
          <a:p>
            <a:pPr lvl="1">
              <a:defRPr/>
            </a:pPr>
            <a:r>
              <a:rPr lang="en-US" sz="2400" dirty="0">
                <a:solidFill>
                  <a:srgbClr val="0070C0"/>
                </a:solidFill>
              </a:rPr>
              <a:t>Shelf stable as a tab for 3 years, sustainable,                                                  not shipping water, saves space</a:t>
            </a:r>
          </a:p>
          <a:p>
            <a:pPr lvl="1">
              <a:defRPr/>
            </a:pPr>
            <a:r>
              <a:rPr lang="en-US" sz="2400" dirty="0">
                <a:solidFill>
                  <a:srgbClr val="0070C0"/>
                </a:solidFill>
              </a:rPr>
              <a:t>Stable in a closed container Can use it on food contact surfaces with no rinse up to and hospital rooms, C. Diff,  depending on concentration </a:t>
            </a:r>
          </a:p>
          <a:p>
            <a:pPr>
              <a:defRPr/>
            </a:pPr>
            <a:r>
              <a:rPr lang="en-US" sz="2600" b="1" dirty="0">
                <a:solidFill>
                  <a:srgbClr val="00B050"/>
                </a:solidFill>
              </a:rPr>
              <a:t>IT IS A DIRECT REPLACEMENT FOR CHLORINE BLEACH THAT WONT BLEACH!!!!</a:t>
            </a:r>
          </a:p>
          <a:p>
            <a:pPr>
              <a:defRPr/>
            </a:pPr>
            <a:r>
              <a:rPr lang="en-US" sz="2600" b="1" dirty="0">
                <a:solidFill>
                  <a:srgbClr val="00B050"/>
                </a:solidFill>
              </a:rPr>
              <a:t>Try It!!!!!!!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E15D3E-217E-4083-B8A2-15DE04E0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074" y="1859524"/>
            <a:ext cx="3308298" cy="25430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069EBE8-1AD1-4F6E-B78E-CC08AB6B7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478" y="6080233"/>
            <a:ext cx="284652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6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D8BEA-B736-4CCB-94A0-A034BC8C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7818"/>
            <a:ext cx="8540408" cy="809821"/>
          </a:xfrm>
        </p:spPr>
        <p:txBody>
          <a:bodyPr anchor="t"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About Me!!!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333AC-AF57-42C1-BF9D-31D2584F3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09255"/>
            <a:ext cx="7988684" cy="534092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Life long New Englander. Yes, I have the accent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Microbiologist &amp; Engineer – Data, Data, proof of concept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25 years in the industry working with manufacturers, end users, state agencies, distributors, manufactures reps…..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“Green” less toxic chemicals expert, tech,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Process &amp; procedures, training, education, reality in the work, systems, SOPs, marketing strategy…..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Look for truth in data, marketing and claims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Infection mitigation MUST HAPPEN!!!!! Public Health Issue</a:t>
            </a:r>
          </a:p>
          <a:p>
            <a:pPr>
              <a:lnSpc>
                <a:spcPct val="90000"/>
              </a:lnSpc>
            </a:pPr>
            <a:r>
              <a:rPr lang="en-US" sz="2400" b="1" i="1" dirty="0">
                <a:solidFill>
                  <a:srgbClr val="00B050"/>
                </a:solidFill>
              </a:rPr>
              <a:t>Technology is where this industry is headed, get onboard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Sustainability – what does it mean to you?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1028" name="Picture 4" descr="Boston Celtics / Red Sox clover &quot;B&quot; logo &amp; Boston Pro Teams Mashup Logo -  Concepts | New england patriots football, Boston red sox baseball, Patriots  football">
            <a:extLst>
              <a:ext uri="{FF2B5EF4-FFF2-40B4-BE49-F238E27FC236}">
                <a16:creationId xmlns:a16="http://schemas.microsoft.com/office/drawing/2014/main" id="{50B5FEA7-0665-D200-ABAD-5C032F696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7522" y="1615425"/>
            <a:ext cx="3145536" cy="362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8D5444F-762A-B435-2A08-9563FCFFA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05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558A4-F340-4076-9921-73C76BC7B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14" y="263427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How HOCl 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79258-E438-4115-A3DA-56FAAAA83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8353"/>
            <a:ext cx="5103534" cy="4693009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Very much like water</a:t>
            </a:r>
          </a:p>
          <a:p>
            <a:r>
              <a:rPr lang="en-US" sz="2800" dirty="0">
                <a:solidFill>
                  <a:srgbClr val="00B050"/>
                </a:solidFill>
              </a:rPr>
              <a:t>Cell lets it in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When inside it breaks down the cell from the inside out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Bug never has a chance to know what is happening so doesn’t try to defend itself and adapt</a:t>
            </a:r>
          </a:p>
          <a:p>
            <a:r>
              <a:rPr lang="en-US" sz="2800" dirty="0">
                <a:solidFill>
                  <a:srgbClr val="0070C0"/>
                </a:solidFill>
              </a:rPr>
              <a:t>This way superbugs are not formed</a:t>
            </a:r>
          </a:p>
          <a:p>
            <a:endParaRPr lang="en-US" dirty="0"/>
          </a:p>
        </p:txBody>
      </p:sp>
      <p:pic>
        <p:nvPicPr>
          <p:cNvPr id="4" name="Picture 6" descr="hpsl">
            <a:extLst>
              <a:ext uri="{FF2B5EF4-FFF2-40B4-BE49-F238E27FC236}">
                <a16:creationId xmlns:a16="http://schemas.microsoft.com/office/drawing/2014/main" id="{0E5A2414-3841-431E-A359-2C6A62A71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20" y="991891"/>
            <a:ext cx="5718875" cy="4928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0D305C7-D06F-4B98-A584-AA6D10423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478" y="6080233"/>
            <a:ext cx="284652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7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87D35-D9A3-4A86-94B0-9D8E4743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04" y="39328"/>
            <a:ext cx="8596668" cy="688258"/>
          </a:xfrm>
        </p:spPr>
        <p:txBody>
          <a:bodyPr>
            <a:normAutofit fontScale="90000"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What HOCl Kills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F21792-E574-487A-9BB0-ABF26A97E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0" y="899652"/>
            <a:ext cx="5658640" cy="5919020"/>
          </a:xfrm>
          <a:ln>
            <a:solidFill>
              <a:schemeClr val="accent1"/>
            </a:solidFill>
          </a:ln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C0E91C-4F2B-44FC-ADA9-D73B13FD8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00" y="211394"/>
            <a:ext cx="5696745" cy="5589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695671F-F3A8-4362-9AAD-A80E9F3ED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478" y="6080233"/>
            <a:ext cx="284652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64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4BB9F-3E2A-47CD-8EC2-F27A5F6AA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2" y="47297"/>
            <a:ext cx="11514666" cy="809297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How DO You Find Out About New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5D66-CC4C-4C8E-9742-918E7DB6A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82" y="1103587"/>
            <a:ext cx="9335295" cy="546012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Do more than use what your vendors/ manuf are pushing</a:t>
            </a:r>
          </a:p>
          <a:p>
            <a:r>
              <a:rPr lang="en-US" sz="2800" dirty="0">
                <a:solidFill>
                  <a:srgbClr val="0070C0"/>
                </a:solidFill>
              </a:rPr>
              <a:t>Read your trade magazines, Linked In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Talk to your peers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Get on the internet &amp; research – CMM, Trade Press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Know the questions to ask, don’t believe the pretty brochure or video or website – ASK QUESTIONS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Ask for Proof, data, customers, references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Think outside the box, get help, make a case for change to your business office, superintendent, board, PTA </a:t>
            </a:r>
          </a:p>
          <a:p>
            <a:endParaRPr lang="en-US" sz="28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7E93290-F0F8-443E-906F-4F2EBE2D4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478" y="6080233"/>
            <a:ext cx="2846522" cy="777766"/>
          </a:xfrm>
          <a:prstGeom prst="rect">
            <a:avLst/>
          </a:prstGeom>
        </p:spPr>
      </p:pic>
      <p:pic>
        <p:nvPicPr>
          <p:cNvPr id="5" name="Picture 4" descr="A pile of magazines on a table&#10;&#10;Description automatically generated">
            <a:extLst>
              <a:ext uri="{FF2B5EF4-FFF2-40B4-BE49-F238E27FC236}">
                <a16:creationId xmlns:a16="http://schemas.microsoft.com/office/drawing/2014/main" id="{469E4E9A-0756-81EF-C14C-9234AD7C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345478" y="971419"/>
            <a:ext cx="2556554" cy="41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95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1554-E356-4F28-9ABB-0E4E7D53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9" y="0"/>
            <a:ext cx="12191999" cy="620110"/>
          </a:xfrm>
        </p:spPr>
        <p:txBody>
          <a:bodyPr>
            <a:no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Questions to Ask About New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E3ED4-2BDC-4302-814C-D993BF827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59" y="893380"/>
            <a:ext cx="8016002" cy="5791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Why their product? What does it do that yours don’t do now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Ask to see data. </a:t>
            </a:r>
          </a:p>
          <a:p>
            <a:pPr lvl="1"/>
            <a:r>
              <a:rPr lang="en-US" sz="2600" dirty="0">
                <a:solidFill>
                  <a:srgbClr val="00B050"/>
                </a:solidFill>
              </a:rPr>
              <a:t>If it is going to save time, then see time studies</a:t>
            </a:r>
          </a:p>
          <a:p>
            <a:pPr lvl="1"/>
            <a:r>
              <a:rPr lang="en-US" sz="2600" dirty="0">
                <a:solidFill>
                  <a:srgbClr val="00B050"/>
                </a:solidFill>
              </a:rPr>
              <a:t>If it kills better then ask for testing data, the lab it was done at</a:t>
            </a:r>
          </a:p>
          <a:p>
            <a:pPr lvl="1"/>
            <a:r>
              <a:rPr lang="en-US" sz="2600" dirty="0">
                <a:solidFill>
                  <a:srgbClr val="00B050"/>
                </a:solidFill>
              </a:rPr>
              <a:t>Ask about asthma, biodegradability, synthetic chemicals, sustainability, dilution rate to compare costs</a:t>
            </a:r>
          </a:p>
          <a:p>
            <a:pPr lvl="1"/>
            <a:r>
              <a:rPr lang="en-US" sz="2600" dirty="0">
                <a:solidFill>
                  <a:srgbClr val="00B050"/>
                </a:solidFill>
              </a:rPr>
              <a:t>As for customer references to call</a:t>
            </a:r>
          </a:p>
          <a:p>
            <a:pPr lvl="1"/>
            <a:r>
              <a:rPr lang="en-US" sz="2600" dirty="0">
                <a:solidFill>
                  <a:srgbClr val="00B050"/>
                </a:solidFill>
              </a:rPr>
              <a:t>Ask for case studies done by third parties in the field</a:t>
            </a:r>
          </a:p>
          <a:p>
            <a:r>
              <a:rPr lang="en-US" sz="3500" b="1" dirty="0">
                <a:solidFill>
                  <a:srgbClr val="0070C0"/>
                </a:solidFill>
              </a:rPr>
              <a:t>If they cant produce the data run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F775F58-1215-45DA-80DC-C8A5D3C8D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478" y="6080233"/>
            <a:ext cx="2846522" cy="777766"/>
          </a:xfrm>
          <a:prstGeom prst="rect">
            <a:avLst/>
          </a:prstGeom>
        </p:spPr>
      </p:pic>
      <p:pic>
        <p:nvPicPr>
          <p:cNvPr id="8" name="Picture 7" descr="A person laughing while on the phone&#10;&#10;Description automatically generated">
            <a:extLst>
              <a:ext uri="{FF2B5EF4-FFF2-40B4-BE49-F238E27FC236}">
                <a16:creationId xmlns:a16="http://schemas.microsoft.com/office/drawing/2014/main" id="{8BD76BEE-3711-EC65-2434-5091F810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97176" y="2872034"/>
            <a:ext cx="2143125" cy="2934930"/>
          </a:xfrm>
          <a:prstGeom prst="rect">
            <a:avLst/>
          </a:prstGeom>
        </p:spPr>
      </p:pic>
      <p:pic>
        <p:nvPicPr>
          <p:cNvPr id="7" name="Picture 6" descr="A large stack of papers&#10;&#10;Description automatically generated">
            <a:extLst>
              <a:ext uri="{FF2B5EF4-FFF2-40B4-BE49-F238E27FC236}">
                <a16:creationId xmlns:a16="http://schemas.microsoft.com/office/drawing/2014/main" id="{25EE386D-C57D-B8FB-34E3-1BF7E59C8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73201" y="616082"/>
            <a:ext cx="3467100" cy="237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44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8DFA-0761-4326-825F-5E05C873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336" y="38100"/>
            <a:ext cx="9753600" cy="838200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Now The Question to You Is…..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76333-B802-4FEA-9575-C64026BF3E5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16001" y="1219200"/>
            <a:ext cx="5930490" cy="5181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Questions and concerns still?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0070C0"/>
                </a:solidFill>
              </a:rPr>
              <a:t>If there is a more sustainable, less toxic, cost efficient, non synthetic, neutral pH, no supply issue way to kill or disinfect then why not try it? </a:t>
            </a:r>
          </a:p>
          <a:p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3A75E88-6DAA-4328-A4C4-1FD0F5E86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41110" y="1638184"/>
            <a:ext cx="2885767" cy="393428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01EEEFA-68C3-9FB4-7658-93FE496A2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478" y="6080233"/>
            <a:ext cx="284652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82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8266" y="266701"/>
            <a:ext cx="73152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u="sng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Thank You!! Questions?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42050" y="4348163"/>
            <a:ext cx="3873500" cy="1117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5400" dirty="0">
                <a:solidFill>
                  <a:srgbClr val="9CAC04"/>
                </a:solidFill>
                <a:latin typeface="Bernard MT Condensed" pitchFamily="18" charset="0"/>
              </a:rPr>
              <a:t> </a:t>
            </a:r>
            <a:endParaRPr lang="en-US" sz="4000" b="1" dirty="0">
              <a:solidFill>
                <a:srgbClr val="6AB138"/>
              </a:solidFill>
              <a:latin typeface="+mj-lt"/>
            </a:endParaRPr>
          </a:p>
          <a:p>
            <a:pPr algn="ctr" eaLnBrk="1" hangingPunct="1">
              <a:buFontTx/>
              <a:buNone/>
              <a:defRPr/>
            </a:pPr>
            <a:endParaRPr lang="en-US" sz="4800" dirty="0">
              <a:latin typeface="Bernard MT Condensed" pitchFamily="18" charset="0"/>
            </a:endParaRPr>
          </a:p>
        </p:txBody>
      </p:sp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490331" y="1074739"/>
            <a:ext cx="895777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314E90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accent2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1872B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6AB138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6AB138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6AB138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Heidi Wilcox, M.Sc.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Wilcox PH / EVS Solutions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hlinkClick r:id="rId3"/>
              </a:rPr>
              <a:t>Heidi@wilcoxevs.com</a:t>
            </a:r>
            <a:endParaRPr lang="en-US" altLang="en-US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www.wilcoxevs.com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781 640 6401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8" name="Picture 7" descr="A dog lying on a bed&#10;&#10;Description automatically generated">
            <a:extLst>
              <a:ext uri="{FF2B5EF4-FFF2-40B4-BE49-F238E27FC236}">
                <a16:creationId xmlns:a16="http://schemas.microsoft.com/office/drawing/2014/main" id="{79753D6C-E1C3-4005-BA79-54302C876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21" y="1270116"/>
            <a:ext cx="3774769" cy="5199062"/>
          </a:xfrm>
          <a:prstGeom prst="rect">
            <a:avLst/>
          </a:prstGeom>
        </p:spPr>
      </p:pic>
      <p:pic>
        <p:nvPicPr>
          <p:cNvPr id="2" name="Picture 1" descr="A red and white sign&#10;&#10;Description generated with high confidence">
            <a:extLst>
              <a:ext uri="{FF2B5EF4-FFF2-40B4-BE49-F238E27FC236}">
                <a16:creationId xmlns:a16="http://schemas.microsoft.com/office/drawing/2014/main" id="{5CB8E99A-782A-4464-8CB7-1D1808B6F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67115" y="379572"/>
            <a:ext cx="2305879" cy="426052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F20AE4A-71C6-48AD-981F-4FAF1BC53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478" y="6080233"/>
            <a:ext cx="284652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9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3725E-886E-47CA-8EF8-693468C15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3" y="2937283"/>
            <a:ext cx="7459666" cy="109356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WIPES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A95C5-6AF1-4217-BF2A-E044F114C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606" y="3896035"/>
            <a:ext cx="5161937" cy="85725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</a:rPr>
              <a:t>Friend or Foe???????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E46302-784C-4965-9B0C-9256CB5FC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3564" y="108649"/>
            <a:ext cx="2312370" cy="24131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3419CE-EF60-4139-B44A-2280497B2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14499" y="59711"/>
            <a:ext cx="2619215" cy="24640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160ADF-8529-4DF6-AE6A-82CDF75DB05B}"/>
              </a:ext>
            </a:extLst>
          </p:cNvPr>
          <p:cNvSpPr txBox="1"/>
          <p:nvPr/>
        </p:nvSpPr>
        <p:spPr>
          <a:xfrm>
            <a:off x="265472" y="6474542"/>
            <a:ext cx="691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VSPMA Richmond VA Oct 1, 2023 www.wilcoxevs.com</a:t>
            </a:r>
          </a:p>
        </p:txBody>
      </p:sp>
      <p:pic>
        <p:nvPicPr>
          <p:cNvPr id="5" name="Picture 4" descr="A picture containing table, blue, people&#10;&#10;Description automatically generated">
            <a:extLst>
              <a:ext uri="{FF2B5EF4-FFF2-40B4-BE49-F238E27FC236}">
                <a16:creationId xmlns:a16="http://schemas.microsoft.com/office/drawing/2014/main" id="{E42C9C52-DD44-461E-86A2-FF9617AC1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54448" y="14126"/>
            <a:ext cx="2619215" cy="2371206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FD35A4E-7BAD-D6CE-B91C-CA112B991E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  <p:pic>
        <p:nvPicPr>
          <p:cNvPr id="8" name="Picture 7" descr="A bucket of wet wipes and a packet of wet wipes&#10;&#10;Description automatically generated">
            <a:extLst>
              <a:ext uri="{FF2B5EF4-FFF2-40B4-BE49-F238E27FC236}">
                <a16:creationId xmlns:a16="http://schemas.microsoft.com/office/drawing/2014/main" id="{DD8A90E9-70C6-1AF9-A455-98FA4B3F12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673663" y="2822658"/>
            <a:ext cx="3713582" cy="311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01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D8BEA-B736-4CCB-94A0-A034BC8C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7818"/>
            <a:ext cx="8540408" cy="809821"/>
          </a:xfrm>
        </p:spPr>
        <p:txBody>
          <a:bodyPr anchor="t"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About Me!!!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333AC-AF57-42C1-BF9D-31D2584F3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09255"/>
            <a:ext cx="7988684" cy="534092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Life long New Englander. Yes, I have the accent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Microbiologist &amp; Engineer – Data, Data, proof of concept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25 years in the industry working with manufacturers, end users, state agencies, distributors, manufactures reps…..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“Green” less toxic chemicals expert, tech,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Process &amp; procedures, training, education, reality in the work, systems, SOPs, marketing strategy…..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Look for truth in data, marketing and claims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Infection mitigation MUST HAPPEN!!!!! Public Health Issue</a:t>
            </a:r>
          </a:p>
          <a:p>
            <a:pPr>
              <a:lnSpc>
                <a:spcPct val="90000"/>
              </a:lnSpc>
            </a:pPr>
            <a:r>
              <a:rPr lang="en-US" sz="2400" b="1" i="1" dirty="0">
                <a:solidFill>
                  <a:srgbClr val="00B050"/>
                </a:solidFill>
              </a:rPr>
              <a:t>Technology is where this industry is headed, get onboard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Sustainability – what does it mean to you?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1028" name="Picture 4" descr="Boston Celtics / Red Sox clover &quot;B&quot; logo &amp; Boston Pro Teams Mashup Logo -  Concepts | New england patriots football, Boston red sox baseball, Patriots  football">
            <a:extLst>
              <a:ext uri="{FF2B5EF4-FFF2-40B4-BE49-F238E27FC236}">
                <a16:creationId xmlns:a16="http://schemas.microsoft.com/office/drawing/2014/main" id="{50B5FEA7-0665-D200-ABAD-5C032F696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7522" y="1615425"/>
            <a:ext cx="3145536" cy="362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8D5444F-762A-B435-2A08-9563FCFFA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93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BFF2C-6F4A-45A5-A2CD-AF8AC566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741" y="77470"/>
            <a:ext cx="8596668" cy="747252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Subject Matter Expert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0D546-A652-47E5-B9B4-C985EAFBF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33" y="1224116"/>
            <a:ext cx="7180151" cy="578136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Green Cleaning &amp; Infection Control Tech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Training to increase efficiency and work                              with new technology</a:t>
            </a:r>
          </a:p>
          <a:p>
            <a:r>
              <a:rPr lang="en-US" sz="2800" dirty="0">
                <a:solidFill>
                  <a:srgbClr val="0070C0"/>
                </a:solidFill>
              </a:rPr>
              <a:t>Manuf proof of concept projects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Sustainability metrics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Electrostatic &amp; fogging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Performance &amp; Real world testing</a:t>
            </a:r>
          </a:p>
          <a:p>
            <a:r>
              <a:rPr lang="en-US" sz="2800" dirty="0">
                <a:solidFill>
                  <a:srgbClr val="0070C0"/>
                </a:solidFill>
              </a:rPr>
              <a:t>Technical writing on these subjects</a:t>
            </a:r>
          </a:p>
          <a:p>
            <a:pPr lvl="1"/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https://www.cleanlink.com/search.aspx?cof=FORID%3A9&amp;cref=https%3A%2F%2Fwww.cleanlink.com%2FAnnotationCL.xml&amp;q=wilcox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85BBFD39-1E10-4A66-9232-92B71D0F5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28156" y="255639"/>
            <a:ext cx="4181312" cy="2546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C20B5DA-C7C7-49EA-993F-375A129BA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83269" y="2980363"/>
            <a:ext cx="3393358" cy="306766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4555572-7D9D-1E31-9834-63F3A6489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002" y="6048029"/>
            <a:ext cx="2917998" cy="80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73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DA54-91C9-4A9F-8FFD-BE1788DF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31" y="122903"/>
            <a:ext cx="8596668" cy="806245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What We Will be Discussing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E8FEE-E398-40EA-A125-BB40493B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98" y="1047135"/>
            <a:ext cx="8596667" cy="585019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Wipes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Wipes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Wipes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When will Tom Brady Unretire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Wipes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Are all wipes made the same?</a:t>
            </a:r>
          </a:p>
          <a:p>
            <a:r>
              <a:rPr lang="en-US" sz="2800" dirty="0">
                <a:solidFill>
                  <a:srgbClr val="00B050"/>
                </a:solidFill>
              </a:rPr>
              <a:t>Do disinfecting wipes work</a:t>
            </a:r>
          </a:p>
          <a:p>
            <a:r>
              <a:rPr lang="en-US" sz="2800" dirty="0">
                <a:solidFill>
                  <a:srgbClr val="00B050"/>
                </a:solidFill>
              </a:rPr>
              <a:t>Can they harm me?</a:t>
            </a:r>
          </a:p>
          <a:p>
            <a:r>
              <a:rPr lang="en-US" sz="2800" dirty="0">
                <a:solidFill>
                  <a:srgbClr val="00B050"/>
                </a:solidFill>
              </a:rPr>
              <a:t>Cleaning &amp; sanitizers / disinfectants can do harm depending on the active ingredient used</a:t>
            </a:r>
          </a:p>
          <a:p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68A1D1C-7B22-4ECD-89FD-F8AC88D54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86765" y="274996"/>
            <a:ext cx="3162300" cy="501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35C7E27-8D25-42BB-474F-132EB9152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9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BFF2C-6F4A-45A5-A2CD-AF8AC566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741" y="77470"/>
            <a:ext cx="8596668" cy="747252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Subject Matter Expert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0D546-A652-47E5-B9B4-C985EAFBF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33" y="1224116"/>
            <a:ext cx="7180151" cy="578136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Green Cleaning &amp; Infection Control Tech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Training to increase efficiency and work                              with new technology</a:t>
            </a:r>
          </a:p>
          <a:p>
            <a:r>
              <a:rPr lang="en-US" sz="2800" dirty="0">
                <a:solidFill>
                  <a:srgbClr val="0070C0"/>
                </a:solidFill>
              </a:rPr>
              <a:t>Manuf proof of concept projects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Sustainability metrics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Electrostatic &amp; fogging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Performance &amp; Real world testing</a:t>
            </a:r>
          </a:p>
          <a:p>
            <a:r>
              <a:rPr lang="en-US" sz="2800" dirty="0">
                <a:solidFill>
                  <a:srgbClr val="0070C0"/>
                </a:solidFill>
              </a:rPr>
              <a:t>Technical writing on these subjects</a:t>
            </a:r>
          </a:p>
          <a:p>
            <a:pPr lvl="1"/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https://www.cleanlink.com/search.aspx?cof=FORID%3A9&amp;cref=https%3A%2F%2Fwww.cleanlink.com%2FAnnotationCL.xml&amp;q=wilcox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85BBFD39-1E10-4A66-9232-92B71D0F5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28156" y="255639"/>
            <a:ext cx="4181312" cy="2546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C20B5DA-C7C7-49EA-993F-375A129BA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83269" y="2980363"/>
            <a:ext cx="3393358" cy="306766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4555572-7D9D-1E31-9834-63F3A6489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002" y="6048029"/>
            <a:ext cx="2917998" cy="80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25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4A183-EB42-4201-A4CA-90A73C35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3" y="170875"/>
            <a:ext cx="8947113" cy="645763"/>
          </a:xfrm>
        </p:spPr>
        <p:txBody>
          <a:bodyPr>
            <a:normAutofit fontScale="90000"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The Bug in the Room Still….Corona / 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1BFEE-F2D8-4BAB-97FC-E00414FD7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812" y="1379287"/>
            <a:ext cx="8033518" cy="517859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Are there any questions I can answer about infectious diseases before we go on?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This year it is Cold, Flu, RSV, Covid and more season</a:t>
            </a:r>
          </a:p>
          <a:p>
            <a:r>
              <a:rPr lang="en-US" sz="2800" dirty="0">
                <a:solidFill>
                  <a:srgbClr val="00B050"/>
                </a:solidFill>
              </a:rPr>
              <a:t>Anything?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No bad questions?</a:t>
            </a:r>
          </a:p>
          <a:p>
            <a:r>
              <a:rPr lang="en-US" sz="2800" dirty="0">
                <a:solidFill>
                  <a:srgbClr val="00B050"/>
                </a:solidFill>
              </a:rPr>
              <a:t>If you participate, I may throw a prize at you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Seriously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I have stuff with me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Good stuff</a:t>
            </a:r>
          </a:p>
        </p:txBody>
      </p:sp>
      <p:pic>
        <p:nvPicPr>
          <p:cNvPr id="10" name="Picture 9" descr="A close up of a cake&#10;&#10;Description automatically generated">
            <a:extLst>
              <a:ext uri="{FF2B5EF4-FFF2-40B4-BE49-F238E27FC236}">
                <a16:creationId xmlns:a16="http://schemas.microsoft.com/office/drawing/2014/main" id="{39FBE8C3-06E1-4916-B908-5756736F1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95948" y="1379287"/>
            <a:ext cx="2980936" cy="31391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93CBAD0-AAC4-E130-7CB8-99FAE5FAF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6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2F18-FEC5-4418-B1CD-705EC368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44" y="242023"/>
            <a:ext cx="9764524" cy="791497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So What Germs Do You Encounter?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BCFA2F-96E9-4B71-A935-A60D7C0F2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68" y="1150374"/>
            <a:ext cx="9189338" cy="570762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What do K–12 schools see during the school year? 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Cold, flu, MRSA, Norovirus, Covid, RSV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Ok Ill ask some questions…..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Do you have to clean before you sanitize or disinfect?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Is one step ok?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Should you know what your active ingredients are?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Do you use wipes at your school? Home?</a:t>
            </a:r>
          </a:p>
          <a:p>
            <a:pPr lvl="2"/>
            <a:r>
              <a:rPr lang="en-US" sz="2600" b="1" dirty="0">
                <a:solidFill>
                  <a:srgbClr val="00B0F0"/>
                </a:solidFill>
              </a:rPr>
              <a:t>Which ones and why? </a:t>
            </a:r>
          </a:p>
          <a:p>
            <a:pPr lvl="2"/>
            <a:endParaRPr lang="en-US" sz="2200" b="1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endParaRPr lang="en-US" sz="2200" b="1" dirty="0">
              <a:solidFill>
                <a:srgbClr val="00B050"/>
              </a:solidFill>
            </a:endParaRPr>
          </a:p>
          <a:p>
            <a:endParaRPr lang="en-US" sz="2400" b="1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endParaRPr lang="en-US" sz="2200" b="1" dirty="0">
              <a:solidFill>
                <a:srgbClr val="00B050"/>
              </a:solidFill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584C531-858B-0AEE-1A83-ED07A4257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34284" y="1276349"/>
            <a:ext cx="3111910" cy="346771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F3CC819-AE87-8374-54A6-01691A411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1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DA54-91C9-4A9F-8FFD-BE1788DF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31" y="122903"/>
            <a:ext cx="8596668" cy="806245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What We Will be Discussing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E8FEE-E398-40EA-A125-BB40493B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66" y="1230047"/>
            <a:ext cx="7662649" cy="518651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Wipes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Wipes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Wipes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When will Tom Brady Unretire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Wipes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Are all wipes made the same?</a:t>
            </a:r>
          </a:p>
          <a:p>
            <a:r>
              <a:rPr lang="en-US" sz="2800" dirty="0">
                <a:solidFill>
                  <a:srgbClr val="00B050"/>
                </a:solidFill>
              </a:rPr>
              <a:t>Do disinfecting wipes work?</a:t>
            </a:r>
          </a:p>
          <a:p>
            <a:r>
              <a:rPr lang="en-US" sz="2800" dirty="0">
                <a:solidFill>
                  <a:srgbClr val="00B050"/>
                </a:solidFill>
              </a:rPr>
              <a:t>Can they harm you?</a:t>
            </a:r>
          </a:p>
          <a:p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68A1D1C-7B22-4ECD-89FD-F8AC88D54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86765" y="274996"/>
            <a:ext cx="3162300" cy="501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35C7E27-8D25-42BB-474F-132EB9152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36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4A183-EB42-4201-A4CA-90A73C35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3" y="170875"/>
            <a:ext cx="8947113" cy="645763"/>
          </a:xfrm>
        </p:spPr>
        <p:txBody>
          <a:bodyPr>
            <a:normAutofit fontScale="90000"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The Bug in the Room Still….Corona / 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1BFEE-F2D8-4BAB-97FC-E00414FD7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812" y="1379287"/>
            <a:ext cx="8033518" cy="517859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Are there any questions I can answer about infectious diseases, vaccines etc. before we go on?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This year it is Cold, Flu, RSV, Covid and more season</a:t>
            </a:r>
          </a:p>
          <a:p>
            <a:r>
              <a:rPr lang="en-US" sz="2800" dirty="0">
                <a:solidFill>
                  <a:srgbClr val="00B050"/>
                </a:solidFill>
              </a:rPr>
              <a:t>Anything?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No bad questions?</a:t>
            </a:r>
          </a:p>
          <a:p>
            <a:r>
              <a:rPr lang="en-US" sz="2800" dirty="0">
                <a:solidFill>
                  <a:srgbClr val="00B050"/>
                </a:solidFill>
              </a:rPr>
              <a:t>I cant help you if I don’t know what your problems are our what you are doing</a:t>
            </a:r>
          </a:p>
        </p:txBody>
      </p:sp>
      <p:pic>
        <p:nvPicPr>
          <p:cNvPr id="10" name="Picture 9" descr="A close up of a cake&#10;&#10;Description automatically generated">
            <a:extLst>
              <a:ext uri="{FF2B5EF4-FFF2-40B4-BE49-F238E27FC236}">
                <a16:creationId xmlns:a16="http://schemas.microsoft.com/office/drawing/2014/main" id="{39FBE8C3-06E1-4916-B908-5756736F1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95948" y="1379287"/>
            <a:ext cx="2980936" cy="31391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93CBAD0-AAC4-E130-7CB8-99FAE5FAF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2F18-FEC5-4418-B1CD-705EC368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44" y="242023"/>
            <a:ext cx="9764524" cy="791497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So What Germs Do You Encounter?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BCFA2F-96E9-4B71-A935-A60D7C0F2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68" y="1150374"/>
            <a:ext cx="8746887" cy="570762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What do K–12 schools see during the school year? 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Cold, flu, MRSA, Norovirus, Covid, RSV</a:t>
            </a:r>
          </a:p>
          <a:p>
            <a:r>
              <a:rPr lang="en-US" sz="2800" dirty="0">
                <a:solidFill>
                  <a:srgbClr val="00B050"/>
                </a:solidFill>
              </a:rPr>
              <a:t>Ok Ill ask some questions…..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Do you have to clean before you sanitize or disinfect?</a:t>
            </a:r>
          </a:p>
          <a:p>
            <a:pPr lvl="2"/>
            <a:r>
              <a:rPr lang="en-US" sz="2800" dirty="0">
                <a:solidFill>
                  <a:srgbClr val="00B050"/>
                </a:solidFill>
              </a:rPr>
              <a:t>Is one step ok?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Should you know what your active ingredients are?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Do you use wipes at your school? Home?</a:t>
            </a:r>
          </a:p>
          <a:p>
            <a:pPr lvl="2"/>
            <a:r>
              <a:rPr lang="en-US" sz="2600" dirty="0">
                <a:solidFill>
                  <a:srgbClr val="00B050"/>
                </a:solidFill>
              </a:rPr>
              <a:t>Which ones and why? </a:t>
            </a:r>
          </a:p>
          <a:p>
            <a:pPr lvl="2"/>
            <a:endParaRPr lang="en-US" sz="2200" b="1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endParaRPr lang="en-US" sz="2200" b="1" dirty="0">
              <a:solidFill>
                <a:srgbClr val="00B050"/>
              </a:solidFill>
            </a:endParaRPr>
          </a:p>
          <a:p>
            <a:endParaRPr lang="en-US" sz="2400" b="1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endParaRPr lang="en-US" sz="2200" b="1" dirty="0">
              <a:solidFill>
                <a:srgbClr val="00B050"/>
              </a:solidFill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584C531-858B-0AEE-1A83-ED07A4257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34284" y="1276349"/>
            <a:ext cx="3111910" cy="346771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F3CC819-AE87-8374-54A6-01691A411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74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68782-D447-4DFE-914B-6ADA852A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80" y="156238"/>
            <a:ext cx="12045439" cy="1320800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We Know per EPA, CDC &amp; Industry Best Practices….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BE7C2-F5E1-4581-8924-9930FD188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68" y="1277007"/>
            <a:ext cx="8979034" cy="5297214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Use two step process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MUST clean BEFORE sanitizing and disinfecting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Remove soils where pathogens hide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Remove biofilm and food source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Removal less toxic than killing</a:t>
            </a:r>
          </a:p>
          <a:p>
            <a:r>
              <a:rPr lang="en-US" sz="2400" dirty="0">
                <a:solidFill>
                  <a:srgbClr val="0070C0"/>
                </a:solidFill>
              </a:rPr>
              <a:t>Sanitizers and Disinfectants – EPA reg pesticides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Always hazards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Never chemical free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Never Nontoxic or Safe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Know your active ingredients – they aren’t all made the same</a:t>
            </a:r>
          </a:p>
          <a:p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4303EDD-8243-4289-9246-7DDFD26B9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01346" y="1829252"/>
            <a:ext cx="3121152" cy="2828544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5ACAC5D-64F3-4E3A-9038-88E5B61F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4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737937" y="95532"/>
            <a:ext cx="12032974" cy="1447337"/>
          </a:xfrm>
        </p:spPr>
        <p:txBody>
          <a:bodyPr>
            <a:noAutofit/>
          </a:bodyPr>
          <a:lstStyle/>
          <a:p>
            <a:r>
              <a:rPr lang="en-US" altLang="en-US" sz="4000" u="sng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Green Cleaning &amp; Infection Control                     Apply Everywhere, Especially Now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sz="half" idx="1"/>
          </p:nvPr>
        </p:nvSpPr>
        <p:spPr>
          <a:xfrm>
            <a:off x="252125" y="1826675"/>
            <a:ext cx="10293137" cy="47054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B050"/>
                </a:solidFill>
                <a:ea typeface="ヒラギノ角ゴ Pro W3"/>
                <a:cs typeface="ヒラギノ角ゴ Pro W3"/>
              </a:rPr>
              <a:t>Schools, </a:t>
            </a:r>
            <a:r>
              <a:rPr lang="en-US" altLang="en-US" sz="2800" dirty="0">
                <a:solidFill>
                  <a:srgbClr val="00B050"/>
                </a:solidFill>
                <a:ea typeface="ヒラギノ角ゴ Pro W3"/>
                <a:cs typeface="ヒラギノ角ゴ Pro W3"/>
              </a:rPr>
              <a:t>universities, </a:t>
            </a:r>
            <a:r>
              <a:rPr lang="en-US" altLang="en-US" sz="2800" b="1" dirty="0">
                <a:solidFill>
                  <a:srgbClr val="00B050"/>
                </a:solidFill>
                <a:ea typeface="ヒラギノ角ゴ Pro W3"/>
                <a:cs typeface="ヒラギノ角ゴ Pro W3"/>
              </a:rPr>
              <a:t>daycares </a:t>
            </a:r>
          </a:p>
          <a:p>
            <a:pPr>
              <a:defRPr/>
            </a:pPr>
            <a:r>
              <a:rPr lang="en-US" altLang="en-US" sz="2800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Office buildings, airports, </a:t>
            </a:r>
          </a:p>
          <a:p>
            <a:pPr>
              <a:defRPr/>
            </a:pPr>
            <a:r>
              <a:rPr lang="en-US" altLang="en-US" sz="2800" dirty="0">
                <a:solidFill>
                  <a:srgbClr val="00B050"/>
                </a:solidFill>
                <a:ea typeface="ヒラギノ角ゴ Pro W3"/>
                <a:cs typeface="ヒラギノ角ゴ Pro W3"/>
              </a:rPr>
              <a:t>Grocery stores, markets, restaurants</a:t>
            </a:r>
          </a:p>
          <a:p>
            <a:pPr>
              <a:defRPr/>
            </a:pPr>
            <a:r>
              <a:rPr lang="en-US" altLang="en-US" sz="2800" b="1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Buses</a:t>
            </a:r>
            <a:r>
              <a:rPr lang="en-US" altLang="en-US" sz="2800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, trains, cars</a:t>
            </a:r>
          </a:p>
          <a:p>
            <a:pPr>
              <a:defRPr/>
            </a:pPr>
            <a:r>
              <a:rPr lang="en-US" altLang="en-US" sz="2800" dirty="0">
                <a:solidFill>
                  <a:srgbClr val="00B050"/>
                </a:solidFill>
                <a:ea typeface="ヒラギノ角ゴ Pro W3"/>
                <a:cs typeface="ヒラギノ角ゴ Pro W3"/>
              </a:rPr>
              <a:t>Homes, hotels, motels, B&amp;Bs</a:t>
            </a:r>
          </a:p>
          <a:p>
            <a:pPr>
              <a:defRPr/>
            </a:pPr>
            <a:r>
              <a:rPr lang="en-US" altLang="en-US" sz="2800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Hospitals, assisted living</a:t>
            </a:r>
          </a:p>
          <a:p>
            <a:pPr>
              <a:defRPr/>
            </a:pPr>
            <a:r>
              <a:rPr lang="en-US" altLang="en-US" sz="2800" dirty="0">
                <a:solidFill>
                  <a:srgbClr val="00B050"/>
                </a:solidFill>
                <a:ea typeface="ヒラギノ角ゴ Pro W3"/>
                <a:cs typeface="ヒラギノ角ゴ Pro W3"/>
              </a:rPr>
              <a:t>Apartment buildings</a:t>
            </a:r>
          </a:p>
          <a:p>
            <a:pPr>
              <a:defRPr/>
            </a:pPr>
            <a:r>
              <a:rPr lang="en-US" altLang="en-US" sz="2800" b="1" dirty="0">
                <a:solidFill>
                  <a:srgbClr val="0070C0"/>
                </a:solidFill>
                <a:ea typeface="ヒラギノ角ゴ Pro W3"/>
                <a:cs typeface="ヒラギノ角ゴ Pro W3"/>
              </a:rPr>
              <a:t>Every space in our lives</a:t>
            </a:r>
          </a:p>
        </p:txBody>
      </p:sp>
      <p:pic>
        <p:nvPicPr>
          <p:cNvPr id="34820" name="Picture 1" descr="Description Yellow school si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58" y="1375704"/>
            <a:ext cx="2758659" cy="197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" descr="Grocery Store Organic Produ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66" y="2479137"/>
            <a:ext cx="2194500" cy="146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" descr="UKIP health spokesman Louise Bours said: “Hospital parking charges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230" y="4879385"/>
            <a:ext cx="3232150" cy="193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64" y="209326"/>
            <a:ext cx="2624739" cy="2156017"/>
          </a:xfrm>
          <a:prstGeom prst="rect">
            <a:avLst/>
          </a:prstGeom>
        </p:spPr>
      </p:pic>
      <p:pic>
        <p:nvPicPr>
          <p:cNvPr id="4" name="Picture 3" descr="A house with trees in the front yard&#10;&#10;Description generated with very high confidence">
            <a:extLst>
              <a:ext uri="{FF2B5EF4-FFF2-40B4-BE49-F238E27FC236}">
                <a16:creationId xmlns:a16="http://schemas.microsoft.com/office/drawing/2014/main" id="{C8B14F92-B3C0-431D-9640-EA025810F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871369" y="3222332"/>
            <a:ext cx="2523744" cy="2050796"/>
          </a:xfrm>
          <a:prstGeom prst="rect">
            <a:avLst/>
          </a:prstGeom>
        </p:spPr>
      </p:pic>
      <p:pic>
        <p:nvPicPr>
          <p:cNvPr id="7" name="Picture 6" descr="A store front at night&#10;&#10;Description generated with very high confidence">
            <a:extLst>
              <a:ext uri="{FF2B5EF4-FFF2-40B4-BE49-F238E27FC236}">
                <a16:creationId xmlns:a16="http://schemas.microsoft.com/office/drawing/2014/main" id="{E15154AC-F392-4584-8948-EAED99BDE6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096119" y="3940848"/>
            <a:ext cx="2898285" cy="180949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08A4CE4-73EC-4F11-DA9C-1B72A97FFB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83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D5D1-209A-4D7F-B57F-9F2B0B99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64" y="164024"/>
            <a:ext cx="9753600" cy="838200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0070C0"/>
                </a:solidFill>
              </a:rPr>
              <a:t>What wipes do you use?????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6F0DB-702E-40A2-8C76-944E35A9E7E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71959" y="1002224"/>
            <a:ext cx="10011905" cy="539857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Safe space</a:t>
            </a:r>
          </a:p>
          <a:p>
            <a:r>
              <a:rPr lang="en-US" sz="2800" dirty="0">
                <a:solidFill>
                  <a:srgbClr val="0070C0"/>
                </a:solidFill>
              </a:rPr>
              <a:t>No one is wrong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We will learn from each other</a:t>
            </a:r>
          </a:p>
          <a:p>
            <a:r>
              <a:rPr lang="en-US" sz="2800" dirty="0">
                <a:solidFill>
                  <a:srgbClr val="00B050"/>
                </a:solidFill>
              </a:rPr>
              <a:t>What type of wipes do you use? 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General cleaning ones? 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Lysol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Clorox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A more environmental brand?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B050"/>
                </a:solidFill>
              </a:rPr>
              <a:t>Why do you like wipes?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B050"/>
                </a:solidFill>
              </a:rPr>
              <a:t>SO they do what they say they do? </a:t>
            </a:r>
            <a:endParaRPr lang="en-US" sz="2800" dirty="0">
              <a:solidFill>
                <a:srgbClr val="00B050"/>
              </a:solidFill>
            </a:endParaRPr>
          </a:p>
          <a:p>
            <a:endParaRPr lang="en-US" sz="2800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F196538-8859-465D-8946-667ABC72E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57433" y="164024"/>
            <a:ext cx="2881635" cy="278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DF545543-9B2B-4EAE-9848-D81F6D4B4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683" y="6215243"/>
            <a:ext cx="1936276" cy="57150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C1EC0A5-AE39-604F-8324-A137F61B6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579" y="5975130"/>
            <a:ext cx="3221421" cy="882869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08EBFA2-52A7-B5F5-E970-5EE59A1E6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331191" y="2953719"/>
            <a:ext cx="2881635" cy="28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3768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9320</TotalTime>
  <Words>2076</Words>
  <Application>Microsoft Office PowerPoint</Application>
  <PresentationFormat>Widescreen</PresentationFormat>
  <Paragraphs>318</Paragraphs>
  <Slides>31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Bernard MT Condensed</vt:lpstr>
      <vt:lpstr>Calibri</vt:lpstr>
      <vt:lpstr>Trebuchet MS</vt:lpstr>
      <vt:lpstr>Wingdings 3</vt:lpstr>
      <vt:lpstr>Facet</vt:lpstr>
      <vt:lpstr>WIPES</vt:lpstr>
      <vt:lpstr>About Me!!!</vt:lpstr>
      <vt:lpstr>Subject Matter Expert</vt:lpstr>
      <vt:lpstr>What We Will be Discussing Today</vt:lpstr>
      <vt:lpstr>The Bug in the Room Still….Corona / Covid</vt:lpstr>
      <vt:lpstr>So What Germs Do You Encounter?</vt:lpstr>
      <vt:lpstr>We Know per EPA, CDC &amp; Industry Best Practices….</vt:lpstr>
      <vt:lpstr>Green Cleaning &amp; Infection Control                     Apply Everywhere, Especially Now</vt:lpstr>
      <vt:lpstr>What wipes do you use?????</vt:lpstr>
      <vt:lpstr>Do Disinfecting Wipes DO What They Say They Do</vt:lpstr>
      <vt:lpstr>Disinfection / Sanitizing </vt:lpstr>
      <vt:lpstr>Lets Compare Chemicals A, B &amp; C – Pick one </vt:lpstr>
      <vt:lpstr>Why are Chlorine Bleach &amp; Quats Bad????? </vt:lpstr>
      <vt:lpstr>Chemical C – Hypochlorous acid</vt:lpstr>
      <vt:lpstr>Can You Get Hypo Wipes? </vt:lpstr>
      <vt:lpstr>Know Your Disinfectant!</vt:lpstr>
      <vt:lpstr>What is Hypochlorous acid, HOCl</vt:lpstr>
      <vt:lpstr>So Why is HOCl the Answer</vt:lpstr>
      <vt:lpstr>Hypochlorous Acid, HOCL, NaDCC Tablets</vt:lpstr>
      <vt:lpstr>How HOCl Kills</vt:lpstr>
      <vt:lpstr>What HOCl Kills</vt:lpstr>
      <vt:lpstr>How DO You Find Out About New Products</vt:lpstr>
      <vt:lpstr>Questions to Ask About New Products</vt:lpstr>
      <vt:lpstr>Now The Question to You Is…..</vt:lpstr>
      <vt:lpstr>Thank You!! Questions? </vt:lpstr>
      <vt:lpstr>WIPES</vt:lpstr>
      <vt:lpstr>About Me!!!</vt:lpstr>
      <vt:lpstr>Subject Matter Expert</vt:lpstr>
      <vt:lpstr>What We Will be Discussing Today</vt:lpstr>
      <vt:lpstr>The Bug in the Room Still….Corona / Covid</vt:lpstr>
      <vt:lpstr>So What Germs Do You Encounter?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Infectious Disease Outbreaks &amp; How to Deal with Them</dc:title>
  <dc:creator>heidi wilcox</dc:creator>
  <cp:lastModifiedBy>heidi wilcox</cp:lastModifiedBy>
  <cp:revision>46</cp:revision>
  <dcterms:created xsi:type="dcterms:W3CDTF">2020-02-03T22:27:15Z</dcterms:created>
  <dcterms:modified xsi:type="dcterms:W3CDTF">2023-10-02T19:42:26Z</dcterms:modified>
</cp:coreProperties>
</file>