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1"/>
  </p:notesMasterIdLst>
  <p:sldIdLst>
    <p:sldId id="337" r:id="rId5"/>
    <p:sldId id="256" r:id="rId6"/>
    <p:sldId id="272" r:id="rId7"/>
    <p:sldId id="271" r:id="rId8"/>
    <p:sldId id="273" r:id="rId9"/>
    <p:sldId id="346" r:id="rId10"/>
    <p:sldId id="336" r:id="rId11"/>
    <p:sldId id="281" r:id="rId12"/>
    <p:sldId id="282" r:id="rId13"/>
    <p:sldId id="274" r:id="rId14"/>
    <p:sldId id="340" r:id="rId15"/>
    <p:sldId id="334" r:id="rId16"/>
    <p:sldId id="352" r:id="rId17"/>
    <p:sldId id="295" r:id="rId18"/>
    <p:sldId id="268" r:id="rId19"/>
    <p:sldId id="303" r:id="rId20"/>
    <p:sldId id="356" r:id="rId21"/>
    <p:sldId id="351" r:id="rId22"/>
    <p:sldId id="296" r:id="rId23"/>
    <p:sldId id="343" r:id="rId24"/>
    <p:sldId id="339" r:id="rId25"/>
    <p:sldId id="314" r:id="rId26"/>
    <p:sldId id="338" r:id="rId27"/>
    <p:sldId id="318" r:id="rId28"/>
    <p:sldId id="342" r:id="rId29"/>
    <p:sldId id="344" r:id="rId30"/>
    <p:sldId id="354" r:id="rId31"/>
    <p:sldId id="353" r:id="rId32"/>
    <p:sldId id="355" r:id="rId33"/>
    <p:sldId id="357" r:id="rId34"/>
    <p:sldId id="332" r:id="rId35"/>
    <p:sldId id="324" r:id="rId36"/>
    <p:sldId id="325" r:id="rId37"/>
    <p:sldId id="335" r:id="rId38"/>
    <p:sldId id="310"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480"/>
    <a:srgbClr val="555555"/>
    <a:srgbClr val="3E5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09" autoAdjust="0"/>
    <p:restoredTop sz="96260"/>
  </p:normalViewPr>
  <p:slideViewPr>
    <p:cSldViewPr snapToGrid="0">
      <p:cViewPr varScale="1">
        <p:scale>
          <a:sx n="95" d="100"/>
          <a:sy n="95" d="100"/>
        </p:scale>
        <p:origin x="186" y="78"/>
      </p:cViewPr>
      <p:guideLst>
        <p:guide orient="horz" pos="2160"/>
        <p:guide pos="3840"/>
      </p:guideLst>
    </p:cSldViewPr>
  </p:slideViewPr>
  <p:outlineViewPr>
    <p:cViewPr>
      <p:scale>
        <a:sx n="33" d="100"/>
        <a:sy n="33" d="100"/>
      </p:scale>
      <p:origin x="0" y="-15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0128E-993C-4902-8012-4837AFDCDFE9}" type="datetimeFigureOut">
              <a:rPr lang="en-US" smtClean="0"/>
              <a:t>10/21/2025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DDDA28-A9E5-470C-8A90-D17729306CEC}" type="slidenum">
              <a:rPr lang="en-US" smtClean="0"/>
              <a:t>‹#›</a:t>
            </a:fld>
            <a:endParaRPr lang="en-US"/>
          </a:p>
        </p:txBody>
      </p:sp>
    </p:spTree>
    <p:extLst>
      <p:ext uri="{BB962C8B-B14F-4D97-AF65-F5344CB8AC3E}">
        <p14:creationId xmlns:p14="http://schemas.microsoft.com/office/powerpoint/2010/main" val="3834701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DDDA28-A9E5-470C-8A90-D17729306CEC}" type="slidenum">
              <a:rPr lang="en-US" smtClean="0"/>
              <a:t>19</a:t>
            </a:fld>
            <a:endParaRPr lang="en-US"/>
          </a:p>
        </p:txBody>
      </p:sp>
    </p:spTree>
    <p:extLst>
      <p:ext uri="{BB962C8B-B14F-4D97-AF65-F5344CB8AC3E}">
        <p14:creationId xmlns:p14="http://schemas.microsoft.com/office/powerpoint/2010/main" val="16270358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none"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5410D7D0-E191-4C83-8A0F-12414189B1E3}"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9" name="Picture 8" descr="Virginia Department of Education Logo">
            <a:extLst>
              <a:ext uri="{FF2B5EF4-FFF2-40B4-BE49-F238E27FC236}">
                <a16:creationId xmlns:a16="http://schemas.microsoft.com/office/drawing/2014/main" id="{E906BC5D-AD27-F662-9404-B2ABC255B9A8}"/>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rcRect/>
          <a:stretch/>
        </p:blipFill>
        <p:spPr>
          <a:xfrm>
            <a:off x="4748713" y="1870364"/>
            <a:ext cx="6809373" cy="4668548"/>
          </a:xfrm>
          <a:prstGeom prst="rect">
            <a:avLst/>
          </a:prstGeom>
        </p:spPr>
      </p:pic>
    </p:spTree>
    <p:extLst>
      <p:ext uri="{BB962C8B-B14F-4D97-AF65-F5344CB8AC3E}">
        <p14:creationId xmlns:p14="http://schemas.microsoft.com/office/powerpoint/2010/main" val="1054030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BD541-267A-DAF0-C4B8-B92F657E07DD}"/>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F06C96A5-1280-4BBD-93AB-AD67D678B93B}" type="datetime1">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Content Placeholder 2"/>
          <p:cNvSpPr>
            <a:spLocks noGrp="1"/>
          </p:cNvSpPr>
          <p:nvPr>
            <p:ph sz="half" idx="1" hasCustomPrompt="1"/>
          </p:nvPr>
        </p:nvSpPr>
        <p:spPr>
          <a:xfrm>
            <a:off x="838200" y="1548622"/>
            <a:ext cx="5181600" cy="4628341"/>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hasCustomPrompt="1"/>
          </p:nvPr>
        </p:nvSpPr>
        <p:spPr>
          <a:xfrm>
            <a:off x="6172200" y="1548622"/>
            <a:ext cx="5181600" cy="4628341"/>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911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E2590-EA3D-2431-8ECC-6E434A51295E}"/>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none" baseline="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839788" y="2505075"/>
            <a:ext cx="5157787" cy="3684588"/>
          </a:xfrm>
        </p:spPr>
        <p:txBody>
          <a:bodyPr lIns="0"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6172200" y="2505075"/>
            <a:ext cx="5183188" cy="3684588"/>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4416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1B387-EEF6-85E8-878F-7654D7B03C94}"/>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dirty="0"/>
              <a:t>Click to edit Master title style</a:t>
            </a:r>
          </a:p>
        </p:txBody>
      </p:sp>
      <p:sp>
        <p:nvSpPr>
          <p:cNvPr id="3" name="Text Placeholder 2"/>
          <p:cNvSpPr>
            <a:spLocks noGrp="1"/>
          </p:cNvSpPr>
          <p:nvPr>
            <p:ph type="body" idx="1" hasCustomPrompt="1"/>
          </p:nvPr>
        </p:nvSpPr>
        <p:spPr>
          <a:xfrm>
            <a:off x="839788" y="1525199"/>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525199"/>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80D8FE-4F26-421C-BC9E-A31C57605D1F}" type="datetime1">
              <a:rPr lang="en-US" smtClean="0"/>
              <a:t>10/21/2025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3235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5D157-36F0-A5D1-DE89-F14DFFE208CB}"/>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17859DFB-BBD1-424E-8E61-D0F07BC8954A}" type="datetime1">
              <a:rPr lang="en-US" smtClean="0"/>
              <a:t>10/21/2025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126667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1DC38-4FAD-4906-B701-8C1D07FFDAE2}" type="datetime1">
              <a:rPr lang="en-US" smtClean="0"/>
              <a:t>10/21/2025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4318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hasCustomPrompt="1"/>
          </p:nvPr>
        </p:nvSpPr>
        <p:spPr>
          <a:xfrm>
            <a:off x="839788" y="2057400"/>
            <a:ext cx="3932237" cy="3811588"/>
          </a:xfrm>
        </p:spPr>
        <p:txBody>
          <a:bodyPr lIns="0" tIns="0" rIns="0" b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962E0-DFCC-480B-934F-571908404525}" type="datetime1">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61139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839788" y="2057400"/>
            <a:ext cx="3932237" cy="3811588"/>
          </a:xfrm>
        </p:spPr>
        <p:txBody>
          <a:bodyPr lIns="0" tIns="0" rIns="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168677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8E2DB1A3-8D5C-47DE-BDB0-FBDB82B09CF6}" type="datetime1">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
        <p:nvSpPr>
          <p:cNvPr id="9" name="Picture Placeholder 2"/>
          <p:cNvSpPr>
            <a:spLocks noGrp="1"/>
          </p:cNvSpPr>
          <p:nvPr>
            <p:ph type="pic" idx="13"/>
          </p:nvPr>
        </p:nvSpPr>
        <p:spPr>
          <a:xfrm>
            <a:off x="5183188" y="3451509"/>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Picture Placeholder 2"/>
          <p:cNvSpPr>
            <a:spLocks noGrp="1"/>
          </p:cNvSpPr>
          <p:nvPr>
            <p:ph type="pic" idx="14"/>
          </p:nvPr>
        </p:nvSpPr>
        <p:spPr>
          <a:xfrm>
            <a:off x="8383588" y="3451508"/>
            <a:ext cx="2970212" cy="22592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776831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1" y="1130909"/>
            <a:ext cx="10515600" cy="2387600"/>
          </a:xfrm>
        </p:spPr>
        <p:txBody>
          <a:bodyPr anchor="b"/>
          <a:lstStyle>
            <a:lvl1pPr algn="ctr">
              <a:defRPr sz="6000" cap="none"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04C249E-D282-4660-885A-F74A817FB28E}"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817396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5254951" cy="2387600"/>
          </a:xfrm>
        </p:spPr>
        <p:txBody>
          <a:bodyPr anchor="b"/>
          <a:lstStyle>
            <a:lvl1pPr algn="l">
              <a:defRPr sz="6000" cap="none" baseline="0"/>
            </a:lvl1pPr>
          </a:lstStyle>
          <a:p>
            <a:r>
              <a:rPr lang="en-US" dirty="0"/>
              <a:t>Click to edit Master title style</a:t>
            </a:r>
          </a:p>
        </p:txBody>
      </p:sp>
      <p:sp>
        <p:nvSpPr>
          <p:cNvPr id="3" name="Subtitle 2"/>
          <p:cNvSpPr>
            <a:spLocks noGrp="1"/>
          </p:cNvSpPr>
          <p:nvPr>
            <p:ph type="subTitle" idx="1"/>
          </p:nvPr>
        </p:nvSpPr>
        <p:spPr>
          <a:xfrm>
            <a:off x="838200" y="3636221"/>
            <a:ext cx="5254951"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E2D3C0D-AEE8-4C37-B586-2E02B9B135CF}"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pic>
        <p:nvPicPr>
          <p:cNvPr id="10" name="Picture 9" descr="Virginia Department of Education Logo">
            <a:extLst>
              <a:ext uri="{FF2B5EF4-FFF2-40B4-BE49-F238E27FC236}">
                <a16:creationId xmlns:a16="http://schemas.microsoft.com/office/drawing/2014/main" id="{E76F52DC-2E4B-4FD5-C42F-3F0A82DA81A1}"/>
              </a:ext>
            </a:extLst>
          </p:cNvPr>
          <p:cNvPicPr>
            <a:picLocks noChangeAspect="1"/>
          </p:cNvPicPr>
          <p:nvPr userDrawn="1"/>
        </p:nvPicPr>
        <p:blipFill>
          <a:blip r:embed="rId2" cstate="print">
            <a:alphaModFix amt="20000"/>
            <a:extLst>
              <a:ext uri="{28A0092B-C50C-407E-A947-70E740481C1C}">
                <a14:useLocalDpi xmlns:a14="http://schemas.microsoft.com/office/drawing/2010/main" val="0"/>
              </a:ext>
            </a:extLst>
          </a:blip>
          <a:stretch>
            <a:fillRect/>
          </a:stretch>
        </p:blipFill>
        <p:spPr>
          <a:xfrm>
            <a:off x="4710544" y="1513195"/>
            <a:ext cx="6982767" cy="4787427"/>
          </a:xfrm>
          <a:prstGeom prst="rect">
            <a:avLst/>
          </a:prstGeom>
        </p:spPr>
      </p:pic>
    </p:spTree>
    <p:extLst>
      <p:ext uri="{BB962C8B-B14F-4D97-AF65-F5344CB8AC3E}">
        <p14:creationId xmlns:p14="http://schemas.microsoft.com/office/powerpoint/2010/main" val="11581738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bg>
      <p:bgPr>
        <a:gradFill rotWithShape="1">
          <a:gsLst>
            <a:gs pos="0">
              <a:srgbClr val="3E5B91"/>
            </a:gs>
            <a:gs pos="50000">
              <a:srgbClr val="1A4480"/>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30909"/>
            <a:ext cx="10515600" cy="2387600"/>
          </a:xfrm>
        </p:spPr>
        <p:txBody>
          <a:bodyPr anchor="b"/>
          <a:lstStyle>
            <a:lvl1pPr algn="ctr">
              <a:defRPr sz="6000" cap="none" baseline="0"/>
            </a:lvl1pPr>
          </a:lstStyle>
          <a:p>
            <a:r>
              <a:rPr lang="en-US" dirty="0"/>
              <a:t>Click to edit Master title style</a:t>
            </a:r>
          </a:p>
        </p:txBody>
      </p:sp>
      <p:sp>
        <p:nvSpPr>
          <p:cNvPr id="3" name="Subtitle 2"/>
          <p:cNvSpPr>
            <a:spLocks noGrp="1"/>
          </p:cNvSpPr>
          <p:nvPr>
            <p:ph type="subTitle" idx="1"/>
          </p:nvPr>
        </p:nvSpPr>
        <p:spPr>
          <a:xfrm>
            <a:off x="838200" y="3636221"/>
            <a:ext cx="105156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0181799C-EA78-4FD4-8B5A-E18EB096E5C6}"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8784977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BD67D3E-DC23-56D0-E49A-79F87FFEB4C8}"/>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none" baseline="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A720E70-56EB-42D6-915F-EA4C717EB9E4}"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
        <p:nvSpPr>
          <p:cNvPr id="8" name="Content Placeholder 2"/>
          <p:cNvSpPr>
            <a:spLocks noGrp="1"/>
          </p:cNvSpPr>
          <p:nvPr>
            <p:ph idx="1" hasCustomPrompt="1"/>
          </p:nvPr>
        </p:nvSpPr>
        <p:spPr>
          <a:xfrm>
            <a:off x="838200" y="1458930"/>
            <a:ext cx="10515600" cy="4718033"/>
          </a:xfrm>
        </p:spPr>
        <p:txBody>
          <a:bodyPr lIns="0" tIns="0" rIns="0" bIns="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6124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8566EF1-4ABD-9736-83E3-A0AB60E23EF0}"/>
              </a:ext>
            </a:extLst>
          </p:cNvPr>
          <p:cNvSpPr>
            <a:spLocks noGrp="1"/>
          </p:cNvSpPr>
          <p:nvPr>
            <p:ph type="title"/>
          </p:nvPr>
        </p:nvSpPr>
        <p:spPr>
          <a:xfrm>
            <a:off x="0" y="0"/>
            <a:ext cx="12192000" cy="1323975"/>
          </a:xfrm>
          <a:noFill/>
        </p:spPr>
        <p:txBody>
          <a:bodyPr lIns="822960" anchor="b">
            <a:normAutofit/>
          </a:bodyPr>
          <a:lstStyle>
            <a:lvl1pPr>
              <a:defRPr sz="4800" cap="none" baseline="0">
                <a:solidFill>
                  <a:schemeClr val="tx1"/>
                </a:solidFill>
              </a:defRPr>
            </a:lvl1pPr>
          </a:lstStyle>
          <a:p>
            <a:r>
              <a:rPr lang="en-US" dirty="0"/>
              <a:t>Click to edit Master title style</a:t>
            </a:r>
          </a:p>
        </p:txBody>
      </p:sp>
      <p:sp>
        <p:nvSpPr>
          <p:cNvPr id="3" name="Content Placeholder 2"/>
          <p:cNvSpPr>
            <a:spLocks noGrp="1"/>
          </p:cNvSpPr>
          <p:nvPr>
            <p:ph idx="1" hasCustomPrompt="1"/>
          </p:nvPr>
        </p:nvSpPr>
        <p:spPr>
          <a:xfrm>
            <a:off x="838200" y="1458930"/>
            <a:ext cx="10515600" cy="4718033"/>
          </a:xfrm>
        </p:spPr>
        <p:txBody>
          <a:bodyPr lIns="0" tIns="0" rIns="0" bIns="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720E70-56EB-42D6-915F-EA4C717EB9E4}"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4088696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3369611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Pr>
        <a:gradFill flip="none" rotWithShape="1">
          <a:gsLst>
            <a:gs pos="0">
              <a:schemeClr val="tx1"/>
            </a:gs>
            <a:gs pos="50000">
              <a:srgbClr val="1A4480"/>
            </a:gs>
            <a:gs pos="100000">
              <a:srgbClr val="3E5B91"/>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171AC85E-EDEC-42A1-88DA-B1145C21F245}" type="datetime1">
              <a:rPr lang="en-US" smtClean="0"/>
              <a:t>10/21/2025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256991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E0B6B-6944-E12E-832D-39E6B070307C}"/>
              </a:ext>
            </a:extLst>
          </p:cNvPr>
          <p:cNvSpPr>
            <a:spLocks noGrp="1"/>
          </p:cNvSpPr>
          <p:nvPr>
            <p:ph type="title"/>
          </p:nvPr>
        </p:nvSpPr>
        <p:spPr>
          <a:xfrm>
            <a:off x="0" y="0"/>
            <a:ext cx="12192000" cy="1323975"/>
          </a:xfrm>
          <a:solidFill>
            <a:schemeClr val="tx1"/>
          </a:solidFill>
        </p:spPr>
        <p:txBody>
          <a:bodyPr lIns="822960" anchor="b">
            <a:normAutofit/>
          </a:bodyPr>
          <a:lstStyle>
            <a:lvl1pPr>
              <a:defRPr sz="4800" cap="none" baseline="0">
                <a:solidFill>
                  <a:schemeClr val="bg1"/>
                </a:solidFill>
              </a:defRPr>
            </a:lvl1pPr>
          </a:lstStyle>
          <a:p>
            <a:r>
              <a:rPr lang="en-US" dirty="0"/>
              <a:t>Click to edit Master title style</a:t>
            </a:r>
          </a:p>
        </p:txBody>
      </p:sp>
      <p:sp>
        <p:nvSpPr>
          <p:cNvPr id="3" name="Content Placeholder 2"/>
          <p:cNvSpPr>
            <a:spLocks noGrp="1"/>
          </p:cNvSpPr>
          <p:nvPr>
            <p:ph sz="half" idx="1" hasCustomPrompt="1"/>
          </p:nvPr>
        </p:nvSpPr>
        <p:spPr>
          <a:xfrm>
            <a:off x="838200" y="1548622"/>
            <a:ext cx="5181600" cy="4628341"/>
          </a:xfrm>
        </p:spPr>
        <p:txBody>
          <a:bodyPr lIns="0" tIns="0" rIns="0" bIns="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548622"/>
            <a:ext cx="5181600" cy="4628341"/>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06C96A5-1280-4BBD-93AB-AD67D678B93B}" type="datetime1">
              <a:rPr lang="en-US" smtClean="0"/>
              <a:t>10/21/2025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02BAA-C61A-4A39-BDF1-4340D572B82C}" type="slidenum">
              <a:rPr lang="en-US" smtClean="0"/>
              <a:t>‹#›</a:t>
            </a:fld>
            <a:endParaRPr lang="en-US"/>
          </a:p>
        </p:txBody>
      </p:sp>
    </p:spTree>
    <p:extLst>
      <p:ext uri="{BB962C8B-B14F-4D97-AF65-F5344CB8AC3E}">
        <p14:creationId xmlns:p14="http://schemas.microsoft.com/office/powerpoint/2010/main" val="59526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8F71C4-ABB1-43BF-A1B6-165F4DBACD94}" type="datetime1">
              <a:rPr lang="en-US" smtClean="0"/>
              <a:t>10/21/2025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02BAA-C61A-4A39-BDF1-4340D572B82C}" type="slidenum">
              <a:rPr lang="en-US" smtClean="0"/>
              <a:t>‹#›</a:t>
            </a:fld>
            <a:endParaRPr lang="en-US"/>
          </a:p>
        </p:txBody>
      </p:sp>
    </p:spTree>
    <p:extLst>
      <p:ext uri="{BB962C8B-B14F-4D97-AF65-F5344CB8AC3E}">
        <p14:creationId xmlns:p14="http://schemas.microsoft.com/office/powerpoint/2010/main" val="2468087798"/>
      </p:ext>
    </p:extLst>
  </p:cSld>
  <p:clrMap bg1="lt1" tx1="dk1" bg2="lt2" tx2="dk2" accent1="accent1" accent2="accent2" accent3="accent3" accent4="accent4" accent5="accent5" accent6="accent6" hlink="hlink" folHlink="folHlink"/>
  <p:sldLayoutIdLst>
    <p:sldLayoutId id="2147483673" r:id="rId1"/>
    <p:sldLayoutId id="2147483685" r:id="rId2"/>
    <p:sldLayoutId id="2147483684" r:id="rId3"/>
    <p:sldLayoutId id="2147483686" r:id="rId4"/>
    <p:sldLayoutId id="2147483674" r:id="rId5"/>
    <p:sldLayoutId id="2147483687" r:id="rId6"/>
    <p:sldLayoutId id="2147483675" r:id="rId7"/>
    <p:sldLayoutId id="2147483691" r:id="rId8"/>
    <p:sldLayoutId id="2147483676" r:id="rId9"/>
    <p:sldLayoutId id="2147483689" r:id="rId10"/>
    <p:sldLayoutId id="2147483677" r:id="rId11"/>
    <p:sldLayoutId id="2147483690" r:id="rId12"/>
    <p:sldLayoutId id="2147483678" r:id="rId13"/>
    <p:sldLayoutId id="2147483679" r:id="rId14"/>
    <p:sldLayoutId id="2147483680" r:id="rId15"/>
    <p:sldLayoutId id="2147483681" r:id="rId16"/>
    <p:sldLayoutId id="2147483688"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e.virginia.gov/data-policy-funding/school-finance/educational-technology-notes" TargetMode="External"/><Relationship Id="rId2" Type="http://schemas.openxmlformats.org/officeDocument/2006/relationships/hyperlink" Target="http://www.trs.virginia.gov/debt/vpsa.aspx"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www.trs.virginia.gov/debt/vpsa.aspx"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hyperlink" Target="mailto:supportservices@doe.virginia.gov"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https://www.doe.virginia.gov/?navid=1194"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91005-8F93-97A8-7DE3-4F03B7A15E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A7BC0-3646-E869-781F-5606F4B258AE}"/>
              </a:ext>
            </a:extLst>
          </p:cNvPr>
          <p:cNvSpPr>
            <a:spLocks noGrp="1"/>
          </p:cNvSpPr>
          <p:nvPr>
            <p:ph type="title"/>
          </p:nvPr>
        </p:nvSpPr>
        <p:spPr>
          <a:xfrm>
            <a:off x="844550" y="1994346"/>
            <a:ext cx="10608084" cy="2979855"/>
          </a:xfrm>
        </p:spPr>
        <p:txBody>
          <a:bodyPr>
            <a:normAutofit/>
          </a:bodyPr>
          <a:lstStyle/>
          <a:p>
            <a:pPr algn="ctr"/>
            <a:r>
              <a:rPr lang="en-US" sz="4400" dirty="0"/>
              <a:t>Virginia School Plant Management Association</a:t>
            </a:r>
            <a:br>
              <a:rPr lang="en-US" sz="4400" dirty="0"/>
            </a:br>
            <a:r>
              <a:rPr lang="en-US" sz="4400" dirty="0"/>
              <a:t>( VSPMA) Presentation </a:t>
            </a:r>
            <a:br>
              <a:rPr lang="en-US" dirty="0"/>
            </a:br>
            <a:br>
              <a:rPr lang="en-US" dirty="0"/>
            </a:br>
            <a:endParaRPr lang="en-US" dirty="0"/>
          </a:p>
        </p:txBody>
      </p:sp>
      <p:sp>
        <p:nvSpPr>
          <p:cNvPr id="3" name="Text Placeholder 2">
            <a:extLst>
              <a:ext uri="{FF2B5EF4-FFF2-40B4-BE49-F238E27FC236}">
                <a16:creationId xmlns:a16="http://schemas.microsoft.com/office/drawing/2014/main" id="{C559FD9E-1C37-FA4F-34F7-CCF796D7CF10}"/>
              </a:ext>
            </a:extLst>
          </p:cNvPr>
          <p:cNvSpPr>
            <a:spLocks noGrp="1"/>
          </p:cNvSpPr>
          <p:nvPr>
            <p:ph type="body" idx="1"/>
          </p:nvPr>
        </p:nvSpPr>
        <p:spPr>
          <a:xfrm>
            <a:off x="844550" y="3429000"/>
            <a:ext cx="10515600" cy="2743199"/>
          </a:xfrm>
        </p:spPr>
        <p:txBody>
          <a:bodyPr>
            <a:normAutofit/>
          </a:bodyPr>
          <a:lstStyle/>
          <a:p>
            <a:pPr algn="ctr"/>
            <a:r>
              <a:rPr lang="en-US" dirty="0"/>
              <a:t>SCAP - School Construction Assistance Program</a:t>
            </a:r>
          </a:p>
          <a:p>
            <a:pPr algn="ctr"/>
            <a:r>
              <a:rPr lang="en-US" dirty="0"/>
              <a:t>SEGM - School Security Equipment</a:t>
            </a:r>
          </a:p>
          <a:p>
            <a:pPr algn="ctr"/>
            <a:r>
              <a:rPr lang="en-US" dirty="0"/>
              <a:t>FY24 School Safety and Security Grant</a:t>
            </a:r>
          </a:p>
          <a:p>
            <a:pPr algn="ctr"/>
            <a:r>
              <a:rPr lang="en-US" dirty="0"/>
              <a:t>SASI - Supporting America’s School Infrastructure</a:t>
            </a:r>
          </a:p>
          <a:p>
            <a:pPr algn="ctr"/>
            <a:r>
              <a:rPr lang="en-US" dirty="0"/>
              <a:t>Literary Loans </a:t>
            </a:r>
          </a:p>
          <a:p>
            <a:pPr algn="ctr"/>
            <a:r>
              <a:rPr lang="en-US" dirty="0"/>
              <a:t>M-R FIX - Maintenance Reserve Facility Indexing</a:t>
            </a:r>
          </a:p>
          <a:p>
            <a:pPr algn="ctr"/>
            <a:endParaRPr lang="en-US" dirty="0"/>
          </a:p>
        </p:txBody>
      </p:sp>
      <p:sp>
        <p:nvSpPr>
          <p:cNvPr id="4" name="Slide Number Placeholder 3">
            <a:extLst>
              <a:ext uri="{FF2B5EF4-FFF2-40B4-BE49-F238E27FC236}">
                <a16:creationId xmlns:a16="http://schemas.microsoft.com/office/drawing/2014/main" id="{67B3FD13-5CBB-B72B-54BB-236D28AEDACB}"/>
              </a:ext>
            </a:extLst>
          </p:cNvPr>
          <p:cNvSpPr>
            <a:spLocks noGrp="1"/>
          </p:cNvSpPr>
          <p:nvPr>
            <p:ph type="sldNum" sz="quarter" idx="12"/>
          </p:nvPr>
        </p:nvSpPr>
        <p:spPr/>
        <p:txBody>
          <a:bodyPr/>
          <a:lstStyle/>
          <a:p>
            <a:fld id="{B2102BAA-C61A-4A39-BDF1-4340D572B82C}" type="slidenum">
              <a:rPr lang="en-US" smtClean="0"/>
              <a:t>1</a:t>
            </a:fld>
            <a:endParaRPr lang="en-US"/>
          </a:p>
        </p:txBody>
      </p:sp>
      <p:pic>
        <p:nvPicPr>
          <p:cNvPr id="1028" name="Picture 4" descr="Virginia Department of Education - ELEVATE VIRGINIA">
            <a:extLst>
              <a:ext uri="{FF2B5EF4-FFF2-40B4-BE49-F238E27FC236}">
                <a16:creationId xmlns:a16="http://schemas.microsoft.com/office/drawing/2014/main" id="{8D2B2FD7-51C9-995A-E132-366C93DCF5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848" y="183326"/>
            <a:ext cx="3888303" cy="1747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611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89E3203-BF51-0455-DCEB-134E3009E636}"/>
              </a:ext>
            </a:extLst>
          </p:cNvPr>
          <p:cNvPicPr>
            <a:picLocks noChangeAspect="1"/>
          </p:cNvPicPr>
          <p:nvPr/>
        </p:nvPicPr>
        <p:blipFill>
          <a:blip r:embed="rId2"/>
          <a:stretch>
            <a:fillRect/>
          </a:stretch>
        </p:blipFill>
        <p:spPr>
          <a:xfrm>
            <a:off x="6240492" y="1413126"/>
            <a:ext cx="5654530" cy="4943224"/>
          </a:xfrm>
          <a:prstGeom prst="rect">
            <a:avLst/>
          </a:prstGeom>
        </p:spPr>
      </p:pic>
      <p:sp>
        <p:nvSpPr>
          <p:cNvPr id="2" name="Title 1">
            <a:extLst>
              <a:ext uri="{FF2B5EF4-FFF2-40B4-BE49-F238E27FC236}">
                <a16:creationId xmlns:a16="http://schemas.microsoft.com/office/drawing/2014/main" id="{5385E093-2A31-772E-ADC4-0A768AA8F843}"/>
              </a:ext>
            </a:extLst>
          </p:cNvPr>
          <p:cNvSpPr>
            <a:spLocks noGrp="1"/>
          </p:cNvSpPr>
          <p:nvPr>
            <p:ph type="title"/>
          </p:nvPr>
        </p:nvSpPr>
        <p:spPr/>
        <p:txBody>
          <a:bodyPr>
            <a:normAutofit/>
          </a:bodyPr>
          <a:lstStyle/>
          <a:p>
            <a:r>
              <a:rPr lang="en-US" dirty="0"/>
              <a:t>Reimbursement Forms </a:t>
            </a:r>
            <a:br>
              <a:rPr lang="en-US" dirty="0"/>
            </a:br>
            <a:r>
              <a:rPr lang="en-US" sz="2700" dirty="0"/>
              <a:t>(found in SSWS/SCAP)</a:t>
            </a:r>
          </a:p>
        </p:txBody>
      </p:sp>
      <p:sp>
        <p:nvSpPr>
          <p:cNvPr id="4" name="Content Placeholder 3">
            <a:extLst>
              <a:ext uri="{FF2B5EF4-FFF2-40B4-BE49-F238E27FC236}">
                <a16:creationId xmlns:a16="http://schemas.microsoft.com/office/drawing/2014/main" id="{0EEB36B0-8022-D623-64AD-FF83DB55F99B}"/>
              </a:ext>
            </a:extLst>
          </p:cNvPr>
          <p:cNvSpPr>
            <a:spLocks noGrp="1"/>
          </p:cNvSpPr>
          <p:nvPr>
            <p:ph idx="1"/>
          </p:nvPr>
        </p:nvSpPr>
        <p:spPr>
          <a:xfrm>
            <a:off x="345833" y="1458930"/>
            <a:ext cx="5028446" cy="4897420"/>
          </a:xfrm>
        </p:spPr>
        <p:txBody>
          <a:bodyPr/>
          <a:lstStyle/>
          <a:p>
            <a:pPr marL="285750" indent="-285750">
              <a:buFont typeface="Arial" panose="020B0604020202020204" pitchFamily="34" charset="0"/>
              <a:buChar char="•"/>
            </a:pPr>
            <a:endParaRPr lang="en-US" sz="2200" dirty="0"/>
          </a:p>
          <a:p>
            <a:pPr marL="285750" indent="-285750">
              <a:spcBef>
                <a:spcPts val="0"/>
              </a:spcBef>
              <a:buFont typeface="Arial" panose="020B0604020202020204" pitchFamily="34" charset="0"/>
              <a:buChar char="•"/>
            </a:pPr>
            <a:r>
              <a:rPr lang="en-US" sz="2200" dirty="0"/>
              <a:t>Forms located in SSWS and webpage</a:t>
            </a:r>
          </a:p>
          <a:p>
            <a:pPr marL="285750" indent="-285750">
              <a:spcBef>
                <a:spcPts val="0"/>
              </a:spcBef>
              <a:buFont typeface="Arial" panose="020B0604020202020204" pitchFamily="34" charset="0"/>
              <a:buChar char="•"/>
            </a:pPr>
            <a:endParaRPr lang="en-US" sz="1600" b="1" dirty="0">
              <a:solidFill>
                <a:srgbClr val="FF0000"/>
              </a:solidFill>
            </a:endParaRPr>
          </a:p>
          <a:p>
            <a:pPr marL="285750" indent="-285750">
              <a:spcBef>
                <a:spcPts val="0"/>
              </a:spcBef>
              <a:buFont typeface="Arial" panose="020B0604020202020204" pitchFamily="34" charset="0"/>
              <a:buChar char="•"/>
            </a:pPr>
            <a:r>
              <a:rPr lang="en-US" sz="2200" b="1" dirty="0">
                <a:solidFill>
                  <a:srgbClr val="FF0000"/>
                </a:solidFill>
              </a:rPr>
              <a:t>SCAP # </a:t>
            </a:r>
            <a:r>
              <a:rPr lang="en-US" sz="1800" dirty="0"/>
              <a:t>= </a:t>
            </a:r>
            <a:r>
              <a:rPr lang="en-US" sz="2000" dirty="0"/>
              <a:t>SCAP(award year) - division #</a:t>
            </a:r>
          </a:p>
          <a:p>
            <a:pPr marL="0" indent="0">
              <a:spcBef>
                <a:spcPts val="0"/>
              </a:spcBef>
              <a:buNone/>
            </a:pPr>
            <a:r>
              <a:rPr lang="en-US" sz="2200" dirty="0"/>
              <a:t>     </a:t>
            </a:r>
            <a:r>
              <a:rPr lang="en-US" sz="1800" i="1" dirty="0"/>
              <a:t>(Example:  Accomack’s  number is </a:t>
            </a:r>
            <a:r>
              <a:rPr lang="en-US" sz="1800" i="1" dirty="0">
                <a:highlight>
                  <a:srgbClr val="FFFF00"/>
                </a:highlight>
              </a:rPr>
              <a:t>SCAP22-001</a:t>
            </a:r>
            <a:r>
              <a:rPr lang="en-US" sz="1800" i="1" dirty="0"/>
              <a:t>)</a:t>
            </a:r>
          </a:p>
          <a:p>
            <a:pPr marL="285750" indent="-285750">
              <a:spcBef>
                <a:spcPts val="0"/>
              </a:spcBef>
              <a:buFont typeface="Arial" panose="020B0604020202020204" pitchFamily="34" charset="0"/>
              <a:buChar char="•"/>
            </a:pPr>
            <a:endParaRPr lang="en-US" sz="1600" b="1" dirty="0">
              <a:solidFill>
                <a:srgbClr val="FF0000"/>
              </a:solidFill>
            </a:endParaRPr>
          </a:p>
          <a:p>
            <a:pPr marL="285750" indent="-285750">
              <a:spcBef>
                <a:spcPts val="0"/>
              </a:spcBef>
              <a:buFont typeface="Arial" panose="020B0604020202020204" pitchFamily="34" charset="0"/>
              <a:buChar char="•"/>
            </a:pPr>
            <a:r>
              <a:rPr lang="en-US" sz="2200" b="1" dirty="0">
                <a:solidFill>
                  <a:srgbClr val="FF0000"/>
                </a:solidFill>
              </a:rPr>
              <a:t>Double check your requested amount. </a:t>
            </a:r>
            <a:r>
              <a:rPr lang="en-US" sz="2200" dirty="0"/>
              <a:t>If numbers don’t match the invoices, the request will be returned.</a:t>
            </a:r>
          </a:p>
          <a:p>
            <a:pPr marL="285750" indent="-285750">
              <a:spcBef>
                <a:spcPts val="0"/>
              </a:spcBef>
              <a:buFont typeface="Arial" panose="020B0604020202020204" pitchFamily="34" charset="0"/>
              <a:buChar char="•"/>
            </a:pPr>
            <a:endParaRPr lang="en-US" sz="1600" dirty="0"/>
          </a:p>
          <a:p>
            <a:pPr marL="285750" indent="-285750">
              <a:spcBef>
                <a:spcPts val="0"/>
              </a:spcBef>
              <a:buFont typeface="Arial" panose="020B0604020202020204" pitchFamily="34" charset="0"/>
              <a:buChar char="•"/>
            </a:pPr>
            <a:r>
              <a:rPr lang="en-US" sz="2200" dirty="0"/>
              <a:t>Confirm </a:t>
            </a:r>
            <a:r>
              <a:rPr lang="en-US" sz="2200" b="1" dirty="0">
                <a:solidFill>
                  <a:srgbClr val="FF0000"/>
                </a:solidFill>
              </a:rPr>
              <a:t>signature</a:t>
            </a:r>
            <a:r>
              <a:rPr lang="en-US" sz="2200" dirty="0"/>
              <a:t> is included.</a:t>
            </a:r>
          </a:p>
          <a:p>
            <a:pPr marL="285750" indent="-285750">
              <a:spcBef>
                <a:spcPts val="0"/>
              </a:spcBef>
              <a:buFont typeface="Arial" panose="020B0604020202020204" pitchFamily="34" charset="0"/>
              <a:buChar char="•"/>
            </a:pPr>
            <a:endParaRPr lang="en-US" sz="1600" dirty="0"/>
          </a:p>
          <a:p>
            <a:pPr marL="285750" indent="-285750">
              <a:spcBef>
                <a:spcPts val="0"/>
              </a:spcBef>
              <a:buFont typeface="Arial" panose="020B0604020202020204" pitchFamily="34" charset="0"/>
              <a:buChar char="•"/>
            </a:pPr>
            <a:r>
              <a:rPr lang="en-US" sz="2200" dirty="0"/>
              <a:t>All required </a:t>
            </a:r>
            <a:r>
              <a:rPr lang="en-US" sz="2200" dirty="0">
                <a:solidFill>
                  <a:srgbClr val="FF0000"/>
                </a:solidFill>
              </a:rPr>
              <a:t>supporting documents are uploaded </a:t>
            </a:r>
            <a:r>
              <a:rPr lang="en-US" sz="2200" b="1" u="sng" dirty="0">
                <a:solidFill>
                  <a:srgbClr val="FF0000"/>
                </a:solidFill>
              </a:rPr>
              <a:t>with</a:t>
            </a:r>
            <a:r>
              <a:rPr lang="en-US" sz="2200" b="1" dirty="0">
                <a:solidFill>
                  <a:srgbClr val="FF0000"/>
                </a:solidFill>
              </a:rPr>
              <a:t> </a:t>
            </a:r>
            <a:r>
              <a:rPr lang="en-US" sz="2200" dirty="0">
                <a:solidFill>
                  <a:srgbClr val="FF0000"/>
                </a:solidFill>
              </a:rPr>
              <a:t>application in </a:t>
            </a:r>
            <a:r>
              <a:rPr lang="en-US" sz="2200" b="1" u="sng" dirty="0">
                <a:solidFill>
                  <a:srgbClr val="FF0000"/>
                </a:solidFill>
              </a:rPr>
              <a:t>one</a:t>
            </a:r>
            <a:r>
              <a:rPr lang="en-US" sz="2200" dirty="0">
                <a:solidFill>
                  <a:srgbClr val="FF0000"/>
                </a:solidFill>
              </a:rPr>
              <a:t> file, including the reimbursement form.</a:t>
            </a:r>
          </a:p>
          <a:p>
            <a:pPr marL="285750" indent="-285750">
              <a:spcBef>
                <a:spcPts val="0"/>
              </a:spcBef>
              <a:buFont typeface="Arial" panose="020B0604020202020204" pitchFamily="34" charset="0"/>
              <a:buChar char="•"/>
            </a:pPr>
            <a:endParaRPr lang="en-US" sz="1600" dirty="0">
              <a:solidFill>
                <a:srgbClr val="FF0000"/>
              </a:solidFill>
            </a:endParaRPr>
          </a:p>
          <a:p>
            <a:pPr marL="285750" indent="-285750">
              <a:spcBef>
                <a:spcPts val="0"/>
              </a:spcBef>
              <a:buFont typeface="Arial" panose="020B0604020202020204" pitchFamily="34" charset="0"/>
              <a:buChar char="•"/>
            </a:pPr>
            <a:r>
              <a:rPr lang="en-US" sz="2200" dirty="0">
                <a:solidFill>
                  <a:srgbClr val="FF0000"/>
                </a:solidFill>
              </a:rPr>
              <a:t>Reimbursements processed quarterly</a:t>
            </a:r>
          </a:p>
          <a:p>
            <a:endParaRPr lang="en-US" dirty="0"/>
          </a:p>
        </p:txBody>
      </p:sp>
      <p:sp>
        <p:nvSpPr>
          <p:cNvPr id="6" name="Right Arrow 3">
            <a:extLst>
              <a:ext uri="{FF2B5EF4-FFF2-40B4-BE49-F238E27FC236}">
                <a16:creationId xmlns:a16="http://schemas.microsoft.com/office/drawing/2014/main" id="{8C07B84D-946A-08A0-BDE7-3F150562CE2B}"/>
              </a:ext>
            </a:extLst>
          </p:cNvPr>
          <p:cNvSpPr/>
          <p:nvPr/>
        </p:nvSpPr>
        <p:spPr>
          <a:xfrm>
            <a:off x="5701630" y="4180928"/>
            <a:ext cx="1131791" cy="396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7">
            <a:extLst>
              <a:ext uri="{FF2B5EF4-FFF2-40B4-BE49-F238E27FC236}">
                <a16:creationId xmlns:a16="http://schemas.microsoft.com/office/drawing/2014/main" id="{E5882E05-79C3-E9E7-8BCD-8A9B3C36927D}"/>
              </a:ext>
            </a:extLst>
          </p:cNvPr>
          <p:cNvSpPr/>
          <p:nvPr/>
        </p:nvSpPr>
        <p:spPr>
          <a:xfrm>
            <a:off x="5732691" y="5025589"/>
            <a:ext cx="1131791" cy="396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1BF163-D556-3769-C72A-C9A59E490AD3}"/>
              </a:ext>
            </a:extLst>
          </p:cNvPr>
          <p:cNvSpPr txBox="1"/>
          <p:nvPr/>
        </p:nvSpPr>
        <p:spPr>
          <a:xfrm>
            <a:off x="5641554" y="3776433"/>
            <a:ext cx="1222928" cy="523220"/>
          </a:xfrm>
          <a:prstGeom prst="rect">
            <a:avLst/>
          </a:prstGeom>
          <a:noFill/>
        </p:spPr>
        <p:txBody>
          <a:bodyPr wrap="square" rtlCol="0">
            <a:spAutoFit/>
          </a:bodyPr>
          <a:lstStyle/>
          <a:p>
            <a:r>
              <a:rPr lang="en-US" sz="1400" dirty="0">
                <a:solidFill>
                  <a:srgbClr val="FF0000"/>
                </a:solidFill>
              </a:rPr>
              <a:t>Requested Amount</a:t>
            </a:r>
          </a:p>
        </p:txBody>
      </p:sp>
      <p:sp>
        <p:nvSpPr>
          <p:cNvPr id="9" name="TextBox 8">
            <a:extLst>
              <a:ext uri="{FF2B5EF4-FFF2-40B4-BE49-F238E27FC236}">
                <a16:creationId xmlns:a16="http://schemas.microsoft.com/office/drawing/2014/main" id="{2DC40E16-9903-8806-83BA-13E4BAB6F7C4}"/>
              </a:ext>
            </a:extLst>
          </p:cNvPr>
          <p:cNvSpPr txBox="1"/>
          <p:nvPr/>
        </p:nvSpPr>
        <p:spPr>
          <a:xfrm>
            <a:off x="5620035" y="4621645"/>
            <a:ext cx="1222928" cy="523220"/>
          </a:xfrm>
          <a:prstGeom prst="rect">
            <a:avLst/>
          </a:prstGeom>
          <a:noFill/>
        </p:spPr>
        <p:txBody>
          <a:bodyPr wrap="square" rtlCol="0">
            <a:spAutoFit/>
          </a:bodyPr>
          <a:lstStyle/>
          <a:p>
            <a:r>
              <a:rPr lang="en-US" sz="1400" dirty="0">
                <a:solidFill>
                  <a:srgbClr val="FF0000"/>
                </a:solidFill>
              </a:rPr>
              <a:t>Required Signature</a:t>
            </a:r>
          </a:p>
        </p:txBody>
      </p:sp>
      <p:sp>
        <p:nvSpPr>
          <p:cNvPr id="10" name="Right Arrow 3">
            <a:extLst>
              <a:ext uri="{FF2B5EF4-FFF2-40B4-BE49-F238E27FC236}">
                <a16:creationId xmlns:a16="http://schemas.microsoft.com/office/drawing/2014/main" id="{2773AB4D-3CDE-8C2A-4743-BC3AD029ABB0}"/>
              </a:ext>
            </a:extLst>
          </p:cNvPr>
          <p:cNvSpPr/>
          <p:nvPr/>
        </p:nvSpPr>
        <p:spPr>
          <a:xfrm rot="10800000">
            <a:off x="8693878" y="3222760"/>
            <a:ext cx="1131791" cy="396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B351665-AB62-2D2D-06B3-8374C30A3893}"/>
              </a:ext>
            </a:extLst>
          </p:cNvPr>
          <p:cNvSpPr txBox="1"/>
          <p:nvPr/>
        </p:nvSpPr>
        <p:spPr>
          <a:xfrm>
            <a:off x="8878524" y="2856972"/>
            <a:ext cx="1675891" cy="461665"/>
          </a:xfrm>
          <a:prstGeom prst="rect">
            <a:avLst/>
          </a:prstGeom>
          <a:noFill/>
        </p:spPr>
        <p:txBody>
          <a:bodyPr wrap="square" rtlCol="0">
            <a:spAutoFit/>
          </a:bodyPr>
          <a:lstStyle/>
          <a:p>
            <a:r>
              <a:rPr lang="en-US" sz="1200" dirty="0">
                <a:solidFill>
                  <a:srgbClr val="FF0000"/>
                </a:solidFill>
              </a:rPr>
              <a:t>SCAP Number</a:t>
            </a:r>
          </a:p>
          <a:p>
            <a:r>
              <a:rPr lang="en-US" sz="1200" dirty="0">
                <a:solidFill>
                  <a:srgbClr val="FF0000"/>
                </a:solidFill>
              </a:rPr>
              <a:t>SCAP(year)-Div. #</a:t>
            </a:r>
          </a:p>
        </p:txBody>
      </p:sp>
      <p:sp>
        <p:nvSpPr>
          <p:cNvPr id="12" name="Right Arrow 3">
            <a:extLst>
              <a:ext uri="{FF2B5EF4-FFF2-40B4-BE49-F238E27FC236}">
                <a16:creationId xmlns:a16="http://schemas.microsoft.com/office/drawing/2014/main" id="{28238253-001D-F184-AE66-00F089A9E345}"/>
              </a:ext>
            </a:extLst>
          </p:cNvPr>
          <p:cNvSpPr/>
          <p:nvPr/>
        </p:nvSpPr>
        <p:spPr>
          <a:xfrm rot="10800000">
            <a:off x="10790341" y="3728898"/>
            <a:ext cx="529896" cy="396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D1D6553-83B3-BE85-5016-0AA078A47161}"/>
              </a:ext>
            </a:extLst>
          </p:cNvPr>
          <p:cNvSpPr txBox="1"/>
          <p:nvPr/>
        </p:nvSpPr>
        <p:spPr>
          <a:xfrm>
            <a:off x="10653129" y="4085615"/>
            <a:ext cx="1334217" cy="307777"/>
          </a:xfrm>
          <a:prstGeom prst="rect">
            <a:avLst/>
          </a:prstGeom>
          <a:noFill/>
        </p:spPr>
        <p:txBody>
          <a:bodyPr wrap="square" rtlCol="0">
            <a:spAutoFit/>
          </a:bodyPr>
          <a:lstStyle/>
          <a:p>
            <a:r>
              <a:rPr lang="en-US" sz="1400" dirty="0">
                <a:solidFill>
                  <a:srgbClr val="FF0000"/>
                </a:solidFill>
              </a:rPr>
              <a:t>Request #</a:t>
            </a:r>
          </a:p>
        </p:txBody>
      </p:sp>
      <p:sp>
        <p:nvSpPr>
          <p:cNvPr id="14" name="Right Arrow 3">
            <a:extLst>
              <a:ext uri="{FF2B5EF4-FFF2-40B4-BE49-F238E27FC236}">
                <a16:creationId xmlns:a16="http://schemas.microsoft.com/office/drawing/2014/main" id="{8CAF2F39-9A38-015B-9A52-DBAEB3D649E2}"/>
              </a:ext>
            </a:extLst>
          </p:cNvPr>
          <p:cNvSpPr/>
          <p:nvPr/>
        </p:nvSpPr>
        <p:spPr>
          <a:xfrm rot="10800000">
            <a:off x="11442152" y="2576668"/>
            <a:ext cx="637516" cy="396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C3CA2AE-38CC-58AA-5CDE-4B757A18FFD7}"/>
              </a:ext>
            </a:extLst>
          </p:cNvPr>
          <p:cNvSpPr txBox="1"/>
          <p:nvPr/>
        </p:nvSpPr>
        <p:spPr>
          <a:xfrm>
            <a:off x="10947879" y="2924755"/>
            <a:ext cx="1131790" cy="738664"/>
          </a:xfrm>
          <a:prstGeom prst="rect">
            <a:avLst/>
          </a:prstGeom>
          <a:noFill/>
        </p:spPr>
        <p:txBody>
          <a:bodyPr wrap="square" rtlCol="0">
            <a:spAutoFit/>
          </a:bodyPr>
          <a:lstStyle/>
          <a:p>
            <a:r>
              <a:rPr lang="en-US" sz="1400" dirty="0">
                <a:solidFill>
                  <a:srgbClr val="FF0000"/>
                </a:solidFill>
              </a:rPr>
              <a:t>Division # </a:t>
            </a:r>
          </a:p>
          <a:p>
            <a:r>
              <a:rPr lang="en-US" sz="1400" dirty="0">
                <a:solidFill>
                  <a:srgbClr val="FF0000"/>
                </a:solidFill>
              </a:rPr>
              <a:t>&amp; Request Date</a:t>
            </a:r>
          </a:p>
        </p:txBody>
      </p:sp>
      <p:sp>
        <p:nvSpPr>
          <p:cNvPr id="5" name="Right Arrow 7">
            <a:extLst>
              <a:ext uri="{FF2B5EF4-FFF2-40B4-BE49-F238E27FC236}">
                <a16:creationId xmlns:a16="http://schemas.microsoft.com/office/drawing/2014/main" id="{164F1B63-50E3-AC90-DD5A-A1FEEF568CC3}"/>
              </a:ext>
            </a:extLst>
          </p:cNvPr>
          <p:cNvSpPr/>
          <p:nvPr/>
        </p:nvSpPr>
        <p:spPr>
          <a:xfrm>
            <a:off x="5714585" y="6350384"/>
            <a:ext cx="948004" cy="3961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74AF9F9-EAA6-552C-194C-F83379E4B228}"/>
              </a:ext>
            </a:extLst>
          </p:cNvPr>
          <p:cNvSpPr txBox="1"/>
          <p:nvPr/>
        </p:nvSpPr>
        <p:spPr>
          <a:xfrm>
            <a:off x="4465591" y="6130413"/>
            <a:ext cx="1990188" cy="523220"/>
          </a:xfrm>
          <a:prstGeom prst="rect">
            <a:avLst/>
          </a:prstGeom>
          <a:noFill/>
        </p:spPr>
        <p:txBody>
          <a:bodyPr wrap="square" rtlCol="0">
            <a:spAutoFit/>
          </a:bodyPr>
          <a:lstStyle/>
          <a:p>
            <a:r>
              <a:rPr lang="en-US" sz="1400" dirty="0">
                <a:solidFill>
                  <a:srgbClr val="FF0000"/>
                </a:solidFill>
              </a:rPr>
              <a:t>Area to be completed by VDOE staff</a:t>
            </a:r>
          </a:p>
        </p:txBody>
      </p:sp>
      <p:sp>
        <p:nvSpPr>
          <p:cNvPr id="18" name="TextBox 17">
            <a:extLst>
              <a:ext uri="{FF2B5EF4-FFF2-40B4-BE49-F238E27FC236}">
                <a16:creationId xmlns:a16="http://schemas.microsoft.com/office/drawing/2014/main" id="{CECD2CDB-3EE8-91EA-DFAA-AB94DD8701BE}"/>
              </a:ext>
            </a:extLst>
          </p:cNvPr>
          <p:cNvSpPr txBox="1"/>
          <p:nvPr/>
        </p:nvSpPr>
        <p:spPr>
          <a:xfrm>
            <a:off x="7377535" y="3295256"/>
            <a:ext cx="1421738" cy="276999"/>
          </a:xfrm>
          <a:prstGeom prst="rect">
            <a:avLst/>
          </a:prstGeom>
          <a:noFill/>
        </p:spPr>
        <p:txBody>
          <a:bodyPr wrap="square" rtlCol="0">
            <a:spAutoFit/>
          </a:bodyPr>
          <a:lstStyle/>
          <a:p>
            <a:r>
              <a:rPr lang="en-US" sz="1200" dirty="0">
                <a:highlight>
                  <a:srgbClr val="FFFF00"/>
                </a:highlight>
              </a:rPr>
              <a:t>SCAP2x-xxx</a:t>
            </a:r>
            <a:endParaRPr lang="en-US" sz="1200" dirty="0"/>
          </a:p>
        </p:txBody>
      </p:sp>
      <p:sp>
        <p:nvSpPr>
          <p:cNvPr id="3" name="Right Arrow 3">
            <a:extLst>
              <a:ext uri="{FF2B5EF4-FFF2-40B4-BE49-F238E27FC236}">
                <a16:creationId xmlns:a16="http://schemas.microsoft.com/office/drawing/2014/main" id="{7902F2F9-0F2D-2E70-EEAB-B034EC2980DA}"/>
              </a:ext>
            </a:extLst>
          </p:cNvPr>
          <p:cNvSpPr/>
          <p:nvPr/>
        </p:nvSpPr>
        <p:spPr>
          <a:xfrm rot="10800000">
            <a:off x="10554414" y="1488654"/>
            <a:ext cx="529894" cy="3077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3EA2C90-7F42-CC2D-D468-160F212B2FD6}"/>
              </a:ext>
            </a:extLst>
          </p:cNvPr>
          <p:cNvSpPr txBox="1"/>
          <p:nvPr/>
        </p:nvSpPr>
        <p:spPr>
          <a:xfrm>
            <a:off x="11077451" y="1256484"/>
            <a:ext cx="1222928" cy="738664"/>
          </a:xfrm>
          <a:prstGeom prst="rect">
            <a:avLst/>
          </a:prstGeom>
          <a:noFill/>
        </p:spPr>
        <p:txBody>
          <a:bodyPr wrap="square" rtlCol="0">
            <a:spAutoFit/>
          </a:bodyPr>
          <a:lstStyle/>
          <a:p>
            <a:r>
              <a:rPr lang="en-US" sz="1400" dirty="0">
                <a:solidFill>
                  <a:srgbClr val="FF0000"/>
                </a:solidFill>
              </a:rPr>
              <a:t>Confirm Correct Grant Year</a:t>
            </a:r>
          </a:p>
        </p:txBody>
      </p:sp>
    </p:spTree>
    <p:extLst>
      <p:ext uri="{BB962C8B-B14F-4D97-AF65-F5344CB8AC3E}">
        <p14:creationId xmlns:p14="http://schemas.microsoft.com/office/powerpoint/2010/main" val="1893427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A9AE4-3388-AFD0-E280-26BA708F295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50F8BB-E368-0CCE-D806-44C90B96D15D}"/>
              </a:ext>
            </a:extLst>
          </p:cNvPr>
          <p:cNvSpPr>
            <a:spLocks noGrp="1"/>
          </p:cNvSpPr>
          <p:nvPr>
            <p:ph type="sldNum" sz="quarter" idx="12"/>
          </p:nvPr>
        </p:nvSpPr>
        <p:spPr/>
        <p:txBody>
          <a:bodyPr/>
          <a:lstStyle/>
          <a:p>
            <a:fld id="{B2102BAA-C61A-4A39-BDF1-4340D572B82C}" type="slidenum">
              <a:rPr lang="en-US" smtClean="0"/>
              <a:t>11</a:t>
            </a:fld>
            <a:endParaRPr lang="en-US"/>
          </a:p>
        </p:txBody>
      </p:sp>
    </p:spTree>
    <p:extLst>
      <p:ext uri="{BB962C8B-B14F-4D97-AF65-F5344CB8AC3E}">
        <p14:creationId xmlns:p14="http://schemas.microsoft.com/office/powerpoint/2010/main" val="71323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42E8E-4494-233D-E0B2-64D455981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6FCD4D-10EE-261C-30A2-895AB097C4C8}"/>
              </a:ext>
            </a:extLst>
          </p:cNvPr>
          <p:cNvSpPr>
            <a:spLocks noGrp="1"/>
          </p:cNvSpPr>
          <p:nvPr>
            <p:ph type="ctrTitle"/>
          </p:nvPr>
        </p:nvSpPr>
        <p:spPr>
          <a:xfrm>
            <a:off x="602810" y="461727"/>
            <a:ext cx="8331328" cy="4314560"/>
          </a:xfrm>
        </p:spPr>
        <p:txBody>
          <a:bodyPr>
            <a:normAutofit/>
          </a:bodyPr>
          <a:lstStyle/>
          <a:p>
            <a:br>
              <a:rPr lang="en-US" dirty="0"/>
            </a:br>
            <a:r>
              <a:rPr lang="en-US" dirty="0"/>
              <a:t>School Security Equipment Grant</a:t>
            </a:r>
            <a:br>
              <a:rPr lang="en-US" dirty="0"/>
            </a:br>
            <a:r>
              <a:rPr lang="en-US" dirty="0"/>
              <a:t>(SEGM) </a:t>
            </a:r>
            <a:br>
              <a:rPr lang="en-US" dirty="0"/>
            </a:br>
            <a:endParaRPr lang="en-US" dirty="0"/>
          </a:p>
        </p:txBody>
      </p:sp>
      <p:sp>
        <p:nvSpPr>
          <p:cNvPr id="3" name="Subtitle 2">
            <a:extLst>
              <a:ext uri="{FF2B5EF4-FFF2-40B4-BE49-F238E27FC236}">
                <a16:creationId xmlns:a16="http://schemas.microsoft.com/office/drawing/2014/main" id="{5ED4C4EE-B2D8-6EDF-529D-A3BB9D31B454}"/>
              </a:ext>
            </a:extLst>
          </p:cNvPr>
          <p:cNvSpPr>
            <a:spLocks noGrp="1"/>
          </p:cNvSpPr>
          <p:nvPr>
            <p:ph type="subTitle" idx="1"/>
          </p:nvPr>
        </p:nvSpPr>
        <p:spPr>
          <a:xfrm>
            <a:off x="602810" y="4776287"/>
            <a:ext cx="4252220" cy="2445606"/>
          </a:xfrm>
        </p:spPr>
        <p:txBody>
          <a:bodyPr>
            <a:normAutofit/>
          </a:bodyPr>
          <a:lstStyle/>
          <a:p>
            <a:pPr marL="342900" indent="-342900">
              <a:buFont typeface="Arial" panose="020B0604020202020204" pitchFamily="34" charset="0"/>
              <a:buChar char="•"/>
            </a:pPr>
            <a:r>
              <a:rPr lang="en-US" dirty="0"/>
              <a:t>Reimbursement Process </a:t>
            </a:r>
          </a:p>
          <a:p>
            <a:pPr marL="342900" indent="-342900">
              <a:buFont typeface="Arial" panose="020B0604020202020204" pitchFamily="34" charset="0"/>
              <a:buChar char="•"/>
            </a:pPr>
            <a:r>
              <a:rPr lang="en-US" dirty="0"/>
              <a:t>Frequently Asked Questions</a:t>
            </a:r>
          </a:p>
          <a:p>
            <a:endParaRPr lang="en-US" sz="1900" dirty="0"/>
          </a:p>
        </p:txBody>
      </p:sp>
      <p:sp>
        <p:nvSpPr>
          <p:cNvPr id="4" name="Slide Number Placeholder 3">
            <a:extLst>
              <a:ext uri="{FF2B5EF4-FFF2-40B4-BE49-F238E27FC236}">
                <a16:creationId xmlns:a16="http://schemas.microsoft.com/office/drawing/2014/main" id="{5920AA52-01D6-6971-6EF4-13BD2CF58B74}"/>
              </a:ext>
            </a:extLst>
          </p:cNvPr>
          <p:cNvSpPr>
            <a:spLocks noGrp="1"/>
          </p:cNvSpPr>
          <p:nvPr>
            <p:ph type="sldNum" sz="quarter" idx="12"/>
          </p:nvPr>
        </p:nvSpPr>
        <p:spPr/>
        <p:txBody>
          <a:bodyPr/>
          <a:lstStyle/>
          <a:p>
            <a:fld id="{B2102BAA-C61A-4A39-BDF1-4340D572B82C}" type="slidenum">
              <a:rPr lang="en-US" smtClean="0"/>
              <a:t>12</a:t>
            </a:fld>
            <a:endParaRPr lang="en-US"/>
          </a:p>
        </p:txBody>
      </p:sp>
    </p:spTree>
    <p:extLst>
      <p:ext uri="{BB962C8B-B14F-4D97-AF65-F5344CB8AC3E}">
        <p14:creationId xmlns:p14="http://schemas.microsoft.com/office/powerpoint/2010/main" val="3110892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07629-335B-9B2A-C106-8090DEB570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B36CD2-7123-9537-BA01-D1D76AD9B866}"/>
              </a:ext>
            </a:extLst>
          </p:cNvPr>
          <p:cNvSpPr>
            <a:spLocks noGrp="1"/>
          </p:cNvSpPr>
          <p:nvPr>
            <p:ph type="title"/>
          </p:nvPr>
        </p:nvSpPr>
        <p:spPr/>
        <p:txBody>
          <a:bodyPr/>
          <a:lstStyle/>
          <a:p>
            <a:r>
              <a:rPr lang="en-US" dirty="0"/>
              <a:t>SEGM Background Information</a:t>
            </a:r>
          </a:p>
        </p:txBody>
      </p:sp>
      <p:sp>
        <p:nvSpPr>
          <p:cNvPr id="3" name="Slide Number Placeholder 2">
            <a:extLst>
              <a:ext uri="{FF2B5EF4-FFF2-40B4-BE49-F238E27FC236}">
                <a16:creationId xmlns:a16="http://schemas.microsoft.com/office/drawing/2014/main" id="{DCA7E72E-E683-E55C-504D-098094A417A1}"/>
              </a:ext>
            </a:extLst>
          </p:cNvPr>
          <p:cNvSpPr>
            <a:spLocks noGrp="1"/>
          </p:cNvSpPr>
          <p:nvPr>
            <p:ph type="sldNum" sz="quarter" idx="12"/>
          </p:nvPr>
        </p:nvSpPr>
        <p:spPr/>
        <p:txBody>
          <a:bodyPr/>
          <a:lstStyle/>
          <a:p>
            <a:fld id="{B2102BAA-C61A-4A39-BDF1-4340D572B82C}" type="slidenum">
              <a:rPr lang="en-US" smtClean="0"/>
              <a:t>13</a:t>
            </a:fld>
            <a:endParaRPr lang="en-US"/>
          </a:p>
        </p:txBody>
      </p:sp>
      <p:sp>
        <p:nvSpPr>
          <p:cNvPr id="4" name="Content Placeholder 3">
            <a:extLst>
              <a:ext uri="{FF2B5EF4-FFF2-40B4-BE49-F238E27FC236}">
                <a16:creationId xmlns:a16="http://schemas.microsoft.com/office/drawing/2014/main" id="{483F1106-6507-5694-B900-EFCBCA1280CA}"/>
              </a:ext>
            </a:extLst>
          </p:cNvPr>
          <p:cNvSpPr>
            <a:spLocks noGrp="1"/>
          </p:cNvSpPr>
          <p:nvPr>
            <p:ph idx="1"/>
          </p:nvPr>
        </p:nvSpPr>
        <p:spPr>
          <a:xfrm>
            <a:off x="719202" y="1524614"/>
            <a:ext cx="10135903" cy="5014298"/>
          </a:xfrm>
        </p:spPr>
        <p:txBody>
          <a:bodyPr/>
          <a:lstStyle/>
          <a:p>
            <a:r>
              <a:rPr lang="en-US" sz="2200" b="0" i="0" dirty="0">
                <a:solidFill>
                  <a:srgbClr val="444444"/>
                </a:solidFill>
                <a:effectLst/>
              </a:rPr>
              <a:t>The </a:t>
            </a:r>
            <a:r>
              <a:rPr lang="en-US" sz="2200" b="0" i="0" u="sng" dirty="0">
                <a:solidFill>
                  <a:srgbClr val="003C71"/>
                </a:solidFill>
                <a:effectLst/>
                <a:hlinkClick r:id="rId2"/>
              </a:rPr>
              <a:t>Virginia Public School Authority (VPSA)</a:t>
            </a:r>
            <a:r>
              <a:rPr lang="en-US" sz="2200" b="0" i="0" dirty="0">
                <a:solidFill>
                  <a:srgbClr val="444444"/>
                </a:solidFill>
                <a:effectLst/>
              </a:rPr>
              <a:t> issues equipment notes in conjunction with the existing </a:t>
            </a:r>
            <a:r>
              <a:rPr lang="en-US" sz="2200" b="0" i="0" u="sng" dirty="0">
                <a:solidFill>
                  <a:srgbClr val="003C71"/>
                </a:solidFill>
                <a:effectLst/>
                <a:hlinkClick r:id="rId3"/>
              </a:rPr>
              <a:t>Virginia Public School Authority technology notes program.</a:t>
            </a:r>
            <a:r>
              <a:rPr lang="en-US" sz="2200" b="0" i="0" dirty="0">
                <a:solidFill>
                  <a:srgbClr val="444444"/>
                </a:solidFill>
                <a:effectLst/>
              </a:rPr>
              <a:t> </a:t>
            </a:r>
          </a:p>
          <a:p>
            <a:endParaRPr lang="en-US" sz="1000" b="0" i="0" dirty="0">
              <a:solidFill>
                <a:srgbClr val="444444"/>
              </a:solidFill>
              <a:effectLst/>
            </a:endParaRPr>
          </a:p>
          <a:p>
            <a:r>
              <a:rPr lang="en-US" sz="2200" b="0" i="0" dirty="0">
                <a:solidFill>
                  <a:srgbClr val="444444"/>
                </a:solidFill>
                <a:effectLst/>
                <a:latin typeface="Lato" panose="020F0502020204030203" pitchFamily="34" charset="0"/>
              </a:rPr>
              <a:t>The 2025-2026 school year grants were awarded on a competitive basis, with each awarded school divisions eligible to receive grant awards up to $250,000. </a:t>
            </a:r>
          </a:p>
          <a:p>
            <a:endParaRPr lang="en-US" sz="1000" b="0" i="0" dirty="0">
              <a:solidFill>
                <a:srgbClr val="444444"/>
              </a:solidFill>
              <a:effectLst/>
            </a:endParaRPr>
          </a:p>
          <a:p>
            <a:r>
              <a:rPr lang="en-US" sz="2000" b="0" i="0" dirty="0">
                <a:solidFill>
                  <a:srgbClr val="444444"/>
                </a:solidFill>
                <a:effectLst/>
                <a:latin typeface="Lato" panose="020F0502020204030203" pitchFamily="34" charset="0"/>
              </a:rPr>
              <a:t>$12 million in School Security Equipment Grants to help protect students, faculty and staff, and visitors.  </a:t>
            </a:r>
          </a:p>
          <a:p>
            <a:pPr lvl="1"/>
            <a:r>
              <a:rPr lang="en-US" sz="2000" dirty="0">
                <a:solidFill>
                  <a:srgbClr val="444444"/>
                </a:solidFill>
                <a:latin typeface="Lato" panose="020F0502020204030203" pitchFamily="34" charset="0"/>
              </a:rPr>
              <a:t>A</a:t>
            </a:r>
            <a:r>
              <a:rPr lang="en-US" sz="2000" b="0" i="0" dirty="0">
                <a:solidFill>
                  <a:srgbClr val="444444"/>
                </a:solidFill>
                <a:effectLst/>
                <a:latin typeface="Lato" panose="020F0502020204030203" pitchFamily="34" charset="0"/>
              </a:rPr>
              <a:t>warded to </a:t>
            </a:r>
            <a:r>
              <a:rPr lang="en-US" sz="2000" b="1" dirty="0">
                <a:solidFill>
                  <a:srgbClr val="444444"/>
                </a:solidFill>
                <a:latin typeface="Lato" panose="020F0502020204030203" pitchFamily="34" charset="0"/>
              </a:rPr>
              <a:t>99</a:t>
            </a:r>
            <a:r>
              <a:rPr lang="en-US" sz="2000" b="0" i="0" dirty="0">
                <a:solidFill>
                  <a:srgbClr val="444444"/>
                </a:solidFill>
                <a:effectLst/>
                <a:latin typeface="Lato" panose="020F0502020204030203" pitchFamily="34" charset="0"/>
              </a:rPr>
              <a:t> school divisions </a:t>
            </a:r>
          </a:p>
          <a:p>
            <a:pPr lvl="1"/>
            <a:r>
              <a:rPr lang="en-US" sz="2000" dirty="0">
                <a:solidFill>
                  <a:srgbClr val="444444"/>
                </a:solidFill>
                <a:latin typeface="Lato" panose="020F0502020204030203" pitchFamily="34" charset="0"/>
              </a:rPr>
              <a:t>A</a:t>
            </a:r>
            <a:r>
              <a:rPr lang="en-US" sz="2000" b="0" i="0" dirty="0">
                <a:solidFill>
                  <a:srgbClr val="444444"/>
                </a:solidFill>
                <a:effectLst/>
                <a:latin typeface="Lato" panose="020F0502020204030203" pitchFamily="34" charset="0"/>
              </a:rPr>
              <a:t>warded to </a:t>
            </a:r>
            <a:r>
              <a:rPr lang="en-US" sz="2000" b="1" i="0" dirty="0">
                <a:solidFill>
                  <a:srgbClr val="444444"/>
                </a:solidFill>
                <a:effectLst/>
                <a:latin typeface="Lato" panose="020F0502020204030203" pitchFamily="34" charset="0"/>
              </a:rPr>
              <a:t>433</a:t>
            </a:r>
            <a:r>
              <a:rPr lang="en-US" sz="2000" b="0" i="0" dirty="0">
                <a:solidFill>
                  <a:srgbClr val="444444"/>
                </a:solidFill>
                <a:effectLst/>
                <a:latin typeface="Lato" panose="020F0502020204030203" pitchFamily="34" charset="0"/>
              </a:rPr>
              <a:t> schools </a:t>
            </a:r>
          </a:p>
          <a:p>
            <a:pPr algn="l">
              <a:spcBef>
                <a:spcPts val="600"/>
              </a:spcBef>
              <a:spcAft>
                <a:spcPts val="1350"/>
              </a:spcAft>
              <a:buFont typeface="Arial" panose="020B0604020202020204" pitchFamily="34" charset="0"/>
              <a:buChar char="•"/>
            </a:pPr>
            <a:endParaRPr lang="en-US" sz="2200" b="0" i="0" dirty="0">
              <a:solidFill>
                <a:srgbClr val="444444"/>
              </a:solidFill>
              <a:effectLst/>
            </a:endParaRPr>
          </a:p>
        </p:txBody>
      </p:sp>
    </p:spTree>
    <p:extLst>
      <p:ext uri="{BB962C8B-B14F-4D97-AF65-F5344CB8AC3E}">
        <p14:creationId xmlns:p14="http://schemas.microsoft.com/office/powerpoint/2010/main" val="317133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AF616-318E-72EE-86D4-CD4D01DB0C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D91FB8-EC3E-9AA3-45AF-713974268FCE}"/>
              </a:ext>
            </a:extLst>
          </p:cNvPr>
          <p:cNvSpPr>
            <a:spLocks noGrp="1"/>
          </p:cNvSpPr>
          <p:nvPr>
            <p:ph type="title"/>
          </p:nvPr>
        </p:nvSpPr>
        <p:spPr/>
        <p:txBody>
          <a:bodyPr/>
          <a:lstStyle/>
          <a:p>
            <a:r>
              <a:rPr lang="en-US" dirty="0"/>
              <a:t>SEGM Background Information</a:t>
            </a:r>
          </a:p>
        </p:txBody>
      </p:sp>
      <p:sp>
        <p:nvSpPr>
          <p:cNvPr id="3" name="Slide Number Placeholder 2">
            <a:extLst>
              <a:ext uri="{FF2B5EF4-FFF2-40B4-BE49-F238E27FC236}">
                <a16:creationId xmlns:a16="http://schemas.microsoft.com/office/drawing/2014/main" id="{94EA643D-4EE1-D4FC-FEEA-FFA0C95A4946}"/>
              </a:ext>
            </a:extLst>
          </p:cNvPr>
          <p:cNvSpPr>
            <a:spLocks noGrp="1"/>
          </p:cNvSpPr>
          <p:nvPr>
            <p:ph type="sldNum" sz="quarter" idx="12"/>
          </p:nvPr>
        </p:nvSpPr>
        <p:spPr/>
        <p:txBody>
          <a:bodyPr/>
          <a:lstStyle/>
          <a:p>
            <a:fld id="{B2102BAA-C61A-4A39-BDF1-4340D572B82C}" type="slidenum">
              <a:rPr lang="en-US" smtClean="0"/>
              <a:t>14</a:t>
            </a:fld>
            <a:endParaRPr lang="en-US"/>
          </a:p>
        </p:txBody>
      </p:sp>
      <p:sp>
        <p:nvSpPr>
          <p:cNvPr id="4" name="Content Placeholder 3">
            <a:extLst>
              <a:ext uri="{FF2B5EF4-FFF2-40B4-BE49-F238E27FC236}">
                <a16:creationId xmlns:a16="http://schemas.microsoft.com/office/drawing/2014/main" id="{5BBDD00B-AB33-7AEA-2A60-CD0BB8274939}"/>
              </a:ext>
            </a:extLst>
          </p:cNvPr>
          <p:cNvSpPr>
            <a:spLocks noGrp="1"/>
          </p:cNvSpPr>
          <p:nvPr>
            <p:ph idx="1"/>
          </p:nvPr>
        </p:nvSpPr>
        <p:spPr>
          <a:xfrm>
            <a:off x="791630" y="1958386"/>
            <a:ext cx="10412281" cy="5014298"/>
          </a:xfrm>
        </p:spPr>
        <p:txBody>
          <a:bodyPr/>
          <a:lstStyle/>
          <a:p>
            <a:r>
              <a:rPr lang="en-US" sz="2200" i="0" dirty="0">
                <a:solidFill>
                  <a:srgbClr val="444444"/>
                </a:solidFill>
                <a:effectLst/>
                <a:latin typeface="Aptos" panose="020B0004020202020204" pitchFamily="34" charset="0"/>
              </a:rPr>
              <a:t>Eligible Equipment </a:t>
            </a:r>
            <a:r>
              <a:rPr lang="en-US" sz="2200" dirty="0">
                <a:solidFill>
                  <a:srgbClr val="444444"/>
                </a:solidFill>
                <a:latin typeface="Aptos" panose="020B0004020202020204" pitchFamily="34" charset="0"/>
              </a:rPr>
              <a:t>is listed in the application and on the VDOE webpage.</a:t>
            </a:r>
          </a:p>
          <a:p>
            <a:endParaRPr lang="en-US" sz="1000" i="0" dirty="0">
              <a:solidFill>
                <a:srgbClr val="444444"/>
              </a:solidFill>
              <a:effectLst/>
              <a:latin typeface="Aptos" panose="020B0004020202020204" pitchFamily="34" charset="0"/>
            </a:endParaRPr>
          </a:p>
          <a:p>
            <a:r>
              <a:rPr lang="en-US" sz="2200" b="0" i="0" dirty="0">
                <a:solidFill>
                  <a:srgbClr val="444444"/>
                </a:solidFill>
                <a:effectLst/>
                <a:latin typeface="Lato" panose="020F0502020204030203" pitchFamily="34" charset="0"/>
              </a:rPr>
              <a:t>Funds </a:t>
            </a:r>
            <a:r>
              <a:rPr lang="en-US" sz="2200" dirty="0">
                <a:solidFill>
                  <a:srgbClr val="444444"/>
                </a:solidFill>
                <a:latin typeface="Lato" panose="020F0502020204030203" pitchFamily="34" charset="0"/>
              </a:rPr>
              <a:t>are</a:t>
            </a:r>
            <a:r>
              <a:rPr lang="en-US" sz="2200" b="0" i="0" dirty="0">
                <a:solidFill>
                  <a:srgbClr val="444444"/>
                </a:solidFill>
                <a:effectLst/>
                <a:latin typeface="Lato" panose="020F0502020204030203" pitchFamily="34" charset="0"/>
              </a:rPr>
              <a:t> awarded based on a rank ordering of applications’ point total on the (10) competitive application criteria. </a:t>
            </a:r>
          </a:p>
          <a:p>
            <a:endParaRPr lang="en-US" sz="1000" b="0" i="0" dirty="0">
              <a:solidFill>
                <a:srgbClr val="444444"/>
              </a:solidFill>
              <a:effectLst/>
              <a:latin typeface="Lato" panose="020F0502020204030203" pitchFamily="34" charset="0"/>
            </a:endParaRPr>
          </a:p>
          <a:p>
            <a:r>
              <a:rPr lang="en-US" sz="2200" b="0" i="0" dirty="0">
                <a:solidFill>
                  <a:srgbClr val="444444"/>
                </a:solidFill>
                <a:effectLst/>
                <a:latin typeface="Lato" panose="020F0502020204030203" pitchFamily="34" charset="0"/>
              </a:rPr>
              <a:t>The criteria developed by VDOE and the Virginia Department of Criminal Justice Services gives priority to:</a:t>
            </a:r>
          </a:p>
          <a:p>
            <a:pPr lvl="1"/>
            <a:r>
              <a:rPr lang="en-US" sz="2200" dirty="0">
                <a:solidFill>
                  <a:srgbClr val="444444"/>
                </a:solidFill>
                <a:latin typeface="Lato" panose="020F0502020204030203" pitchFamily="34" charset="0"/>
              </a:rPr>
              <a:t>S</a:t>
            </a:r>
            <a:r>
              <a:rPr lang="en-US" sz="2200" b="0" i="0" dirty="0">
                <a:solidFill>
                  <a:srgbClr val="444444"/>
                </a:solidFill>
                <a:effectLst/>
                <a:latin typeface="Lato" panose="020F0502020204030203" pitchFamily="34" charset="0"/>
              </a:rPr>
              <a:t>chools most in need of modern security equipment, </a:t>
            </a:r>
          </a:p>
          <a:p>
            <a:pPr lvl="1"/>
            <a:r>
              <a:rPr lang="en-US" sz="2200" dirty="0">
                <a:solidFill>
                  <a:srgbClr val="444444"/>
                </a:solidFill>
                <a:latin typeface="Lato" panose="020F0502020204030203" pitchFamily="34" charset="0"/>
              </a:rPr>
              <a:t>S</a:t>
            </a:r>
            <a:r>
              <a:rPr lang="en-US" sz="2200" b="0" i="0" dirty="0">
                <a:solidFill>
                  <a:srgbClr val="444444"/>
                </a:solidFill>
                <a:effectLst/>
                <a:latin typeface="Lato" panose="020F0502020204030203" pitchFamily="34" charset="0"/>
              </a:rPr>
              <a:t>chools with relatively high numbers of offenses, </a:t>
            </a:r>
          </a:p>
          <a:p>
            <a:pPr lvl="1"/>
            <a:r>
              <a:rPr lang="en-US" sz="2200" dirty="0">
                <a:solidFill>
                  <a:srgbClr val="444444"/>
                </a:solidFill>
                <a:latin typeface="Lato" panose="020F0502020204030203" pitchFamily="34" charset="0"/>
              </a:rPr>
              <a:t>S</a:t>
            </a:r>
            <a:r>
              <a:rPr lang="en-US" sz="2200" b="0" i="0" dirty="0">
                <a:solidFill>
                  <a:srgbClr val="444444"/>
                </a:solidFill>
                <a:effectLst/>
                <a:latin typeface="Lato" panose="020F0502020204030203" pitchFamily="34" charset="0"/>
              </a:rPr>
              <a:t>chools with equipment needs identified by a school security audit, and</a:t>
            </a:r>
            <a:endParaRPr lang="en-US" sz="2200" dirty="0">
              <a:solidFill>
                <a:srgbClr val="444444"/>
              </a:solidFill>
              <a:latin typeface="Lato" panose="020F0502020204030203" pitchFamily="34" charset="0"/>
            </a:endParaRPr>
          </a:p>
          <a:p>
            <a:pPr lvl="1"/>
            <a:r>
              <a:rPr lang="en-US" sz="2200" dirty="0">
                <a:solidFill>
                  <a:srgbClr val="444444"/>
                </a:solidFill>
                <a:latin typeface="Lato" panose="020F0502020204030203" pitchFamily="34" charset="0"/>
              </a:rPr>
              <a:t>S</a:t>
            </a:r>
            <a:r>
              <a:rPr lang="en-US" sz="2200" b="0" i="0" dirty="0">
                <a:solidFill>
                  <a:srgbClr val="444444"/>
                </a:solidFill>
                <a:effectLst/>
                <a:latin typeface="Lato" panose="020F0502020204030203" pitchFamily="34" charset="0"/>
              </a:rPr>
              <a:t>chools in divisions least able to afford security upgrades.  </a:t>
            </a:r>
          </a:p>
          <a:p>
            <a:pPr algn="l">
              <a:spcBef>
                <a:spcPts val="600"/>
              </a:spcBef>
              <a:spcAft>
                <a:spcPts val="1350"/>
              </a:spcAft>
              <a:buFont typeface="Arial" panose="020B0604020202020204" pitchFamily="34" charset="0"/>
              <a:buChar char="•"/>
            </a:pPr>
            <a:endParaRPr lang="en-US" sz="2200" b="0" i="0" dirty="0">
              <a:solidFill>
                <a:srgbClr val="444444"/>
              </a:solidFill>
              <a:effectLst/>
            </a:endParaRPr>
          </a:p>
        </p:txBody>
      </p:sp>
    </p:spTree>
    <p:extLst>
      <p:ext uri="{BB962C8B-B14F-4D97-AF65-F5344CB8AC3E}">
        <p14:creationId xmlns:p14="http://schemas.microsoft.com/office/powerpoint/2010/main" val="942177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DE44-0E2E-5DEA-5547-C3F92E69DC68}"/>
              </a:ext>
            </a:extLst>
          </p:cNvPr>
          <p:cNvSpPr>
            <a:spLocks noGrp="1"/>
          </p:cNvSpPr>
          <p:nvPr>
            <p:ph type="title"/>
          </p:nvPr>
        </p:nvSpPr>
        <p:spPr>
          <a:xfrm>
            <a:off x="0" y="136525"/>
            <a:ext cx="12192000" cy="1323975"/>
          </a:xfrm>
        </p:spPr>
        <p:txBody>
          <a:bodyPr>
            <a:normAutofit fontScale="90000"/>
          </a:bodyPr>
          <a:lstStyle/>
          <a:p>
            <a:r>
              <a:rPr lang="en-US" sz="4000" dirty="0"/>
              <a:t>Common Items </a:t>
            </a:r>
            <a:r>
              <a:rPr lang="en-US" sz="4000" dirty="0">
                <a:solidFill>
                  <a:srgbClr val="FF0000"/>
                </a:solidFill>
              </a:rPr>
              <a:t>NOT</a:t>
            </a:r>
            <a:r>
              <a:rPr lang="en-US" sz="4000" dirty="0"/>
              <a:t> Eligible </a:t>
            </a:r>
            <a:br>
              <a:rPr lang="en-US" dirty="0"/>
            </a:br>
            <a:r>
              <a:rPr lang="en-US" sz="2700" dirty="0"/>
              <a:t>(but often included) for Reimbursement</a:t>
            </a:r>
            <a:br>
              <a:rPr lang="en-US" sz="2700" dirty="0"/>
            </a:br>
            <a:endParaRPr lang="en-US" sz="2700" dirty="0"/>
          </a:p>
        </p:txBody>
      </p:sp>
      <p:sp>
        <p:nvSpPr>
          <p:cNvPr id="3" name="Content Placeholder 2">
            <a:extLst>
              <a:ext uri="{FF2B5EF4-FFF2-40B4-BE49-F238E27FC236}">
                <a16:creationId xmlns:a16="http://schemas.microsoft.com/office/drawing/2014/main" id="{C618B58E-6C32-D557-5E53-11EB8A99D5E9}"/>
              </a:ext>
            </a:extLst>
          </p:cNvPr>
          <p:cNvSpPr>
            <a:spLocks noGrp="1"/>
          </p:cNvSpPr>
          <p:nvPr>
            <p:ph idx="1"/>
          </p:nvPr>
        </p:nvSpPr>
        <p:spPr>
          <a:xfrm>
            <a:off x="-1" y="1638317"/>
            <a:ext cx="11190083" cy="4834911"/>
          </a:xfrm>
        </p:spPr>
        <p:txBody>
          <a:bodyPr numCol="2"/>
          <a:lstStyle/>
          <a:p>
            <a:pPr lvl="2">
              <a:buSzPct val="100000"/>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Architectural / Engineering / other professional fees</a:t>
            </a:r>
          </a:p>
          <a:p>
            <a:pPr lvl="2">
              <a:buSzPct val="100000"/>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Repairs to existing security items (cameras, doors, intercoms, etc.)</a:t>
            </a:r>
          </a:p>
          <a:p>
            <a:pPr lvl="2">
              <a:buSzPct val="100000"/>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Tools or rental equipment </a:t>
            </a:r>
          </a:p>
          <a:p>
            <a:pPr lvl="2">
              <a:buSzPct val="100000"/>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Office or Storage Room door hardware (Classroom door hardware only)</a:t>
            </a:r>
          </a:p>
          <a:p>
            <a:pPr lvl="2">
              <a:buSzPct val="100000"/>
              <a:buFont typeface="Arial" panose="020B0604020202020204" pitchFamily="34" charset="0"/>
              <a:buChar char="•"/>
            </a:pPr>
            <a:r>
              <a:rPr lang="en-US" sz="2200" dirty="0">
                <a:ea typeface="Calibri" panose="020F0502020204030204" pitchFamily="34" charset="0"/>
                <a:cs typeface="Times New Roman" panose="02020603050405020304" pitchFamily="18" charset="0"/>
              </a:rPr>
              <a:t>Exterior and Interior Doors</a:t>
            </a:r>
          </a:p>
          <a:p>
            <a:pPr lvl="2">
              <a:buSzPct val="100000"/>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Site work </a:t>
            </a:r>
          </a:p>
          <a:p>
            <a:pPr lvl="2">
              <a:buSzPct val="100000"/>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Light poles </a:t>
            </a:r>
          </a:p>
          <a:p>
            <a:pPr lvl="2">
              <a:buSzPct val="100000"/>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Relocating cameras or other security equipment</a:t>
            </a:r>
          </a:p>
          <a:p>
            <a:pPr lvl="2">
              <a:buSzPct val="100000"/>
              <a:buFont typeface="Arial" panose="020B0604020202020204" pitchFamily="34" charset="0"/>
              <a:buChar char="•"/>
            </a:pPr>
            <a:endParaRPr lang="en-US" sz="2200" dirty="0">
              <a:ea typeface="Calibri" panose="020F0502020204030204" pitchFamily="34" charset="0"/>
              <a:cs typeface="Times New Roman" panose="02020603050405020304" pitchFamily="18" charset="0"/>
            </a:endParaRPr>
          </a:p>
          <a:p>
            <a:pPr lvl="2">
              <a:buSzPct val="100000"/>
              <a:buFont typeface="Arial" panose="020B0604020202020204" pitchFamily="34" charset="0"/>
              <a:buChar char="•"/>
            </a:pPr>
            <a:endParaRPr lang="en-US" sz="2200" dirty="0">
              <a:effectLst/>
              <a:ea typeface="Calibri" panose="020F0502020204030204" pitchFamily="34" charset="0"/>
              <a:cs typeface="Times New Roman" panose="02020603050405020304" pitchFamily="18" charset="0"/>
            </a:endParaRPr>
          </a:p>
          <a:p>
            <a:pPr lvl="2">
              <a:buSzPct val="100000"/>
              <a:buFont typeface="Arial" panose="020B0604020202020204" pitchFamily="34" charset="0"/>
              <a:buChar char="•"/>
            </a:pPr>
            <a:endParaRPr lang="en-US" sz="2200" dirty="0">
              <a:ea typeface="Calibri" panose="020F0502020204030204" pitchFamily="34" charset="0"/>
              <a:cs typeface="Times New Roman" panose="02020603050405020304" pitchFamily="18" charset="0"/>
            </a:endParaRPr>
          </a:p>
          <a:p>
            <a:pPr lvl="2">
              <a:buSzPct val="100000"/>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Software license subscription, renewals, and insurance</a:t>
            </a:r>
          </a:p>
          <a:p>
            <a:pPr lvl="2">
              <a:buSzPct val="100000"/>
              <a:buFont typeface="Arial" panose="020B0604020202020204" pitchFamily="34" charset="0"/>
              <a:buChar char="•"/>
            </a:pPr>
            <a:r>
              <a:rPr lang="en-US" sz="2200" dirty="0">
                <a:ea typeface="Calibri" panose="020F0502020204030204" pitchFamily="34" charset="0"/>
                <a:cs typeface="Times New Roman" panose="02020603050405020304" pitchFamily="18" charset="0"/>
              </a:rPr>
              <a:t>Stand alone software</a:t>
            </a:r>
          </a:p>
          <a:p>
            <a:pPr lvl="2">
              <a:buSzPct val="100000"/>
              <a:buFont typeface="Arial" panose="020B0604020202020204" pitchFamily="34" charset="0"/>
              <a:buChar char="•"/>
            </a:pPr>
            <a:r>
              <a:rPr lang="en-US" sz="2200" dirty="0">
                <a:ea typeface="Calibri" panose="020F0502020204030204" pitchFamily="34" charset="0"/>
                <a:cs typeface="Times New Roman" panose="02020603050405020304" pitchFamily="18" charset="0"/>
              </a:rPr>
              <a:t>Apps</a:t>
            </a:r>
          </a:p>
          <a:p>
            <a:pPr lvl="2">
              <a:buSzPct val="100000"/>
              <a:buFont typeface="Arial" panose="020B0604020202020204" pitchFamily="34" charset="0"/>
              <a:buChar char="•"/>
            </a:pPr>
            <a:r>
              <a:rPr lang="en-US" sz="2200" dirty="0">
                <a:ea typeface="Calibri" panose="020F0502020204030204" pitchFamily="34" charset="0"/>
                <a:cs typeface="Times New Roman" panose="02020603050405020304" pitchFamily="18" charset="0"/>
              </a:rPr>
              <a:t>Maintenance projects</a:t>
            </a:r>
          </a:p>
          <a:p>
            <a:pPr lvl="2">
              <a:buSzPct val="100000"/>
              <a:buFont typeface="Arial" panose="020B0604020202020204" pitchFamily="34" charset="0"/>
              <a:buChar char="•"/>
            </a:pPr>
            <a:r>
              <a:rPr lang="en-US" sz="2200" dirty="0">
                <a:effectLst/>
                <a:ea typeface="Calibri" panose="020F0502020204030204" pitchFamily="34" charset="0"/>
                <a:cs typeface="Times New Roman" panose="02020603050405020304" pitchFamily="18" charset="0"/>
              </a:rPr>
              <a:t>Door Hardware Items </a:t>
            </a:r>
            <a:r>
              <a:rPr lang="en-US" sz="2200" u="sng" dirty="0">
                <a:solidFill>
                  <a:srgbClr val="FF0000"/>
                </a:solidFill>
                <a:effectLst/>
                <a:ea typeface="Calibri" panose="020F0502020204030204" pitchFamily="34" charset="0"/>
                <a:cs typeface="Times New Roman" panose="02020603050405020304" pitchFamily="18" charset="0"/>
              </a:rPr>
              <a:t>NOT ELIGIBLE</a:t>
            </a:r>
            <a:r>
              <a:rPr lang="en-US" sz="2200" dirty="0">
                <a:effectLst/>
                <a:ea typeface="Calibri" panose="020F0502020204030204" pitchFamily="34" charset="0"/>
                <a:cs typeface="Times New Roman" panose="02020603050405020304" pitchFamily="18" charset="0"/>
              </a:rPr>
              <a:t>: </a:t>
            </a:r>
            <a:endParaRPr lang="en-US" sz="2200" dirty="0"/>
          </a:p>
          <a:p>
            <a:pPr lvl="3"/>
            <a:r>
              <a:rPr lang="en-US" sz="2000" dirty="0">
                <a:solidFill>
                  <a:srgbClr val="424242"/>
                </a:solidFill>
                <a:effectLst/>
                <a:ea typeface="Times New Roman" panose="02020603050405020304" pitchFamily="18" charset="0"/>
              </a:rPr>
              <a:t>Doors. </a:t>
            </a:r>
            <a:endParaRPr lang="en-US" sz="2000" dirty="0">
              <a:ea typeface="Times New Roman" panose="02020603050405020304" pitchFamily="18" charset="0"/>
            </a:endParaRPr>
          </a:p>
          <a:p>
            <a:pPr lvl="3"/>
            <a:r>
              <a:rPr lang="en-US" sz="2000" dirty="0">
                <a:solidFill>
                  <a:srgbClr val="424242"/>
                </a:solidFill>
                <a:effectLst/>
                <a:ea typeface="Times New Roman" panose="02020603050405020304" pitchFamily="18" charset="0"/>
              </a:rPr>
              <a:t>Door Closers</a:t>
            </a:r>
          </a:p>
          <a:p>
            <a:pPr lvl="3"/>
            <a:r>
              <a:rPr lang="en-US" sz="2000" dirty="0">
                <a:solidFill>
                  <a:srgbClr val="424242"/>
                </a:solidFill>
                <a:effectLst/>
                <a:ea typeface="Times New Roman" panose="02020603050405020304" pitchFamily="18" charset="0"/>
              </a:rPr>
              <a:t>Panic rim hardware devices</a:t>
            </a:r>
          </a:p>
          <a:p>
            <a:pPr lvl="3"/>
            <a:r>
              <a:rPr lang="en-US" sz="2000" dirty="0">
                <a:solidFill>
                  <a:srgbClr val="424242"/>
                </a:solidFill>
                <a:effectLst/>
                <a:ea typeface="Times New Roman" panose="02020603050405020304" pitchFamily="18" charset="0"/>
              </a:rPr>
              <a:t>ADA door levers</a:t>
            </a:r>
          </a:p>
          <a:p>
            <a:pPr lvl="3"/>
            <a:r>
              <a:rPr lang="en-US" sz="2000" dirty="0">
                <a:solidFill>
                  <a:srgbClr val="424242"/>
                </a:solidFill>
                <a:effectLst/>
                <a:ea typeface="Times New Roman" panose="02020603050405020304" pitchFamily="18" charset="0"/>
              </a:rPr>
              <a:t>Floor door barricade systems</a:t>
            </a:r>
          </a:p>
          <a:p>
            <a:pPr lvl="3"/>
            <a:r>
              <a:rPr lang="en-US" sz="2000" dirty="0">
                <a:effectLst/>
                <a:ea typeface="Times New Roman" panose="02020603050405020304" pitchFamily="18" charset="0"/>
              </a:rPr>
              <a:t>Mid-mounted door barricade systems</a:t>
            </a:r>
          </a:p>
          <a:p>
            <a:pPr lvl="3"/>
            <a:r>
              <a:rPr lang="en-US" sz="2000" dirty="0">
                <a:effectLst/>
                <a:ea typeface="Times New Roman" panose="02020603050405020304" pitchFamily="18" charset="0"/>
              </a:rPr>
              <a:t>Door closer barricade systems</a:t>
            </a:r>
          </a:p>
          <a:p>
            <a:pPr lvl="2">
              <a:buSzPct val="100000"/>
              <a:buFont typeface="Arial" panose="020B0604020202020204" pitchFamily="34" charset="0"/>
              <a:buChar char="•"/>
            </a:pPr>
            <a:endParaRPr lang="en-US" sz="2200" dirty="0">
              <a:effectLst/>
              <a:ea typeface="Calibri" panose="020F0502020204030204" pitchFamily="34" charset="0"/>
              <a:cs typeface="Times New Roman" panose="02020603050405020304" pitchFamily="18" charset="0"/>
            </a:endParaRPr>
          </a:p>
          <a:p>
            <a:pPr lvl="2"/>
            <a:endParaRPr lang="en-US" dirty="0"/>
          </a:p>
        </p:txBody>
      </p:sp>
      <p:sp>
        <p:nvSpPr>
          <p:cNvPr id="4" name="Slide Number Placeholder 3">
            <a:extLst>
              <a:ext uri="{FF2B5EF4-FFF2-40B4-BE49-F238E27FC236}">
                <a16:creationId xmlns:a16="http://schemas.microsoft.com/office/drawing/2014/main" id="{343214DC-4715-2D67-FCD9-35244C2A0A82}"/>
              </a:ext>
            </a:extLst>
          </p:cNvPr>
          <p:cNvSpPr>
            <a:spLocks noGrp="1"/>
          </p:cNvSpPr>
          <p:nvPr>
            <p:ph type="sldNum" sz="quarter" idx="12"/>
          </p:nvPr>
        </p:nvSpPr>
        <p:spPr/>
        <p:txBody>
          <a:bodyPr/>
          <a:lstStyle/>
          <a:p>
            <a:fld id="{B2102BAA-C61A-4A39-BDF1-4340D572B82C}" type="slidenum">
              <a:rPr lang="en-US" smtClean="0"/>
              <a:t>15</a:t>
            </a:fld>
            <a:endParaRPr lang="en-US"/>
          </a:p>
        </p:txBody>
      </p:sp>
    </p:spTree>
    <p:extLst>
      <p:ext uri="{BB962C8B-B14F-4D97-AF65-F5344CB8AC3E}">
        <p14:creationId xmlns:p14="http://schemas.microsoft.com/office/powerpoint/2010/main" val="742571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F0A97-64AF-9A12-584B-C12F574EE9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FF6300-A053-6BD1-BE1E-F3EFA93DE621}"/>
              </a:ext>
            </a:extLst>
          </p:cNvPr>
          <p:cNvSpPr>
            <a:spLocks noGrp="1"/>
          </p:cNvSpPr>
          <p:nvPr>
            <p:ph type="title"/>
          </p:nvPr>
        </p:nvSpPr>
        <p:spPr/>
        <p:txBody>
          <a:bodyPr>
            <a:normAutofit/>
          </a:bodyPr>
          <a:lstStyle/>
          <a:p>
            <a:r>
              <a:rPr lang="en-US" sz="3600" dirty="0"/>
              <a:t>School Bus Equipment</a:t>
            </a:r>
          </a:p>
        </p:txBody>
      </p:sp>
      <p:sp>
        <p:nvSpPr>
          <p:cNvPr id="3" name="Content Placeholder 2">
            <a:extLst>
              <a:ext uri="{FF2B5EF4-FFF2-40B4-BE49-F238E27FC236}">
                <a16:creationId xmlns:a16="http://schemas.microsoft.com/office/drawing/2014/main" id="{AAAEA1E2-08D2-0FF2-65A2-966CE42D6CE2}"/>
              </a:ext>
            </a:extLst>
          </p:cNvPr>
          <p:cNvSpPr>
            <a:spLocks noGrp="1"/>
          </p:cNvSpPr>
          <p:nvPr>
            <p:ph idx="1"/>
          </p:nvPr>
        </p:nvSpPr>
        <p:spPr>
          <a:xfrm>
            <a:off x="838200" y="1558518"/>
            <a:ext cx="9971638" cy="4718033"/>
          </a:xfrm>
        </p:spPr>
        <p:txBody>
          <a:bodyPr/>
          <a:lstStyle/>
          <a:p>
            <a:pPr>
              <a:spcBef>
                <a:spcPts val="0"/>
              </a:spcBef>
            </a:pPr>
            <a:r>
              <a:rPr lang="en-US" sz="2200" dirty="0">
                <a:solidFill>
                  <a:srgbClr val="424242"/>
                </a:solidFill>
                <a:effectLst/>
                <a:ea typeface="Times New Roman" panose="02020603050405020304" pitchFamily="18" charset="0"/>
              </a:rPr>
              <a:t>Security door hardware, or electronic card access reader systems for student ID verification at main entrances, other points of entry into the school building, and on school buses</a:t>
            </a:r>
          </a:p>
          <a:p>
            <a:pPr>
              <a:spcBef>
                <a:spcPts val="0"/>
              </a:spcBef>
            </a:pPr>
            <a:endParaRPr lang="en-US" sz="1000" dirty="0">
              <a:solidFill>
                <a:srgbClr val="424242"/>
              </a:solidFill>
              <a:effectLst/>
              <a:ea typeface="Times New Roman" panose="02020603050405020304" pitchFamily="18" charset="0"/>
            </a:endParaRPr>
          </a:p>
          <a:p>
            <a:pPr>
              <a:spcBef>
                <a:spcPts val="0"/>
              </a:spcBef>
            </a:pPr>
            <a:r>
              <a:rPr lang="en-US" sz="2200" dirty="0">
                <a:effectLst/>
                <a:ea typeface="Times New Roman" panose="02020603050405020304" pitchFamily="18" charset="0"/>
              </a:rPr>
              <a:t>Security related devices located inside school buses (interior security cameras, two-way talk radios) that serve bus routes for the school listed in this application</a:t>
            </a:r>
          </a:p>
          <a:p>
            <a:pPr>
              <a:spcBef>
                <a:spcPts val="0"/>
              </a:spcBef>
            </a:pPr>
            <a:endParaRPr lang="en-US" sz="1000" dirty="0">
              <a:effectLst/>
              <a:ea typeface="Times New Roman" panose="02020603050405020304" pitchFamily="18" charset="0"/>
            </a:endParaRPr>
          </a:p>
          <a:p>
            <a:pPr>
              <a:spcBef>
                <a:spcPts val="0"/>
              </a:spcBef>
            </a:pPr>
            <a:r>
              <a:rPr lang="en-US" sz="2200" dirty="0">
                <a:effectLst/>
                <a:ea typeface="Times New Roman" panose="02020603050405020304" pitchFamily="18" charset="0"/>
              </a:rPr>
              <a:t>G.P.S. tablets to facilitate school bus routing, communications with school buses, and school bus and student tracking</a:t>
            </a:r>
          </a:p>
          <a:p>
            <a:pPr lvl="2"/>
            <a:endParaRPr lang="en-US" sz="2200" dirty="0">
              <a:ea typeface="Times New Roman" panose="02020603050405020304" pitchFamily="18" charset="0"/>
            </a:endParaRPr>
          </a:p>
          <a:p>
            <a:pPr marL="914400" lvl="2"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F099F88F-E5E1-7F00-325E-468CF1CB32A1}"/>
              </a:ext>
            </a:extLst>
          </p:cNvPr>
          <p:cNvSpPr>
            <a:spLocks noGrp="1"/>
          </p:cNvSpPr>
          <p:nvPr>
            <p:ph type="sldNum" sz="quarter" idx="12"/>
          </p:nvPr>
        </p:nvSpPr>
        <p:spPr/>
        <p:txBody>
          <a:bodyPr/>
          <a:lstStyle/>
          <a:p>
            <a:fld id="{B2102BAA-C61A-4A39-BDF1-4340D572B82C}" type="slidenum">
              <a:rPr lang="en-US" smtClean="0"/>
              <a:t>16</a:t>
            </a:fld>
            <a:endParaRPr lang="en-US"/>
          </a:p>
        </p:txBody>
      </p:sp>
    </p:spTree>
    <p:extLst>
      <p:ext uri="{BB962C8B-B14F-4D97-AF65-F5344CB8AC3E}">
        <p14:creationId xmlns:p14="http://schemas.microsoft.com/office/powerpoint/2010/main" val="2442822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3F3C0-C196-95F1-0F3C-E820E702467D}"/>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95DB771D-C46F-D5B5-3FF8-9AB57BCEEAD1}"/>
              </a:ext>
            </a:extLst>
          </p:cNvPr>
          <p:cNvPicPr>
            <a:picLocks noChangeAspect="1"/>
          </p:cNvPicPr>
          <p:nvPr/>
        </p:nvPicPr>
        <p:blipFill>
          <a:blip r:embed="rId2"/>
          <a:stretch>
            <a:fillRect/>
          </a:stretch>
        </p:blipFill>
        <p:spPr>
          <a:xfrm>
            <a:off x="2907349" y="1494151"/>
            <a:ext cx="6967060" cy="4968183"/>
          </a:xfrm>
          <a:prstGeom prst="rect">
            <a:avLst/>
          </a:prstGeom>
        </p:spPr>
      </p:pic>
      <p:sp>
        <p:nvSpPr>
          <p:cNvPr id="2" name="Title 1">
            <a:extLst>
              <a:ext uri="{FF2B5EF4-FFF2-40B4-BE49-F238E27FC236}">
                <a16:creationId xmlns:a16="http://schemas.microsoft.com/office/drawing/2014/main" id="{69AC207A-389C-08BF-C4D7-E3D50B7B5035}"/>
              </a:ext>
            </a:extLst>
          </p:cNvPr>
          <p:cNvSpPr>
            <a:spLocks noGrp="1"/>
          </p:cNvSpPr>
          <p:nvPr>
            <p:ph type="title"/>
          </p:nvPr>
        </p:nvSpPr>
        <p:spPr/>
        <p:txBody>
          <a:bodyPr/>
          <a:lstStyle/>
          <a:p>
            <a:r>
              <a:rPr lang="en-US" dirty="0"/>
              <a:t>SEGM Information</a:t>
            </a:r>
          </a:p>
        </p:txBody>
      </p:sp>
      <p:sp>
        <p:nvSpPr>
          <p:cNvPr id="3" name="Slide Number Placeholder 2">
            <a:extLst>
              <a:ext uri="{FF2B5EF4-FFF2-40B4-BE49-F238E27FC236}">
                <a16:creationId xmlns:a16="http://schemas.microsoft.com/office/drawing/2014/main" id="{E488E961-0A0A-D243-CFF1-954B2041E4D4}"/>
              </a:ext>
            </a:extLst>
          </p:cNvPr>
          <p:cNvSpPr>
            <a:spLocks noGrp="1"/>
          </p:cNvSpPr>
          <p:nvPr>
            <p:ph type="sldNum" sz="quarter" idx="12"/>
          </p:nvPr>
        </p:nvSpPr>
        <p:spPr/>
        <p:txBody>
          <a:bodyPr/>
          <a:lstStyle/>
          <a:p>
            <a:fld id="{B2102BAA-C61A-4A39-BDF1-4340D572B82C}" type="slidenum">
              <a:rPr lang="en-US" smtClean="0"/>
              <a:t>17</a:t>
            </a:fld>
            <a:endParaRPr lang="en-US" dirty="0"/>
          </a:p>
        </p:txBody>
      </p:sp>
      <p:sp>
        <p:nvSpPr>
          <p:cNvPr id="7" name="Content Placeholder 3">
            <a:extLst>
              <a:ext uri="{FF2B5EF4-FFF2-40B4-BE49-F238E27FC236}">
                <a16:creationId xmlns:a16="http://schemas.microsoft.com/office/drawing/2014/main" id="{B088E3E2-C400-1334-A205-FEFF474EA504}"/>
              </a:ext>
            </a:extLst>
          </p:cNvPr>
          <p:cNvSpPr>
            <a:spLocks noGrp="1"/>
          </p:cNvSpPr>
          <p:nvPr>
            <p:ph idx="1"/>
          </p:nvPr>
        </p:nvSpPr>
        <p:spPr>
          <a:xfrm>
            <a:off x="279920" y="1412153"/>
            <a:ext cx="2202444" cy="1702240"/>
          </a:xfrm>
        </p:spPr>
        <p:txBody>
          <a:bodyPr/>
          <a:lstStyle/>
          <a:p>
            <a:pPr marL="0" marR="0" indent="0">
              <a:lnSpc>
                <a:spcPct val="107000"/>
              </a:lnSpc>
              <a:spcBef>
                <a:spcPts val="0"/>
              </a:spcBef>
              <a:spcAft>
                <a:spcPts val="800"/>
              </a:spcAft>
              <a:buNone/>
            </a:pPr>
            <a:r>
              <a:rPr lang="en-US" sz="1800" dirty="0">
                <a:solidFill>
                  <a:srgbClr val="FF0000"/>
                </a:solidFill>
                <a:effectLst/>
                <a:ea typeface="Calibri" panose="020F0502020204030204" pitchFamily="34" charset="0"/>
                <a:cs typeface="Times New Roman" panose="02020603050405020304" pitchFamily="18" charset="0"/>
              </a:rPr>
              <a:t>Where can I find information on the Security Equipment Grant?</a:t>
            </a:r>
            <a:endParaRPr lang="en-US" sz="1800" dirty="0">
              <a:effectLst/>
              <a:ea typeface="Calibri" panose="020F0502020204030204" pitchFamily="34" charset="0"/>
              <a:cs typeface="Times New Roman" panose="02020603050405020304" pitchFamily="18" charset="0"/>
            </a:endParaRPr>
          </a:p>
          <a:p>
            <a:pPr marL="514350" indent="-514350">
              <a:buFont typeface="+mj-lt"/>
              <a:buAutoNum type="arabicPeriod"/>
            </a:pPr>
            <a:endParaRPr lang="en-US" dirty="0"/>
          </a:p>
        </p:txBody>
      </p:sp>
      <p:sp>
        <p:nvSpPr>
          <p:cNvPr id="9" name="Left Arrow 8">
            <a:extLst>
              <a:ext uri="{FF2B5EF4-FFF2-40B4-BE49-F238E27FC236}">
                <a16:creationId xmlns:a16="http://schemas.microsoft.com/office/drawing/2014/main" id="{F997FFC0-BA43-A2D3-39D3-BD619546113A}"/>
              </a:ext>
            </a:extLst>
          </p:cNvPr>
          <p:cNvSpPr/>
          <p:nvPr/>
        </p:nvSpPr>
        <p:spPr>
          <a:xfrm rot="19551971">
            <a:off x="7688016" y="3537084"/>
            <a:ext cx="170454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94C7747-0A6E-CDCB-B6C2-8F9E51350BBF}"/>
              </a:ext>
            </a:extLst>
          </p:cNvPr>
          <p:cNvSpPr txBox="1">
            <a:spLocks/>
          </p:cNvSpPr>
          <p:nvPr/>
        </p:nvSpPr>
        <p:spPr>
          <a:xfrm>
            <a:off x="9284846" y="3114702"/>
            <a:ext cx="2907154" cy="830997"/>
          </a:xfrm>
          <a:prstGeom prst="rect">
            <a:avLst/>
          </a:prstGeom>
          <a:noFill/>
        </p:spPr>
        <p:txBody>
          <a:bodyPr wrap="square" rtlCol="0">
            <a:spAutoFit/>
          </a:bodyPr>
          <a:lstStyle/>
          <a:p>
            <a:r>
              <a:rPr lang="en-US" sz="1600" u="sng" dirty="0">
                <a:solidFill>
                  <a:srgbClr val="FF0000"/>
                </a:solidFill>
              </a:rPr>
              <a:t>2025-2026 SEGM  </a:t>
            </a:r>
            <a:r>
              <a:rPr lang="en-US" sz="1600" dirty="0">
                <a:solidFill>
                  <a:srgbClr val="FF0000"/>
                </a:solidFill>
              </a:rPr>
              <a:t>Information Updated in Superintendents Newsletter </a:t>
            </a:r>
          </a:p>
        </p:txBody>
      </p:sp>
      <p:sp>
        <p:nvSpPr>
          <p:cNvPr id="11" name="Left Arrow 10">
            <a:extLst>
              <a:ext uri="{FF2B5EF4-FFF2-40B4-BE49-F238E27FC236}">
                <a16:creationId xmlns:a16="http://schemas.microsoft.com/office/drawing/2014/main" id="{E0D5CDF7-F50A-4218-6738-CC19B20B9040}"/>
              </a:ext>
            </a:extLst>
          </p:cNvPr>
          <p:cNvSpPr/>
          <p:nvPr/>
        </p:nvSpPr>
        <p:spPr>
          <a:xfrm rot="10800000">
            <a:off x="3094338" y="5582576"/>
            <a:ext cx="58009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E0369D-303E-BBEE-4B45-6C266715FE91}"/>
              </a:ext>
            </a:extLst>
          </p:cNvPr>
          <p:cNvSpPr txBox="1"/>
          <p:nvPr/>
        </p:nvSpPr>
        <p:spPr>
          <a:xfrm>
            <a:off x="2985223" y="5052345"/>
            <a:ext cx="878709" cy="584775"/>
          </a:xfrm>
          <a:prstGeom prst="rect">
            <a:avLst/>
          </a:prstGeom>
          <a:noFill/>
        </p:spPr>
        <p:txBody>
          <a:bodyPr wrap="square" rtlCol="0">
            <a:spAutoFit/>
          </a:bodyPr>
          <a:lstStyle/>
          <a:p>
            <a:r>
              <a:rPr lang="en-US" sz="1600" dirty="0">
                <a:solidFill>
                  <a:srgbClr val="FF0000"/>
                </a:solidFill>
              </a:rPr>
              <a:t>SEGM Subtab</a:t>
            </a:r>
          </a:p>
        </p:txBody>
      </p:sp>
      <p:sp>
        <p:nvSpPr>
          <p:cNvPr id="4" name="Left Arrow 8">
            <a:extLst>
              <a:ext uri="{FF2B5EF4-FFF2-40B4-BE49-F238E27FC236}">
                <a16:creationId xmlns:a16="http://schemas.microsoft.com/office/drawing/2014/main" id="{11C92641-6861-5790-E44D-3A775ED097BE}"/>
              </a:ext>
            </a:extLst>
          </p:cNvPr>
          <p:cNvSpPr/>
          <p:nvPr/>
        </p:nvSpPr>
        <p:spPr>
          <a:xfrm rot="1098873">
            <a:off x="7209663" y="2266772"/>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9CAD662-86B0-C40C-02FC-869293729A92}"/>
              </a:ext>
            </a:extLst>
          </p:cNvPr>
          <p:cNvSpPr txBox="1"/>
          <p:nvPr/>
        </p:nvSpPr>
        <p:spPr>
          <a:xfrm>
            <a:off x="8155864" y="2401291"/>
            <a:ext cx="4387448" cy="338554"/>
          </a:xfrm>
          <a:prstGeom prst="rect">
            <a:avLst/>
          </a:prstGeom>
          <a:noFill/>
        </p:spPr>
        <p:txBody>
          <a:bodyPr wrap="square" rtlCol="0">
            <a:spAutoFit/>
          </a:bodyPr>
          <a:lstStyle/>
          <a:p>
            <a:r>
              <a:rPr lang="en-US" sz="1600" dirty="0">
                <a:solidFill>
                  <a:srgbClr val="FF0000"/>
                </a:solidFill>
              </a:rPr>
              <a:t>SEGM found in the Programs &amp;  Services tab</a:t>
            </a:r>
          </a:p>
        </p:txBody>
      </p:sp>
      <p:sp>
        <p:nvSpPr>
          <p:cNvPr id="16" name="Left Arrow 8">
            <a:extLst>
              <a:ext uri="{FF2B5EF4-FFF2-40B4-BE49-F238E27FC236}">
                <a16:creationId xmlns:a16="http://schemas.microsoft.com/office/drawing/2014/main" id="{101F4C58-30ED-2438-A2E5-0D21C011AE60}"/>
              </a:ext>
            </a:extLst>
          </p:cNvPr>
          <p:cNvSpPr/>
          <p:nvPr/>
        </p:nvSpPr>
        <p:spPr>
          <a:xfrm>
            <a:off x="8764758" y="4879217"/>
            <a:ext cx="864039"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0F21CE7-82F4-9323-D4AC-43316F75D3CE}"/>
              </a:ext>
            </a:extLst>
          </p:cNvPr>
          <p:cNvSpPr txBox="1"/>
          <p:nvPr/>
        </p:nvSpPr>
        <p:spPr>
          <a:xfrm>
            <a:off x="9636158" y="4935874"/>
            <a:ext cx="2907154" cy="338554"/>
          </a:xfrm>
          <a:prstGeom prst="rect">
            <a:avLst/>
          </a:prstGeom>
          <a:noFill/>
        </p:spPr>
        <p:txBody>
          <a:bodyPr wrap="square" rtlCol="0">
            <a:spAutoFit/>
          </a:bodyPr>
          <a:lstStyle/>
          <a:p>
            <a:r>
              <a:rPr lang="en-US" sz="1600" u="sng" dirty="0">
                <a:solidFill>
                  <a:srgbClr val="FF0000"/>
                </a:solidFill>
              </a:rPr>
              <a:t>SEGM Previously Awarded</a:t>
            </a:r>
            <a:endParaRPr lang="en-US" sz="1600" dirty="0">
              <a:solidFill>
                <a:srgbClr val="FF0000"/>
              </a:solidFill>
            </a:endParaRPr>
          </a:p>
        </p:txBody>
      </p:sp>
      <p:sp>
        <p:nvSpPr>
          <p:cNvPr id="18" name="TextBox 17">
            <a:extLst>
              <a:ext uri="{FF2B5EF4-FFF2-40B4-BE49-F238E27FC236}">
                <a16:creationId xmlns:a16="http://schemas.microsoft.com/office/drawing/2014/main" id="{8B39B9F9-FB1B-4B33-4038-308F080DC990}"/>
              </a:ext>
            </a:extLst>
          </p:cNvPr>
          <p:cNvSpPr txBox="1"/>
          <p:nvPr/>
        </p:nvSpPr>
        <p:spPr>
          <a:xfrm>
            <a:off x="93382" y="3323013"/>
            <a:ext cx="2906511" cy="3139321"/>
          </a:xfrm>
          <a:prstGeom prst="rect">
            <a:avLst/>
          </a:prstGeom>
          <a:noFill/>
        </p:spPr>
        <p:txBody>
          <a:bodyPr wrap="square">
            <a:spAutoFit/>
          </a:bodyPr>
          <a:lstStyle/>
          <a:p>
            <a:pPr marL="342900" indent="-342900">
              <a:buFont typeface="Arial" panose="020B0604020202020204" pitchFamily="34" charset="0"/>
              <a:buChar char="•"/>
            </a:pPr>
            <a:r>
              <a:rPr lang="en-US" dirty="0"/>
              <a:t>Applications were due on </a:t>
            </a:r>
            <a:r>
              <a:rPr lang="en-US" b="1" dirty="0">
                <a:solidFill>
                  <a:srgbClr val="FF0000"/>
                </a:solidFill>
              </a:rPr>
              <a:t>August 1, 2025.</a:t>
            </a:r>
          </a:p>
          <a:p>
            <a:pPr marL="342900" indent="-342900">
              <a:buFont typeface="Arial" panose="020B0604020202020204" pitchFamily="34" charset="0"/>
              <a:buChar char="•"/>
            </a:pPr>
            <a:r>
              <a:rPr lang="en-US" dirty="0"/>
              <a:t>Reimbursements must be submitted by </a:t>
            </a:r>
            <a:r>
              <a:rPr lang="en-US" b="1" dirty="0">
                <a:solidFill>
                  <a:srgbClr val="FF0000"/>
                </a:solidFill>
              </a:rPr>
              <a:t>June 30, 2026</a:t>
            </a:r>
          </a:p>
          <a:p>
            <a:pPr marL="342900" indent="-342900">
              <a:buFont typeface="Arial" panose="020B0604020202020204" pitchFamily="34" charset="0"/>
              <a:buChar char="•"/>
            </a:pPr>
            <a:r>
              <a:rPr lang="en-US" dirty="0"/>
              <a:t>Past Grant Year Awards are located on our webpage</a:t>
            </a:r>
          </a:p>
          <a:p>
            <a:pPr marL="342900" indent="-342900">
              <a:buFont typeface="Arial" panose="020B0604020202020204" pitchFamily="34" charset="0"/>
              <a:buChar char="•"/>
            </a:pPr>
            <a:r>
              <a:rPr lang="en-US" dirty="0"/>
              <a:t>Reimbursement Forms are located at bottom of this page</a:t>
            </a:r>
          </a:p>
        </p:txBody>
      </p:sp>
      <p:sp>
        <p:nvSpPr>
          <p:cNvPr id="19" name="Rectangle 18">
            <a:extLst>
              <a:ext uri="{FF2B5EF4-FFF2-40B4-BE49-F238E27FC236}">
                <a16:creationId xmlns:a16="http://schemas.microsoft.com/office/drawing/2014/main" id="{9783AD3E-52F2-BC64-0EFC-9FCC072602AD}"/>
              </a:ext>
            </a:extLst>
          </p:cNvPr>
          <p:cNvSpPr/>
          <p:nvPr/>
        </p:nvSpPr>
        <p:spPr>
          <a:xfrm>
            <a:off x="130469" y="3202571"/>
            <a:ext cx="2869423" cy="3388351"/>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8">
            <a:extLst>
              <a:ext uri="{FF2B5EF4-FFF2-40B4-BE49-F238E27FC236}">
                <a16:creationId xmlns:a16="http://schemas.microsoft.com/office/drawing/2014/main" id="{23C80B32-B8D3-1392-FC77-531FE742FEB0}"/>
              </a:ext>
            </a:extLst>
          </p:cNvPr>
          <p:cNvSpPr/>
          <p:nvPr/>
        </p:nvSpPr>
        <p:spPr>
          <a:xfrm>
            <a:off x="8940504" y="4408041"/>
            <a:ext cx="68829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F498C55-8889-2D47-19DE-3E009C9D63E9}"/>
              </a:ext>
            </a:extLst>
          </p:cNvPr>
          <p:cNvSpPr txBox="1"/>
          <p:nvPr/>
        </p:nvSpPr>
        <p:spPr>
          <a:xfrm>
            <a:off x="9636158" y="4486660"/>
            <a:ext cx="2907154" cy="338554"/>
          </a:xfrm>
          <a:prstGeom prst="rect">
            <a:avLst/>
          </a:prstGeom>
          <a:noFill/>
        </p:spPr>
        <p:txBody>
          <a:bodyPr wrap="square" rtlCol="0">
            <a:spAutoFit/>
          </a:bodyPr>
          <a:lstStyle/>
          <a:p>
            <a:r>
              <a:rPr lang="en-US" sz="1600" u="sng" dirty="0">
                <a:solidFill>
                  <a:srgbClr val="FF0000"/>
                </a:solidFill>
              </a:rPr>
              <a:t>SEGM Training Resources</a:t>
            </a:r>
            <a:endParaRPr lang="en-US" sz="1600" dirty="0">
              <a:solidFill>
                <a:srgbClr val="FF0000"/>
              </a:solidFill>
            </a:endParaRPr>
          </a:p>
        </p:txBody>
      </p:sp>
    </p:spTree>
    <p:extLst>
      <p:ext uri="{BB962C8B-B14F-4D97-AF65-F5344CB8AC3E}">
        <p14:creationId xmlns:p14="http://schemas.microsoft.com/office/powerpoint/2010/main" val="937088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C472A-0AA2-C5ED-0998-B6B383DA7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0832D-848D-BB39-ED95-31A4D85D7379}"/>
              </a:ext>
            </a:extLst>
          </p:cNvPr>
          <p:cNvSpPr>
            <a:spLocks noGrp="1"/>
          </p:cNvSpPr>
          <p:nvPr>
            <p:ph type="title"/>
          </p:nvPr>
        </p:nvSpPr>
        <p:spPr/>
        <p:txBody>
          <a:bodyPr/>
          <a:lstStyle/>
          <a:p>
            <a:r>
              <a:rPr lang="en-US" dirty="0"/>
              <a:t>SEGM Reimbursement Forms</a:t>
            </a:r>
          </a:p>
        </p:txBody>
      </p:sp>
      <p:sp>
        <p:nvSpPr>
          <p:cNvPr id="3" name="Slide Number Placeholder 2">
            <a:extLst>
              <a:ext uri="{FF2B5EF4-FFF2-40B4-BE49-F238E27FC236}">
                <a16:creationId xmlns:a16="http://schemas.microsoft.com/office/drawing/2014/main" id="{77BCC7C3-DEF8-6B55-F51F-4BCAB7643025}"/>
              </a:ext>
            </a:extLst>
          </p:cNvPr>
          <p:cNvSpPr>
            <a:spLocks noGrp="1"/>
          </p:cNvSpPr>
          <p:nvPr>
            <p:ph type="sldNum" sz="quarter" idx="12"/>
          </p:nvPr>
        </p:nvSpPr>
        <p:spPr/>
        <p:txBody>
          <a:bodyPr/>
          <a:lstStyle/>
          <a:p>
            <a:fld id="{B2102BAA-C61A-4A39-BDF1-4340D572B82C}" type="slidenum">
              <a:rPr lang="en-US" smtClean="0"/>
              <a:t>18</a:t>
            </a:fld>
            <a:endParaRPr lang="en-US"/>
          </a:p>
        </p:txBody>
      </p:sp>
      <p:sp>
        <p:nvSpPr>
          <p:cNvPr id="4" name="Content Placeholder 3">
            <a:extLst>
              <a:ext uri="{FF2B5EF4-FFF2-40B4-BE49-F238E27FC236}">
                <a16:creationId xmlns:a16="http://schemas.microsoft.com/office/drawing/2014/main" id="{CDFFA67B-0C4B-1128-FC16-4DF2A8FECBF6}"/>
              </a:ext>
            </a:extLst>
          </p:cNvPr>
          <p:cNvSpPr>
            <a:spLocks noGrp="1"/>
          </p:cNvSpPr>
          <p:nvPr>
            <p:ph idx="1"/>
          </p:nvPr>
        </p:nvSpPr>
        <p:spPr>
          <a:xfrm>
            <a:off x="969201" y="1994600"/>
            <a:ext cx="10253598" cy="5014298"/>
          </a:xfrm>
        </p:spPr>
        <p:txBody>
          <a:bodyPr/>
          <a:lstStyle/>
          <a:p>
            <a:pPr algn="l"/>
            <a:r>
              <a:rPr lang="en-US" sz="2200" b="0" i="0" dirty="0">
                <a:solidFill>
                  <a:srgbClr val="444444"/>
                </a:solidFill>
                <a:effectLst/>
                <a:cs typeface="Calibri" panose="020F0502020204030204" pitchFamily="34" charset="0"/>
              </a:rPr>
              <a:t>A Request for Reimbursement form must be completed and submitted to the  Office of Support Services showing:</a:t>
            </a:r>
          </a:p>
          <a:p>
            <a:pPr lvl="1"/>
            <a:r>
              <a:rPr lang="en-US" sz="1800" b="0" i="0" dirty="0">
                <a:solidFill>
                  <a:srgbClr val="444444"/>
                </a:solidFill>
                <a:effectLst/>
                <a:cs typeface="Calibri" panose="020F0502020204030204" pitchFamily="34" charset="0"/>
              </a:rPr>
              <a:t>school name, </a:t>
            </a:r>
          </a:p>
          <a:p>
            <a:pPr lvl="1"/>
            <a:r>
              <a:rPr lang="en-US" sz="1800" b="0" i="0" dirty="0">
                <a:solidFill>
                  <a:srgbClr val="444444"/>
                </a:solidFill>
                <a:effectLst/>
                <a:cs typeface="Calibri" panose="020F0502020204030204" pitchFamily="34" charset="0"/>
              </a:rPr>
              <a:t>total cost of the qualifying equipment purchased,</a:t>
            </a:r>
          </a:p>
          <a:p>
            <a:pPr lvl="1"/>
            <a:r>
              <a:rPr lang="en-US" sz="1800" b="0" i="0" dirty="0">
                <a:solidFill>
                  <a:srgbClr val="444444"/>
                </a:solidFill>
                <a:effectLst/>
                <a:cs typeface="Calibri" panose="020F0502020204030204" pitchFamily="34" charset="0"/>
              </a:rPr>
              <a:t>installation cost, and </a:t>
            </a:r>
          </a:p>
          <a:p>
            <a:pPr lvl="1"/>
            <a:r>
              <a:rPr lang="en-US" sz="1800" b="0" i="0" dirty="0">
                <a:solidFill>
                  <a:srgbClr val="444444"/>
                </a:solidFill>
                <a:effectLst/>
                <a:cs typeface="Calibri" panose="020F0502020204030204" pitchFamily="34" charset="0"/>
              </a:rPr>
              <a:t>Include supporting documents showing the expenses incurred.</a:t>
            </a:r>
          </a:p>
          <a:p>
            <a:pPr algn="l"/>
            <a:endParaRPr lang="en-US" sz="1000" b="0" i="0" dirty="0">
              <a:solidFill>
                <a:srgbClr val="444444"/>
              </a:solidFill>
              <a:effectLst/>
              <a:cs typeface="Calibri" panose="020F0502020204030204" pitchFamily="34" charset="0"/>
            </a:endParaRPr>
          </a:p>
          <a:p>
            <a:pPr algn="l"/>
            <a:r>
              <a:rPr lang="en-US" sz="2200" b="0" i="0" dirty="0">
                <a:solidFill>
                  <a:srgbClr val="444444"/>
                </a:solidFill>
                <a:effectLst/>
                <a:cs typeface="Calibri" panose="020F0502020204030204" pitchFamily="34" charset="0"/>
              </a:rPr>
              <a:t>Awarded grant funds will be maintained and disbursed from accounts administered by the State Non-Arbitrage Program (SNAP) under </a:t>
            </a:r>
            <a:r>
              <a:rPr lang="en-US" sz="2200" b="0" i="0" u="sng" dirty="0">
                <a:solidFill>
                  <a:srgbClr val="003C71"/>
                </a:solidFill>
                <a:effectLst/>
                <a:cs typeface="Calibri" panose="020F0502020204030204" pitchFamily="34" charset="0"/>
                <a:hlinkClick r:id="rId2"/>
              </a:rPr>
              <a:t>VPSA</a:t>
            </a:r>
            <a:r>
              <a:rPr lang="en-US" sz="2200" b="0" i="0" dirty="0">
                <a:solidFill>
                  <a:srgbClr val="444444"/>
                </a:solidFill>
                <a:effectLst/>
                <a:cs typeface="Calibri" panose="020F0502020204030204" pitchFamily="34" charset="0"/>
              </a:rPr>
              <a:t>. </a:t>
            </a:r>
          </a:p>
          <a:p>
            <a:pPr algn="l"/>
            <a:endParaRPr lang="en-US" sz="1000" b="0" i="0" dirty="0">
              <a:solidFill>
                <a:srgbClr val="444444"/>
              </a:solidFill>
              <a:effectLst/>
              <a:cs typeface="Calibri" panose="020F0502020204030204" pitchFamily="34" charset="0"/>
            </a:endParaRPr>
          </a:p>
          <a:p>
            <a:pPr algn="l"/>
            <a:r>
              <a:rPr lang="en-US" sz="2200" b="1" i="0" dirty="0">
                <a:solidFill>
                  <a:srgbClr val="444444"/>
                </a:solidFill>
                <a:effectLst/>
                <a:cs typeface="Calibri" panose="020F0502020204030204" pitchFamily="34" charset="0"/>
              </a:rPr>
              <a:t>Purchases of security equipment must be made within </a:t>
            </a:r>
            <a:r>
              <a:rPr lang="en-US" sz="2200" b="1" i="0" dirty="0">
                <a:solidFill>
                  <a:srgbClr val="FF0000"/>
                </a:solidFill>
                <a:effectLst/>
                <a:cs typeface="Calibri" panose="020F0502020204030204" pitchFamily="34" charset="0"/>
              </a:rPr>
              <a:t>six months </a:t>
            </a:r>
            <a:r>
              <a:rPr lang="en-US" sz="2200" b="1" i="0" dirty="0">
                <a:solidFill>
                  <a:srgbClr val="444444"/>
                </a:solidFill>
                <a:effectLst/>
                <a:cs typeface="Calibri" panose="020F0502020204030204" pitchFamily="34" charset="0"/>
              </a:rPr>
              <a:t>of notification.</a:t>
            </a:r>
          </a:p>
          <a:p>
            <a:endParaRPr lang="en-US" sz="2200" dirty="0"/>
          </a:p>
        </p:txBody>
      </p:sp>
    </p:spTree>
    <p:extLst>
      <p:ext uri="{BB962C8B-B14F-4D97-AF65-F5344CB8AC3E}">
        <p14:creationId xmlns:p14="http://schemas.microsoft.com/office/powerpoint/2010/main" val="1153338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DBD4E-A90A-3512-E715-720D904CBCA7}"/>
            </a:ext>
          </a:extLst>
        </p:cNvPr>
        <p:cNvGrpSpPr/>
        <p:nvPr/>
      </p:nvGrpSpPr>
      <p:grpSpPr>
        <a:xfrm>
          <a:off x="0" y="0"/>
          <a:ext cx="0" cy="0"/>
          <a:chOff x="0" y="0"/>
          <a:chExt cx="0" cy="0"/>
        </a:xfrm>
      </p:grpSpPr>
      <p:graphicFrame>
        <p:nvGraphicFramePr>
          <p:cNvPr id="18" name="Object 17">
            <a:extLst>
              <a:ext uri="{FF2B5EF4-FFF2-40B4-BE49-F238E27FC236}">
                <a16:creationId xmlns:a16="http://schemas.microsoft.com/office/drawing/2014/main" id="{6BA51150-6FAA-A3D0-C6B6-0808972ED795}"/>
              </a:ext>
            </a:extLst>
          </p:cNvPr>
          <p:cNvGraphicFramePr>
            <a:graphicFrameLocks noChangeAspect="1"/>
          </p:cNvGraphicFramePr>
          <p:nvPr>
            <p:extLst>
              <p:ext uri="{D42A27DB-BD31-4B8C-83A1-F6EECF244321}">
                <p14:modId xmlns:p14="http://schemas.microsoft.com/office/powerpoint/2010/main" val="3842696816"/>
              </p:ext>
            </p:extLst>
          </p:nvPr>
        </p:nvGraphicFramePr>
        <p:xfrm>
          <a:off x="7929803" y="1188937"/>
          <a:ext cx="4186237" cy="5418137"/>
        </p:xfrm>
        <a:graphic>
          <a:graphicData uri="http://schemas.openxmlformats.org/presentationml/2006/ole">
            <mc:AlternateContent xmlns:mc="http://schemas.openxmlformats.org/markup-compatibility/2006">
              <mc:Choice xmlns:v="urn:schemas-microsoft-com:vml" Requires="v">
                <p:oleObj name="Acrobat Document" r:id="rId3" imgW="5829257" imgH="7543568" progId="Acrobat.Document.DC">
                  <p:embed/>
                </p:oleObj>
              </mc:Choice>
              <mc:Fallback>
                <p:oleObj name="Acrobat Document" r:id="rId3" imgW="5829257" imgH="7543568" progId="Acrobat.Document.DC">
                  <p:embed/>
                  <p:pic>
                    <p:nvPicPr>
                      <p:cNvPr id="0" name=""/>
                      <p:cNvPicPr/>
                      <p:nvPr/>
                    </p:nvPicPr>
                    <p:blipFill>
                      <a:blip r:embed="rId4"/>
                      <a:stretch>
                        <a:fillRect/>
                      </a:stretch>
                    </p:blipFill>
                    <p:spPr>
                      <a:xfrm>
                        <a:off x="7929803" y="1188937"/>
                        <a:ext cx="4186237" cy="54181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31081A4F-53A4-5590-8BA9-79F7E7498019}"/>
              </a:ext>
            </a:extLst>
          </p:cNvPr>
          <p:cNvGraphicFramePr>
            <a:graphicFrameLocks noChangeAspect="1"/>
          </p:cNvGraphicFramePr>
          <p:nvPr>
            <p:extLst>
              <p:ext uri="{D42A27DB-BD31-4B8C-83A1-F6EECF244321}">
                <p14:modId xmlns:p14="http://schemas.microsoft.com/office/powerpoint/2010/main" val="3905567216"/>
              </p:ext>
            </p:extLst>
          </p:nvPr>
        </p:nvGraphicFramePr>
        <p:xfrm>
          <a:off x="3933288" y="1188937"/>
          <a:ext cx="4186237" cy="5418137"/>
        </p:xfrm>
        <a:graphic>
          <a:graphicData uri="http://schemas.openxmlformats.org/presentationml/2006/ole">
            <mc:AlternateContent xmlns:mc="http://schemas.openxmlformats.org/markup-compatibility/2006">
              <mc:Choice xmlns:v="urn:schemas-microsoft-com:vml" Requires="v">
                <p:oleObj name="Acrobat Document" r:id="rId5" imgW="5829257" imgH="7543568" progId="Acrobat.Document.DC">
                  <p:embed/>
                </p:oleObj>
              </mc:Choice>
              <mc:Fallback>
                <p:oleObj name="Acrobat Document" r:id="rId5" imgW="5829257" imgH="7543568" progId="Acrobat.Document.DC">
                  <p:embed/>
                  <p:pic>
                    <p:nvPicPr>
                      <p:cNvPr id="0" name=""/>
                      <p:cNvPicPr/>
                      <p:nvPr/>
                    </p:nvPicPr>
                    <p:blipFill>
                      <a:blip r:embed="rId6"/>
                      <a:stretch>
                        <a:fillRect/>
                      </a:stretch>
                    </p:blipFill>
                    <p:spPr>
                      <a:xfrm>
                        <a:off x="3933288" y="1188937"/>
                        <a:ext cx="4186237" cy="541813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226E567-1B4F-B580-0065-B62944634472}"/>
              </a:ext>
            </a:extLst>
          </p:cNvPr>
          <p:cNvSpPr>
            <a:spLocks noGrp="1"/>
          </p:cNvSpPr>
          <p:nvPr>
            <p:ph type="title"/>
          </p:nvPr>
        </p:nvSpPr>
        <p:spPr>
          <a:xfrm>
            <a:off x="0" y="0"/>
            <a:ext cx="12192000" cy="1188937"/>
          </a:xfrm>
        </p:spPr>
        <p:txBody>
          <a:bodyPr/>
          <a:lstStyle/>
          <a:p>
            <a:r>
              <a:rPr lang="en-US" dirty="0"/>
              <a:t>SEGM Reimbursement Forms</a:t>
            </a:r>
          </a:p>
        </p:txBody>
      </p:sp>
      <p:sp>
        <p:nvSpPr>
          <p:cNvPr id="3" name="Slide Number Placeholder 2">
            <a:extLst>
              <a:ext uri="{FF2B5EF4-FFF2-40B4-BE49-F238E27FC236}">
                <a16:creationId xmlns:a16="http://schemas.microsoft.com/office/drawing/2014/main" id="{D82DC8B6-661F-258B-FA7A-469A80D9AC33}"/>
              </a:ext>
            </a:extLst>
          </p:cNvPr>
          <p:cNvSpPr>
            <a:spLocks noGrp="1"/>
          </p:cNvSpPr>
          <p:nvPr>
            <p:ph type="sldNum" sz="quarter" idx="12"/>
          </p:nvPr>
        </p:nvSpPr>
        <p:spPr/>
        <p:txBody>
          <a:bodyPr/>
          <a:lstStyle/>
          <a:p>
            <a:fld id="{B2102BAA-C61A-4A39-BDF1-4340D572B82C}" type="slidenum">
              <a:rPr lang="en-US" smtClean="0"/>
              <a:t>19</a:t>
            </a:fld>
            <a:endParaRPr lang="en-US"/>
          </a:p>
        </p:txBody>
      </p:sp>
      <p:sp>
        <p:nvSpPr>
          <p:cNvPr id="4" name="Left Arrow 8">
            <a:extLst>
              <a:ext uri="{FF2B5EF4-FFF2-40B4-BE49-F238E27FC236}">
                <a16:creationId xmlns:a16="http://schemas.microsoft.com/office/drawing/2014/main" id="{442F5CB4-2DF1-1518-E3C3-C499DDFD34C2}"/>
              </a:ext>
            </a:extLst>
          </p:cNvPr>
          <p:cNvSpPr/>
          <p:nvPr/>
        </p:nvSpPr>
        <p:spPr>
          <a:xfrm rot="10800000">
            <a:off x="3316806" y="2855371"/>
            <a:ext cx="70881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8E1E561-7389-8534-3009-5804167D63C9}"/>
              </a:ext>
            </a:extLst>
          </p:cNvPr>
          <p:cNvSpPr txBox="1"/>
          <p:nvPr/>
        </p:nvSpPr>
        <p:spPr>
          <a:xfrm>
            <a:off x="2723749" y="1323975"/>
            <a:ext cx="1329741" cy="584775"/>
          </a:xfrm>
          <a:prstGeom prst="rect">
            <a:avLst/>
          </a:prstGeom>
          <a:noFill/>
        </p:spPr>
        <p:txBody>
          <a:bodyPr wrap="square" rtlCol="0">
            <a:spAutoFit/>
          </a:bodyPr>
          <a:lstStyle/>
          <a:p>
            <a:r>
              <a:rPr lang="en-US" sz="1600" u="sng" dirty="0">
                <a:solidFill>
                  <a:srgbClr val="FF0000"/>
                </a:solidFill>
              </a:rPr>
              <a:t>SEGM Grant Year</a:t>
            </a:r>
          </a:p>
        </p:txBody>
      </p:sp>
      <p:sp>
        <p:nvSpPr>
          <p:cNvPr id="7" name="TextBox 6">
            <a:extLst>
              <a:ext uri="{FF2B5EF4-FFF2-40B4-BE49-F238E27FC236}">
                <a16:creationId xmlns:a16="http://schemas.microsoft.com/office/drawing/2014/main" id="{118CB275-E72F-B1A7-024E-42C43B3570E3}"/>
              </a:ext>
            </a:extLst>
          </p:cNvPr>
          <p:cNvSpPr txBox="1"/>
          <p:nvPr/>
        </p:nvSpPr>
        <p:spPr>
          <a:xfrm>
            <a:off x="70522" y="2069207"/>
            <a:ext cx="3738473" cy="5278368"/>
          </a:xfrm>
          <a:prstGeom prst="rect">
            <a:avLst/>
          </a:prstGeom>
          <a:noFill/>
        </p:spPr>
        <p:txBody>
          <a:bodyPr wrap="square">
            <a:spAutoFit/>
          </a:bodyPr>
          <a:lstStyle/>
          <a:p>
            <a:pPr marL="285750" indent="-285750">
              <a:buFont typeface="Arial" panose="020B0604020202020204" pitchFamily="34" charset="0"/>
              <a:buChar char="•"/>
            </a:pPr>
            <a:r>
              <a:rPr lang="en-US" sz="1800" dirty="0"/>
              <a:t>Be sure to use the correct grant year form.</a:t>
            </a:r>
          </a:p>
          <a:p>
            <a:pPr marL="171450" indent="-171450">
              <a:buFont typeface="Arial" panose="020B0604020202020204" pitchFamily="34" charset="0"/>
              <a:buChar char="•"/>
            </a:pPr>
            <a:endParaRPr lang="en-US" sz="1000" dirty="0"/>
          </a:p>
          <a:p>
            <a:pPr marL="285750" indent="-285750">
              <a:buFont typeface="Arial" panose="020B0604020202020204" pitchFamily="34" charset="0"/>
              <a:buChar char="•"/>
            </a:pPr>
            <a:r>
              <a:rPr lang="en-US" dirty="0"/>
              <a:t>List of Eligible Items can be found on the reimbursement form</a:t>
            </a:r>
          </a:p>
          <a:p>
            <a:pPr marL="285750" indent="-285750">
              <a:buFont typeface="Arial" panose="020B0604020202020204" pitchFamily="34" charset="0"/>
              <a:buChar char="•"/>
            </a:pPr>
            <a:r>
              <a:rPr lang="en-US" dirty="0"/>
              <a:t>found on the reimbursement</a:t>
            </a:r>
          </a:p>
          <a:p>
            <a:pPr marL="285750" indent="-285750">
              <a:buFont typeface="Arial" panose="020B0604020202020204" pitchFamily="34" charset="0"/>
              <a:buChar char="•"/>
            </a:pPr>
            <a:r>
              <a:rPr lang="en-US" dirty="0"/>
              <a:t>form.</a:t>
            </a:r>
            <a:endParaRPr lang="en-US" sz="1800" dirty="0"/>
          </a:p>
          <a:p>
            <a:pPr marL="171450" indent="-171450">
              <a:buFont typeface="Arial" panose="020B0604020202020204" pitchFamily="34" charset="0"/>
              <a:buChar char="•"/>
            </a:pPr>
            <a:endParaRPr lang="en-US" sz="1000" dirty="0"/>
          </a:p>
          <a:p>
            <a:pPr marL="285750" indent="-285750">
              <a:buFont typeface="Arial" panose="020B0604020202020204" pitchFamily="34" charset="0"/>
              <a:buChar char="•"/>
            </a:pPr>
            <a:r>
              <a:rPr lang="en-US" sz="1800" dirty="0"/>
              <a:t>Forms for all years are on located on the VDOE the webpage</a:t>
            </a:r>
          </a:p>
          <a:p>
            <a:pPr marL="171450" indent="-171450">
              <a:buFont typeface="Arial" panose="020B0604020202020204" pitchFamily="34" charset="0"/>
              <a:buChar char="•"/>
            </a:pPr>
            <a:endParaRPr lang="en-US" sz="1000" dirty="0"/>
          </a:p>
          <a:p>
            <a:pPr marL="285750" indent="-285750">
              <a:buFont typeface="Arial" panose="020B0604020202020204" pitchFamily="34" charset="0"/>
              <a:buChar char="•"/>
            </a:pPr>
            <a:r>
              <a:rPr lang="en-US" dirty="0"/>
              <a:t>Include all supporting documents.</a:t>
            </a:r>
          </a:p>
          <a:p>
            <a:pPr marL="171450" indent="-171450">
              <a:buFont typeface="Arial" panose="020B0604020202020204" pitchFamily="34" charset="0"/>
              <a:buChar char="•"/>
            </a:pPr>
            <a:endParaRPr lang="en-US" sz="1000" dirty="0"/>
          </a:p>
          <a:p>
            <a:pPr marL="285750" indent="-285750">
              <a:buFont typeface="Arial" panose="020B0604020202020204" pitchFamily="34" charset="0"/>
              <a:buChar char="•"/>
            </a:pPr>
            <a:r>
              <a:rPr lang="en-US" dirty="0"/>
              <a:t>Submit reimbursement request by email to:</a:t>
            </a:r>
          </a:p>
          <a:p>
            <a:pPr lvl="1"/>
            <a:r>
              <a:rPr lang="en-US" sz="1500" dirty="0">
                <a:hlinkClick r:id="rId7"/>
              </a:rPr>
              <a:t>supportservices@doe.virginia.gov</a:t>
            </a:r>
            <a:r>
              <a:rPr lang="en-US" sz="1500" dirty="0"/>
              <a:t> or through SSWS Dropbox </a:t>
            </a:r>
          </a:p>
          <a:p>
            <a:pPr lvl="1"/>
            <a:endParaRPr lang="en-US" sz="1500" dirty="0"/>
          </a:p>
          <a:p>
            <a:pPr marL="342900" indent="-342900">
              <a:buFont typeface="Arial" panose="020B0604020202020204" pitchFamily="34" charset="0"/>
              <a:buChar char="•"/>
            </a:pPr>
            <a:endParaRPr lang="en-US" sz="1800" dirty="0"/>
          </a:p>
        </p:txBody>
      </p:sp>
      <p:sp>
        <p:nvSpPr>
          <p:cNvPr id="6" name="TextBox 5">
            <a:extLst>
              <a:ext uri="{FF2B5EF4-FFF2-40B4-BE49-F238E27FC236}">
                <a16:creationId xmlns:a16="http://schemas.microsoft.com/office/drawing/2014/main" id="{BB8C6BAE-D746-C422-75EA-FE04EF4D7774}"/>
              </a:ext>
            </a:extLst>
          </p:cNvPr>
          <p:cNvSpPr txBox="1"/>
          <p:nvPr/>
        </p:nvSpPr>
        <p:spPr>
          <a:xfrm>
            <a:off x="3230917" y="2339283"/>
            <a:ext cx="1329741" cy="584775"/>
          </a:xfrm>
          <a:prstGeom prst="rect">
            <a:avLst/>
          </a:prstGeom>
          <a:noFill/>
        </p:spPr>
        <p:txBody>
          <a:bodyPr wrap="square" rtlCol="0">
            <a:spAutoFit/>
          </a:bodyPr>
          <a:lstStyle/>
          <a:p>
            <a:r>
              <a:rPr lang="en-US" sz="1600" u="sng" dirty="0">
                <a:solidFill>
                  <a:srgbClr val="FF0000"/>
                </a:solidFill>
              </a:rPr>
              <a:t>Eligible Items</a:t>
            </a:r>
          </a:p>
        </p:txBody>
      </p:sp>
      <p:sp>
        <p:nvSpPr>
          <p:cNvPr id="8" name="Left Arrow 8">
            <a:extLst>
              <a:ext uri="{FF2B5EF4-FFF2-40B4-BE49-F238E27FC236}">
                <a16:creationId xmlns:a16="http://schemas.microsoft.com/office/drawing/2014/main" id="{CD7097C8-800C-6842-C200-A494DBFC2074}"/>
              </a:ext>
            </a:extLst>
          </p:cNvPr>
          <p:cNvSpPr/>
          <p:nvPr/>
        </p:nvSpPr>
        <p:spPr>
          <a:xfrm rot="10800000">
            <a:off x="3344231" y="1559156"/>
            <a:ext cx="730953"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46C0B1F-3171-161B-152C-425B5B795620}"/>
              </a:ext>
            </a:extLst>
          </p:cNvPr>
          <p:cNvSpPr/>
          <p:nvPr/>
        </p:nvSpPr>
        <p:spPr>
          <a:xfrm>
            <a:off x="4949043" y="5850568"/>
            <a:ext cx="1077363" cy="36512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1A4480"/>
                </a:solidFill>
              </a:ln>
              <a:solidFill>
                <a:schemeClr val="bg1"/>
              </a:solidFill>
            </a:endParaRPr>
          </a:p>
        </p:txBody>
      </p:sp>
    </p:spTree>
    <p:extLst>
      <p:ext uri="{BB962C8B-B14F-4D97-AF65-F5344CB8AC3E}">
        <p14:creationId xmlns:p14="http://schemas.microsoft.com/office/powerpoint/2010/main" val="1169685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2810" y="461727"/>
            <a:ext cx="8577404" cy="4314560"/>
          </a:xfrm>
        </p:spPr>
        <p:txBody>
          <a:bodyPr>
            <a:normAutofit/>
          </a:bodyPr>
          <a:lstStyle/>
          <a:p>
            <a:br>
              <a:rPr lang="en-US" dirty="0"/>
            </a:br>
            <a:r>
              <a:rPr lang="en-US" dirty="0"/>
              <a:t>School Construction Assistance Program (SCAP) </a:t>
            </a:r>
            <a:br>
              <a:rPr lang="en-US" dirty="0"/>
            </a:br>
            <a:endParaRPr lang="en-US" dirty="0"/>
          </a:p>
        </p:txBody>
      </p:sp>
      <p:sp>
        <p:nvSpPr>
          <p:cNvPr id="3" name="Subtitle 2"/>
          <p:cNvSpPr>
            <a:spLocks noGrp="1"/>
          </p:cNvSpPr>
          <p:nvPr>
            <p:ph type="subTitle" idx="1"/>
          </p:nvPr>
        </p:nvSpPr>
        <p:spPr>
          <a:xfrm>
            <a:off x="602810" y="4221203"/>
            <a:ext cx="4249846" cy="2419015"/>
          </a:xfrm>
        </p:spPr>
        <p:txBody>
          <a:bodyPr>
            <a:normAutofit fontScale="92500" lnSpcReduction="10000"/>
          </a:bodyPr>
          <a:lstStyle/>
          <a:p>
            <a:pPr marL="342900" indent="-342900">
              <a:buFont typeface="Arial" panose="020B0604020202020204" pitchFamily="34" charset="0"/>
              <a:buChar char="•"/>
            </a:pPr>
            <a:r>
              <a:rPr lang="en-US" sz="2600" dirty="0"/>
              <a:t>SCAP Overview</a:t>
            </a:r>
          </a:p>
          <a:p>
            <a:pPr marL="342900" indent="-342900">
              <a:buFont typeface="Arial" panose="020B0604020202020204" pitchFamily="34" charset="0"/>
              <a:buChar char="•"/>
            </a:pPr>
            <a:r>
              <a:rPr lang="en-US" sz="2600" dirty="0"/>
              <a:t>SCAP 2025-2 </a:t>
            </a:r>
          </a:p>
          <a:p>
            <a:r>
              <a:rPr lang="en-US" sz="2600" dirty="0"/>
              <a:t>      (second round)</a:t>
            </a:r>
          </a:p>
          <a:p>
            <a:pPr marL="342900" indent="-342900">
              <a:buFont typeface="Arial" panose="020B0604020202020204" pitchFamily="34" charset="0"/>
              <a:buChar char="•"/>
            </a:pPr>
            <a:r>
              <a:rPr lang="en-US" sz="2600" dirty="0"/>
              <a:t>SCAP Updates for 2025</a:t>
            </a:r>
          </a:p>
          <a:p>
            <a:pPr marL="342900" indent="-342900">
              <a:buFont typeface="Arial" panose="020B0604020202020204" pitchFamily="34" charset="0"/>
              <a:buChar char="•"/>
            </a:pPr>
            <a:r>
              <a:rPr lang="en-US" sz="2600" dirty="0"/>
              <a:t>Reimbursement Process for SCAP22 &amp; SCAP FY24</a:t>
            </a:r>
          </a:p>
          <a:p>
            <a:endParaRPr lang="en-US" sz="1900" dirty="0"/>
          </a:p>
        </p:txBody>
      </p:sp>
      <p:sp>
        <p:nvSpPr>
          <p:cNvPr id="4" name="Slide Number Placeholder 3"/>
          <p:cNvSpPr>
            <a:spLocks noGrp="1"/>
          </p:cNvSpPr>
          <p:nvPr>
            <p:ph type="sldNum" sz="quarter" idx="12"/>
          </p:nvPr>
        </p:nvSpPr>
        <p:spPr/>
        <p:txBody>
          <a:bodyPr/>
          <a:lstStyle/>
          <a:p>
            <a:fld id="{B2102BAA-C61A-4A39-BDF1-4340D572B82C}" type="slidenum">
              <a:rPr lang="en-US" smtClean="0"/>
              <a:t>2</a:t>
            </a:fld>
            <a:endParaRPr lang="en-US"/>
          </a:p>
        </p:txBody>
      </p:sp>
    </p:spTree>
    <p:extLst>
      <p:ext uri="{BB962C8B-B14F-4D97-AF65-F5344CB8AC3E}">
        <p14:creationId xmlns:p14="http://schemas.microsoft.com/office/powerpoint/2010/main" val="631499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5B1D-2C6C-3479-9F19-AB08CECF51F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863FD71-0DD7-F90A-4371-B99D27065B5E}"/>
              </a:ext>
            </a:extLst>
          </p:cNvPr>
          <p:cNvSpPr>
            <a:spLocks noGrp="1"/>
          </p:cNvSpPr>
          <p:nvPr>
            <p:ph type="sldNum" sz="quarter" idx="12"/>
          </p:nvPr>
        </p:nvSpPr>
        <p:spPr/>
        <p:txBody>
          <a:bodyPr/>
          <a:lstStyle/>
          <a:p>
            <a:fld id="{B2102BAA-C61A-4A39-BDF1-4340D572B82C}" type="slidenum">
              <a:rPr lang="en-US" smtClean="0"/>
              <a:t>20</a:t>
            </a:fld>
            <a:endParaRPr lang="en-US"/>
          </a:p>
        </p:txBody>
      </p:sp>
    </p:spTree>
    <p:extLst>
      <p:ext uri="{BB962C8B-B14F-4D97-AF65-F5344CB8AC3E}">
        <p14:creationId xmlns:p14="http://schemas.microsoft.com/office/powerpoint/2010/main" val="1588464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DC24E-AA0F-BC8F-4676-114F7F42C4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99B6F9-DC07-BBAE-7824-C6164176225B}"/>
              </a:ext>
            </a:extLst>
          </p:cNvPr>
          <p:cNvSpPr>
            <a:spLocks noGrp="1"/>
          </p:cNvSpPr>
          <p:nvPr>
            <p:ph type="ctrTitle"/>
          </p:nvPr>
        </p:nvSpPr>
        <p:spPr>
          <a:xfrm>
            <a:off x="602809" y="812511"/>
            <a:ext cx="8156166" cy="2794847"/>
          </a:xfrm>
        </p:spPr>
        <p:txBody>
          <a:bodyPr>
            <a:normAutofit/>
          </a:bodyPr>
          <a:lstStyle/>
          <a:p>
            <a:r>
              <a:rPr lang="en-US" sz="6700" dirty="0"/>
              <a:t>FY 2024 School Safety and Security Grant</a:t>
            </a:r>
            <a:endParaRPr lang="en-US" dirty="0"/>
          </a:p>
        </p:txBody>
      </p:sp>
      <p:sp>
        <p:nvSpPr>
          <p:cNvPr id="4" name="Slide Number Placeholder 3">
            <a:extLst>
              <a:ext uri="{FF2B5EF4-FFF2-40B4-BE49-F238E27FC236}">
                <a16:creationId xmlns:a16="http://schemas.microsoft.com/office/drawing/2014/main" id="{8E222645-BBF6-5CE5-5FC3-D625C0E73413}"/>
              </a:ext>
            </a:extLst>
          </p:cNvPr>
          <p:cNvSpPr>
            <a:spLocks noGrp="1"/>
          </p:cNvSpPr>
          <p:nvPr>
            <p:ph type="sldNum" sz="quarter" idx="12"/>
          </p:nvPr>
        </p:nvSpPr>
        <p:spPr/>
        <p:txBody>
          <a:bodyPr/>
          <a:lstStyle/>
          <a:p>
            <a:fld id="{B2102BAA-C61A-4A39-BDF1-4340D572B82C}" type="slidenum">
              <a:rPr lang="en-US" smtClean="0"/>
              <a:t>21</a:t>
            </a:fld>
            <a:endParaRPr lang="en-US"/>
          </a:p>
        </p:txBody>
      </p:sp>
      <p:sp>
        <p:nvSpPr>
          <p:cNvPr id="7" name="TextBox 6">
            <a:extLst>
              <a:ext uri="{FF2B5EF4-FFF2-40B4-BE49-F238E27FC236}">
                <a16:creationId xmlns:a16="http://schemas.microsoft.com/office/drawing/2014/main" id="{A8CBA203-5E23-779A-BE5B-FB4C33AD942A}"/>
              </a:ext>
            </a:extLst>
          </p:cNvPr>
          <p:cNvSpPr txBox="1"/>
          <p:nvPr/>
        </p:nvSpPr>
        <p:spPr>
          <a:xfrm>
            <a:off x="792932" y="5152937"/>
            <a:ext cx="4101220" cy="492443"/>
          </a:xfrm>
          <a:prstGeom prst="rect">
            <a:avLst/>
          </a:prstGeom>
          <a:noFill/>
        </p:spPr>
        <p:txBody>
          <a:bodyPr wrap="square" rtlCol="0">
            <a:spAutoFit/>
          </a:bodyPr>
          <a:lstStyle/>
          <a:p>
            <a:pPr marL="342900" indent="-342900">
              <a:buFont typeface="Arial" panose="020B0604020202020204" pitchFamily="34" charset="0"/>
              <a:buChar char="•"/>
            </a:pPr>
            <a:r>
              <a:rPr lang="en-US" sz="2600" dirty="0"/>
              <a:t>Grant Overview</a:t>
            </a:r>
          </a:p>
        </p:txBody>
      </p:sp>
    </p:spTree>
    <p:extLst>
      <p:ext uri="{BB962C8B-B14F-4D97-AF65-F5344CB8AC3E}">
        <p14:creationId xmlns:p14="http://schemas.microsoft.com/office/powerpoint/2010/main" val="3469830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74398-7271-FA21-A022-E22A057012D8}"/>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DD6F1294-FE40-2FE4-B58E-21AD9F7ADD43}"/>
              </a:ext>
            </a:extLst>
          </p:cNvPr>
          <p:cNvSpPr/>
          <p:nvPr/>
        </p:nvSpPr>
        <p:spPr>
          <a:xfrm>
            <a:off x="8102852" y="3134132"/>
            <a:ext cx="3150606" cy="3494638"/>
          </a:xfrm>
          <a:prstGeom prst="rect">
            <a:avLst/>
          </a:prstGeom>
          <a:solidFill>
            <a:schemeClr val="bg1"/>
          </a:solidFill>
          <a:ln w="28575">
            <a:solidFill>
              <a:srgbClr val="1A44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28575">
                <a:solidFill>
                  <a:srgbClr val="1A4480"/>
                </a:solidFill>
              </a:ln>
              <a:solidFill>
                <a:schemeClr val="bg1"/>
              </a:solidFill>
            </a:endParaRPr>
          </a:p>
        </p:txBody>
      </p:sp>
      <p:sp>
        <p:nvSpPr>
          <p:cNvPr id="4" name="Content Placeholder 3">
            <a:extLst>
              <a:ext uri="{FF2B5EF4-FFF2-40B4-BE49-F238E27FC236}">
                <a16:creationId xmlns:a16="http://schemas.microsoft.com/office/drawing/2014/main" id="{D05064D0-F313-B60D-F443-136702CD7061}"/>
              </a:ext>
            </a:extLst>
          </p:cNvPr>
          <p:cNvSpPr>
            <a:spLocks noGrp="1"/>
          </p:cNvSpPr>
          <p:nvPr>
            <p:ph idx="1"/>
          </p:nvPr>
        </p:nvSpPr>
        <p:spPr>
          <a:xfrm>
            <a:off x="494170" y="1570708"/>
            <a:ext cx="10958464" cy="5058062"/>
          </a:xfrm>
        </p:spPr>
        <p:txBody>
          <a:bodyPr>
            <a:noAutofit/>
          </a:bodyPr>
          <a:lstStyle/>
          <a:p>
            <a:pPr>
              <a:spcBef>
                <a:spcPts val="0"/>
              </a:spcBef>
              <a:spcAft>
                <a:spcPts val="800"/>
              </a:spcAft>
            </a:pPr>
            <a:r>
              <a:rPr lang="en-US" sz="2200" b="0" i="0" dirty="0">
                <a:solidFill>
                  <a:srgbClr val="444444"/>
                </a:solidFill>
                <a:effectLst/>
              </a:rPr>
              <a:t>The final FY 2024 state budget includes $18.5 million in state and federal funding for the FY 2024 School Safety and Security Grants for public schools statewide. </a:t>
            </a:r>
            <a:r>
              <a:rPr lang="en-US" sz="2200" dirty="0">
                <a:solidFill>
                  <a:srgbClr val="444444"/>
                </a:solidFill>
                <a:ea typeface="Times New Roman" panose="02020603050405020304" pitchFamily="18" charset="0"/>
              </a:rPr>
              <a:t>This is a one-time grant, and all school divisions were awarded funds. </a:t>
            </a:r>
          </a:p>
          <a:p>
            <a:pPr marL="0" marR="0" indent="0">
              <a:spcBef>
                <a:spcPts val="0"/>
              </a:spcBef>
              <a:spcAft>
                <a:spcPts val="800"/>
              </a:spcAft>
              <a:buNone/>
            </a:pPr>
            <a:endParaRPr lang="en-US" sz="1000" dirty="0">
              <a:solidFill>
                <a:srgbClr val="444444"/>
              </a:solidFill>
              <a:ea typeface="Times New Roman" panose="02020603050405020304" pitchFamily="18" charset="0"/>
            </a:endParaRPr>
          </a:p>
          <a:p>
            <a:pPr>
              <a:spcBef>
                <a:spcPts val="0"/>
              </a:spcBef>
              <a:spcAft>
                <a:spcPts val="800"/>
              </a:spcAft>
            </a:pPr>
            <a:r>
              <a:rPr lang="en-US" sz="2200" dirty="0">
                <a:solidFill>
                  <a:srgbClr val="444444"/>
                </a:solidFill>
                <a:ea typeface="Times New Roman" panose="02020603050405020304" pitchFamily="18" charset="0"/>
              </a:rPr>
              <a:t>The </a:t>
            </a:r>
            <a:r>
              <a:rPr lang="en-US" sz="2200" dirty="0">
                <a:solidFill>
                  <a:srgbClr val="444444"/>
                </a:solidFill>
                <a:effectLst/>
                <a:ea typeface="Times New Roman" panose="02020603050405020304" pitchFamily="18" charset="0"/>
              </a:rPr>
              <a:t>FY24 Grant is composed of both Federal &amp; State Funding.</a:t>
            </a:r>
          </a:p>
          <a:p>
            <a:pPr>
              <a:spcBef>
                <a:spcPts val="0"/>
              </a:spcBef>
              <a:spcAft>
                <a:spcPts val="800"/>
              </a:spcAft>
            </a:pPr>
            <a:endParaRPr lang="en-US" sz="1000" dirty="0">
              <a:effectLst/>
              <a:ea typeface="Times New Roman" panose="02020603050405020304" pitchFamily="18" charset="0"/>
            </a:endParaRPr>
          </a:p>
          <a:p>
            <a:pPr>
              <a:spcBef>
                <a:spcPts val="0"/>
              </a:spcBef>
            </a:pPr>
            <a:r>
              <a:rPr lang="en-US" sz="2200" dirty="0">
                <a:solidFill>
                  <a:srgbClr val="444444"/>
                </a:solidFill>
                <a:ea typeface="Times New Roman" panose="02020603050405020304" pitchFamily="18" charset="0"/>
              </a:rPr>
              <a:t>The FY24 grant funds to improve safety and security </a:t>
            </a:r>
          </a:p>
          <a:p>
            <a:pPr marL="0" indent="0">
              <a:spcBef>
                <a:spcPts val="0"/>
              </a:spcBef>
              <a:buNone/>
            </a:pPr>
            <a:r>
              <a:rPr lang="en-US" sz="2200" dirty="0">
                <a:solidFill>
                  <a:srgbClr val="444444"/>
                </a:solidFill>
                <a:ea typeface="Times New Roman" panose="02020603050405020304" pitchFamily="18" charset="0"/>
              </a:rPr>
              <a:t>     of public schools can be used for:</a:t>
            </a:r>
          </a:p>
          <a:p>
            <a:pPr marL="0" indent="0">
              <a:spcBef>
                <a:spcPts val="0"/>
              </a:spcBef>
              <a:buNone/>
            </a:pPr>
            <a:endParaRPr lang="en-US" sz="1000" dirty="0">
              <a:solidFill>
                <a:srgbClr val="444444"/>
              </a:solidFill>
              <a:ea typeface="Times New Roman" panose="02020603050405020304" pitchFamily="18" charset="0"/>
            </a:endParaRPr>
          </a:p>
          <a:p>
            <a:pPr lvl="1">
              <a:spcBef>
                <a:spcPts val="0"/>
              </a:spcBef>
              <a:buFont typeface="Arial" panose="020B0604020202020204" pitchFamily="34" charset="0"/>
              <a:buChar char="•"/>
            </a:pPr>
            <a:r>
              <a:rPr lang="en-US" sz="2200" dirty="0">
                <a:solidFill>
                  <a:srgbClr val="444444"/>
                </a:solidFill>
                <a:ea typeface="Times New Roman" panose="02020603050405020304" pitchFamily="18" charset="0"/>
              </a:rPr>
              <a:t>Equipment Purchases and Installations</a:t>
            </a:r>
          </a:p>
          <a:p>
            <a:pPr lvl="1">
              <a:spcBef>
                <a:spcPts val="0"/>
              </a:spcBef>
              <a:buFont typeface="Arial" panose="020B0604020202020204" pitchFamily="34" charset="0"/>
              <a:buChar char="•"/>
            </a:pPr>
            <a:r>
              <a:rPr lang="en-US" sz="2200" dirty="0">
                <a:solidFill>
                  <a:srgbClr val="444444"/>
                </a:solidFill>
                <a:effectLst/>
                <a:ea typeface="Times New Roman" panose="02020603050405020304" pitchFamily="18" charset="0"/>
              </a:rPr>
              <a:t>Software purchases</a:t>
            </a:r>
          </a:p>
          <a:p>
            <a:pPr lvl="1">
              <a:spcBef>
                <a:spcPts val="0"/>
              </a:spcBef>
              <a:buFont typeface="Arial" panose="020B0604020202020204" pitchFamily="34" charset="0"/>
              <a:buChar char="•"/>
            </a:pPr>
            <a:r>
              <a:rPr lang="en-US" sz="2200" dirty="0">
                <a:solidFill>
                  <a:srgbClr val="444444"/>
                </a:solidFill>
                <a:ea typeface="Times New Roman" panose="02020603050405020304" pitchFamily="18" charset="0"/>
              </a:rPr>
              <a:t>Planning</a:t>
            </a:r>
          </a:p>
          <a:p>
            <a:pPr lvl="1">
              <a:spcBef>
                <a:spcPts val="0"/>
              </a:spcBef>
              <a:buFont typeface="Arial" panose="020B0604020202020204" pitchFamily="34" charset="0"/>
              <a:buChar char="•"/>
            </a:pPr>
            <a:r>
              <a:rPr lang="en-US" sz="2200" dirty="0">
                <a:solidFill>
                  <a:srgbClr val="444444"/>
                </a:solidFill>
                <a:effectLst/>
                <a:ea typeface="Times New Roman" panose="02020603050405020304" pitchFamily="18" charset="0"/>
              </a:rPr>
              <a:t>On-site Training</a:t>
            </a:r>
          </a:p>
          <a:p>
            <a:pPr marL="0" indent="0">
              <a:spcBef>
                <a:spcPts val="0"/>
              </a:spcBef>
              <a:spcAft>
                <a:spcPts val="800"/>
              </a:spcAft>
              <a:buNone/>
            </a:pPr>
            <a:endParaRPr lang="en-US" sz="2200" dirty="0">
              <a:effectLst/>
              <a:ea typeface="Calibri" panose="020F0502020204030204" pitchFamily="34" charset="0"/>
            </a:endParaRPr>
          </a:p>
          <a:p>
            <a:pPr marL="0" indent="0">
              <a:lnSpc>
                <a:spcPct val="107000"/>
              </a:lnSpc>
              <a:spcBef>
                <a:spcPts val="0"/>
              </a:spcBef>
              <a:spcAft>
                <a:spcPts val="800"/>
              </a:spcAft>
              <a:buNone/>
            </a:pPr>
            <a:endParaRPr lang="en-US" sz="2200" dirty="0"/>
          </a:p>
          <a:p>
            <a:endParaRPr lang="en-US" dirty="0"/>
          </a:p>
        </p:txBody>
      </p:sp>
      <p:sp>
        <p:nvSpPr>
          <p:cNvPr id="2" name="Title 1">
            <a:extLst>
              <a:ext uri="{FF2B5EF4-FFF2-40B4-BE49-F238E27FC236}">
                <a16:creationId xmlns:a16="http://schemas.microsoft.com/office/drawing/2014/main" id="{0D43D94E-B830-8353-8364-42BBEAE42588}"/>
              </a:ext>
            </a:extLst>
          </p:cNvPr>
          <p:cNvSpPr>
            <a:spLocks noGrp="1"/>
          </p:cNvSpPr>
          <p:nvPr>
            <p:ph type="title"/>
          </p:nvPr>
        </p:nvSpPr>
        <p:spPr/>
        <p:txBody>
          <a:bodyPr>
            <a:normAutofit/>
          </a:bodyPr>
          <a:lstStyle/>
          <a:p>
            <a:r>
              <a:rPr kumimoji="0" lang="en-US" sz="4800" b="0" i="0" u="none" strike="noStrike" kern="1200" cap="none" spc="0" normalizeH="0" baseline="0" noProof="0" dirty="0">
                <a:ln>
                  <a:noFill/>
                </a:ln>
                <a:solidFill>
                  <a:srgbClr val="FFFFFF"/>
                </a:solidFill>
                <a:effectLst/>
                <a:uLnTx/>
                <a:uFillTx/>
                <a:latin typeface="Aptos Display" panose="02110004020202020204"/>
                <a:ea typeface="+mj-ea"/>
                <a:cs typeface="+mj-cs"/>
              </a:rPr>
              <a:t>FY24 School Safety &amp; Security Grant</a:t>
            </a:r>
            <a:br>
              <a:rPr kumimoji="0" lang="en-US" sz="4800" b="0" i="0" u="none" strike="noStrike" kern="1200" cap="none" spc="0" normalizeH="0" baseline="0" noProof="0" dirty="0">
                <a:ln>
                  <a:noFill/>
                </a:ln>
                <a:solidFill>
                  <a:srgbClr val="FFFFFF"/>
                </a:solidFill>
                <a:effectLst/>
                <a:uLnTx/>
                <a:uFillTx/>
                <a:latin typeface="Aptos Display" panose="02110004020202020204"/>
                <a:ea typeface="+mj-ea"/>
                <a:cs typeface="+mj-cs"/>
              </a:rPr>
            </a:br>
            <a:r>
              <a:rPr kumimoji="0" lang="en-US" sz="3200" b="0" i="0" u="none" strike="noStrike" kern="1200" cap="none" spc="0" normalizeH="0" baseline="0" noProof="0" dirty="0">
                <a:ln>
                  <a:noFill/>
                </a:ln>
                <a:solidFill>
                  <a:srgbClr val="FFFFFF"/>
                </a:solidFill>
                <a:effectLst/>
                <a:uLnTx/>
                <a:uFillTx/>
                <a:latin typeface="Aptos Display" panose="02110004020202020204"/>
                <a:ea typeface="+mj-ea"/>
                <a:cs typeface="+mj-cs"/>
              </a:rPr>
              <a:t>Background Information</a:t>
            </a:r>
            <a:endParaRPr lang="en-US" sz="3200" dirty="0"/>
          </a:p>
        </p:txBody>
      </p:sp>
      <p:sp>
        <p:nvSpPr>
          <p:cNvPr id="3" name="Slide Number Placeholder 2">
            <a:extLst>
              <a:ext uri="{FF2B5EF4-FFF2-40B4-BE49-F238E27FC236}">
                <a16:creationId xmlns:a16="http://schemas.microsoft.com/office/drawing/2014/main" id="{0298718E-C7B6-9FCA-419B-75F6CFE5D92F}"/>
              </a:ext>
            </a:extLst>
          </p:cNvPr>
          <p:cNvSpPr>
            <a:spLocks noGrp="1"/>
          </p:cNvSpPr>
          <p:nvPr>
            <p:ph type="sldNum" sz="quarter" idx="12"/>
          </p:nvPr>
        </p:nvSpPr>
        <p:spPr/>
        <p:txBody>
          <a:bodyPr/>
          <a:lstStyle/>
          <a:p>
            <a:fld id="{B2102BAA-C61A-4A39-BDF1-4340D572B82C}" type="slidenum">
              <a:rPr lang="en-US" smtClean="0"/>
              <a:t>22</a:t>
            </a:fld>
            <a:endParaRPr lang="en-US"/>
          </a:p>
        </p:txBody>
      </p:sp>
      <p:sp>
        <p:nvSpPr>
          <p:cNvPr id="8" name="TextBox 7">
            <a:extLst>
              <a:ext uri="{FF2B5EF4-FFF2-40B4-BE49-F238E27FC236}">
                <a16:creationId xmlns:a16="http://schemas.microsoft.com/office/drawing/2014/main" id="{4CF0393E-7863-6E82-FBB1-A3CB5A7234AD}"/>
              </a:ext>
            </a:extLst>
          </p:cNvPr>
          <p:cNvSpPr txBox="1"/>
          <p:nvPr/>
        </p:nvSpPr>
        <p:spPr>
          <a:xfrm>
            <a:off x="8139819" y="3155720"/>
            <a:ext cx="3213981" cy="3436838"/>
          </a:xfrm>
          <a:prstGeom prst="rect">
            <a:avLst/>
          </a:prstGeom>
          <a:noFill/>
        </p:spPr>
        <p:txBody>
          <a:bodyPr wrap="square" rtlCol="0">
            <a:spAutoFit/>
          </a:bodyPr>
          <a:lstStyle/>
          <a:p>
            <a:pPr marL="0" marR="0" indent="0">
              <a:spcBef>
                <a:spcPts val="0"/>
              </a:spcBef>
              <a:spcAft>
                <a:spcPts val="800"/>
              </a:spcAft>
              <a:buNone/>
            </a:pPr>
            <a:r>
              <a:rPr lang="en-US" sz="2000" b="1" dirty="0">
                <a:solidFill>
                  <a:srgbClr val="1A4480"/>
                </a:solidFill>
                <a:ea typeface="Times New Roman" panose="02020603050405020304" pitchFamily="18" charset="0"/>
              </a:rPr>
              <a:t>State Grant Deadlines:</a:t>
            </a:r>
            <a:endParaRPr lang="en-US" sz="2000" b="1" dirty="0">
              <a:solidFill>
                <a:srgbClr val="FF0000"/>
              </a:solidFill>
              <a:ea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1800" dirty="0">
                <a:solidFill>
                  <a:srgbClr val="FF0000"/>
                </a:solidFill>
                <a:effectLst/>
                <a:ea typeface="Times New Roman" panose="02020603050405020304" pitchFamily="18" charset="0"/>
              </a:rPr>
              <a:t>Expenses beginning  </a:t>
            </a:r>
            <a:r>
              <a:rPr lang="en-US" sz="1800" b="1" u="sng" dirty="0">
                <a:solidFill>
                  <a:srgbClr val="FF0000"/>
                </a:solidFill>
                <a:effectLst/>
                <a:ea typeface="Times New Roman" panose="02020603050405020304" pitchFamily="18" charset="0"/>
              </a:rPr>
              <a:t>June </a:t>
            </a:r>
            <a:r>
              <a:rPr lang="en-US" sz="1800" b="1" u="sng" dirty="0">
                <a:solidFill>
                  <a:srgbClr val="FF0000"/>
                </a:solidFill>
                <a:ea typeface="Times New Roman" panose="02020603050405020304" pitchFamily="18" charset="0"/>
              </a:rPr>
              <a:t>13, 2024</a:t>
            </a:r>
          </a:p>
          <a:p>
            <a:pPr marL="285750" marR="0" indent="-285750">
              <a:spcBef>
                <a:spcPts val="0"/>
              </a:spcBef>
              <a:spcAft>
                <a:spcPts val="800"/>
              </a:spcAft>
              <a:buFont typeface="Arial" panose="020B0604020202020204" pitchFamily="34" charset="0"/>
              <a:buChar char="•"/>
            </a:pPr>
            <a:r>
              <a:rPr lang="en-US" sz="1800" dirty="0">
                <a:solidFill>
                  <a:srgbClr val="FF0000"/>
                </a:solidFill>
                <a:ea typeface="Times New Roman" panose="02020603050405020304" pitchFamily="18" charset="0"/>
              </a:rPr>
              <a:t>Complete Expenditures by </a:t>
            </a:r>
            <a:r>
              <a:rPr lang="en-US" sz="1800" b="1" u="sng" dirty="0">
                <a:solidFill>
                  <a:srgbClr val="FF0000"/>
                </a:solidFill>
                <a:ea typeface="Times New Roman" panose="02020603050405020304" pitchFamily="18" charset="0"/>
              </a:rPr>
              <a:t>June 30, 2025</a:t>
            </a:r>
          </a:p>
          <a:p>
            <a:pPr marL="0" indent="0">
              <a:spcBef>
                <a:spcPts val="0"/>
              </a:spcBef>
              <a:spcAft>
                <a:spcPts val="800"/>
              </a:spcAft>
              <a:buNone/>
            </a:pPr>
            <a:r>
              <a:rPr lang="en-US" sz="2000" b="1" dirty="0">
                <a:solidFill>
                  <a:srgbClr val="1A4480"/>
                </a:solidFill>
                <a:ea typeface="Times New Roman" panose="02020603050405020304" pitchFamily="18" charset="0"/>
              </a:rPr>
              <a:t>Federal Grant Deadlines:</a:t>
            </a:r>
            <a:endParaRPr lang="en-US" sz="2000" b="1" dirty="0">
              <a:solidFill>
                <a:srgbClr val="FF0000"/>
              </a:solidFill>
              <a:ea typeface="Times New Roman" panose="02020603050405020304" pitchFamily="18" charset="0"/>
            </a:endParaRPr>
          </a:p>
          <a:p>
            <a:pPr marL="285750" marR="0" indent="-285750">
              <a:spcBef>
                <a:spcPts val="0"/>
              </a:spcBef>
              <a:spcAft>
                <a:spcPts val="800"/>
              </a:spcAft>
              <a:buFont typeface="Arial" panose="020B0604020202020204" pitchFamily="34" charset="0"/>
              <a:buChar char="•"/>
            </a:pPr>
            <a:r>
              <a:rPr lang="en-US" sz="1800" dirty="0">
                <a:solidFill>
                  <a:srgbClr val="FF0000"/>
                </a:solidFill>
                <a:ea typeface="Times New Roman" panose="02020603050405020304" pitchFamily="18" charset="0"/>
              </a:rPr>
              <a:t>Must be obligated by </a:t>
            </a:r>
            <a:r>
              <a:rPr lang="en-US" sz="1800" b="1" u="sng" dirty="0">
                <a:solidFill>
                  <a:srgbClr val="FF0000"/>
                </a:solidFill>
                <a:ea typeface="Times New Roman" panose="02020603050405020304" pitchFamily="18" charset="0"/>
              </a:rPr>
              <a:t>December 31, 2024</a:t>
            </a:r>
          </a:p>
          <a:p>
            <a:pPr marL="285750" indent="-285750">
              <a:spcBef>
                <a:spcPts val="0"/>
              </a:spcBef>
              <a:spcAft>
                <a:spcPts val="800"/>
              </a:spcAft>
              <a:buFont typeface="Arial" panose="020B0604020202020204" pitchFamily="34" charset="0"/>
              <a:buChar char="•"/>
            </a:pPr>
            <a:r>
              <a:rPr lang="en-US" sz="1800" dirty="0">
                <a:solidFill>
                  <a:srgbClr val="FF0000"/>
                </a:solidFill>
                <a:ea typeface="Times New Roman" panose="02020603050405020304" pitchFamily="18" charset="0"/>
              </a:rPr>
              <a:t>Complete expenditures by </a:t>
            </a:r>
            <a:r>
              <a:rPr lang="en-US" sz="1800" b="1" u="sng" dirty="0">
                <a:solidFill>
                  <a:srgbClr val="FF0000"/>
                </a:solidFill>
                <a:ea typeface="Times New Roman" panose="02020603050405020304" pitchFamily="18" charset="0"/>
              </a:rPr>
              <a:t>December 31, 2025</a:t>
            </a:r>
            <a:endParaRPr lang="en-US" sz="1800" dirty="0">
              <a:solidFill>
                <a:srgbClr val="FF0000"/>
              </a:solidFill>
              <a:effectLst/>
              <a:ea typeface="Times New Roman" panose="02020603050405020304" pitchFamily="18" charset="0"/>
            </a:endParaRPr>
          </a:p>
        </p:txBody>
      </p:sp>
    </p:spTree>
    <p:extLst>
      <p:ext uri="{BB962C8B-B14F-4D97-AF65-F5344CB8AC3E}">
        <p14:creationId xmlns:p14="http://schemas.microsoft.com/office/powerpoint/2010/main" val="1802529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9FB43-7433-D0E6-B40B-33312FC7283A}"/>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332B264D-279E-566F-796A-D9D7D60DA9D4}"/>
              </a:ext>
            </a:extLst>
          </p:cNvPr>
          <p:cNvPicPr>
            <a:picLocks noChangeAspect="1"/>
          </p:cNvPicPr>
          <p:nvPr/>
        </p:nvPicPr>
        <p:blipFill>
          <a:blip r:embed="rId2"/>
          <a:stretch>
            <a:fillRect/>
          </a:stretch>
        </p:blipFill>
        <p:spPr>
          <a:xfrm>
            <a:off x="3360881" y="1338784"/>
            <a:ext cx="5202025" cy="5317883"/>
          </a:xfrm>
          <a:prstGeom prst="rect">
            <a:avLst/>
          </a:prstGeom>
        </p:spPr>
      </p:pic>
      <p:sp>
        <p:nvSpPr>
          <p:cNvPr id="2" name="Title 1">
            <a:extLst>
              <a:ext uri="{FF2B5EF4-FFF2-40B4-BE49-F238E27FC236}">
                <a16:creationId xmlns:a16="http://schemas.microsoft.com/office/drawing/2014/main" id="{E569740D-9370-7FF3-FAC5-6E09EA7D3EE6}"/>
              </a:ext>
            </a:extLst>
          </p:cNvPr>
          <p:cNvSpPr>
            <a:spLocks noGrp="1"/>
          </p:cNvSpPr>
          <p:nvPr>
            <p:ph type="title"/>
          </p:nvPr>
        </p:nvSpPr>
        <p:spPr/>
        <p:txBody>
          <a:bodyPr>
            <a:normAutofit/>
          </a:bodyPr>
          <a:lstStyle/>
          <a:p>
            <a:r>
              <a:rPr kumimoji="0" lang="en-US" b="0" i="0" u="none" strike="noStrike" kern="1200" cap="none" spc="0" normalizeH="0" baseline="0" noProof="0" dirty="0">
                <a:ln>
                  <a:noFill/>
                </a:ln>
                <a:solidFill>
                  <a:srgbClr val="FFFFFF"/>
                </a:solidFill>
                <a:effectLst/>
                <a:uLnTx/>
                <a:uFillTx/>
                <a:latin typeface="Aptos Display" panose="02110004020202020204"/>
                <a:ea typeface="+mj-ea"/>
                <a:cs typeface="+mj-cs"/>
              </a:rPr>
              <a:t>FY24 School Safety &amp; Security Grant</a:t>
            </a:r>
            <a:br>
              <a:rPr kumimoji="0" lang="en-US" sz="4000" b="0" i="0" u="none" strike="noStrike" kern="1200" cap="none" spc="0" normalizeH="0" baseline="0" noProof="0" dirty="0">
                <a:ln>
                  <a:noFill/>
                </a:ln>
                <a:solidFill>
                  <a:srgbClr val="FFFFFF"/>
                </a:solidFill>
                <a:effectLst/>
                <a:uLnTx/>
                <a:uFillTx/>
                <a:latin typeface="Aptos Display" panose="02110004020202020204"/>
                <a:ea typeface="+mj-ea"/>
                <a:cs typeface="+mj-cs"/>
              </a:rPr>
            </a:br>
            <a:r>
              <a:rPr kumimoji="0" lang="en-US" sz="3200" b="0" i="0" u="none" strike="noStrike" kern="1200" cap="none" spc="0" normalizeH="0" baseline="0" noProof="0" dirty="0">
                <a:ln>
                  <a:noFill/>
                </a:ln>
                <a:solidFill>
                  <a:srgbClr val="FFFFFF"/>
                </a:solidFill>
                <a:effectLst/>
                <a:uLnTx/>
                <a:uFillTx/>
                <a:latin typeface="Aptos Display" panose="02110004020202020204"/>
                <a:ea typeface="+mj-ea"/>
                <a:cs typeface="+mj-cs"/>
              </a:rPr>
              <a:t>Information</a:t>
            </a:r>
            <a:endParaRPr lang="en-US" sz="3200" dirty="0"/>
          </a:p>
        </p:txBody>
      </p:sp>
      <p:sp>
        <p:nvSpPr>
          <p:cNvPr id="3" name="Slide Number Placeholder 2">
            <a:extLst>
              <a:ext uri="{FF2B5EF4-FFF2-40B4-BE49-F238E27FC236}">
                <a16:creationId xmlns:a16="http://schemas.microsoft.com/office/drawing/2014/main" id="{118AEE1A-5B6A-A3BC-151C-CC1EDEBAB63B}"/>
              </a:ext>
            </a:extLst>
          </p:cNvPr>
          <p:cNvSpPr>
            <a:spLocks noGrp="1"/>
          </p:cNvSpPr>
          <p:nvPr>
            <p:ph type="sldNum" sz="quarter" idx="12"/>
          </p:nvPr>
        </p:nvSpPr>
        <p:spPr/>
        <p:txBody>
          <a:bodyPr/>
          <a:lstStyle/>
          <a:p>
            <a:fld id="{B2102BAA-C61A-4A39-BDF1-4340D572B82C}" type="slidenum">
              <a:rPr lang="en-US" smtClean="0"/>
              <a:t>23</a:t>
            </a:fld>
            <a:endParaRPr lang="en-US" dirty="0"/>
          </a:p>
        </p:txBody>
      </p:sp>
      <p:sp>
        <p:nvSpPr>
          <p:cNvPr id="7" name="Content Placeholder 3">
            <a:extLst>
              <a:ext uri="{FF2B5EF4-FFF2-40B4-BE49-F238E27FC236}">
                <a16:creationId xmlns:a16="http://schemas.microsoft.com/office/drawing/2014/main" id="{5FAFD191-271C-F0A8-65D9-6E2FB22D15E5}"/>
              </a:ext>
            </a:extLst>
          </p:cNvPr>
          <p:cNvSpPr>
            <a:spLocks noGrp="1"/>
          </p:cNvSpPr>
          <p:nvPr>
            <p:ph idx="1"/>
          </p:nvPr>
        </p:nvSpPr>
        <p:spPr>
          <a:xfrm>
            <a:off x="261813" y="1667593"/>
            <a:ext cx="2740628" cy="1606501"/>
          </a:xfrm>
        </p:spPr>
        <p:txBody>
          <a:bodyPr/>
          <a:lstStyle/>
          <a:p>
            <a:pPr marL="228600" marR="0">
              <a:lnSpc>
                <a:spcPct val="107000"/>
              </a:lnSpc>
              <a:spcBef>
                <a:spcPts val="0"/>
              </a:spcBef>
              <a:spcAft>
                <a:spcPts val="800"/>
              </a:spcAft>
            </a:pPr>
            <a:r>
              <a:rPr lang="en-US" sz="2000" dirty="0">
                <a:solidFill>
                  <a:srgbClr val="FF0000"/>
                </a:solidFill>
                <a:effectLst/>
                <a:ea typeface="Calibri" panose="020F0502020204030204" pitchFamily="34" charset="0"/>
                <a:cs typeface="Times New Roman" panose="02020603050405020304" pitchFamily="18" charset="0"/>
              </a:rPr>
              <a:t>Where can I find information on the FY24 School Safety and Security Grant</a:t>
            </a:r>
            <a:endParaRPr lang="en-US" sz="2000" dirty="0">
              <a:effectLst/>
              <a:ea typeface="Calibri" panose="020F0502020204030204" pitchFamily="34" charset="0"/>
              <a:cs typeface="Times New Roman" panose="02020603050405020304" pitchFamily="18" charset="0"/>
            </a:endParaRPr>
          </a:p>
          <a:p>
            <a:pPr marL="514350" indent="-514350">
              <a:buFont typeface="+mj-lt"/>
              <a:buAutoNum type="arabicPeriod"/>
            </a:pPr>
            <a:endParaRPr lang="en-US" dirty="0"/>
          </a:p>
        </p:txBody>
      </p:sp>
      <p:sp>
        <p:nvSpPr>
          <p:cNvPr id="11" name="Left Arrow 10">
            <a:extLst>
              <a:ext uri="{FF2B5EF4-FFF2-40B4-BE49-F238E27FC236}">
                <a16:creationId xmlns:a16="http://schemas.microsoft.com/office/drawing/2014/main" id="{FD689EAB-23AD-DDD2-BFC5-1D8D8453156B}"/>
              </a:ext>
            </a:extLst>
          </p:cNvPr>
          <p:cNvSpPr/>
          <p:nvPr/>
        </p:nvSpPr>
        <p:spPr>
          <a:xfrm rot="10800000">
            <a:off x="3071919" y="5034584"/>
            <a:ext cx="580094"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6D11B2B-6431-EB20-A234-A60FB7140AD7}"/>
              </a:ext>
            </a:extLst>
          </p:cNvPr>
          <p:cNvSpPr txBox="1"/>
          <p:nvPr/>
        </p:nvSpPr>
        <p:spPr>
          <a:xfrm>
            <a:off x="2921526" y="4533785"/>
            <a:ext cx="878709" cy="584775"/>
          </a:xfrm>
          <a:prstGeom prst="rect">
            <a:avLst/>
          </a:prstGeom>
          <a:noFill/>
        </p:spPr>
        <p:txBody>
          <a:bodyPr wrap="square" rtlCol="0">
            <a:spAutoFit/>
          </a:bodyPr>
          <a:lstStyle/>
          <a:p>
            <a:r>
              <a:rPr lang="en-US" sz="1600" dirty="0">
                <a:solidFill>
                  <a:srgbClr val="FF0000"/>
                </a:solidFill>
              </a:rPr>
              <a:t>FY2024 Grant</a:t>
            </a:r>
          </a:p>
        </p:txBody>
      </p:sp>
      <p:sp>
        <p:nvSpPr>
          <p:cNvPr id="4" name="Left Arrow 8">
            <a:extLst>
              <a:ext uri="{FF2B5EF4-FFF2-40B4-BE49-F238E27FC236}">
                <a16:creationId xmlns:a16="http://schemas.microsoft.com/office/drawing/2014/main" id="{5583D22D-6BD0-5A4B-AF61-6BDE03DCF7F9}"/>
              </a:ext>
            </a:extLst>
          </p:cNvPr>
          <p:cNvSpPr/>
          <p:nvPr/>
        </p:nvSpPr>
        <p:spPr>
          <a:xfrm rot="1098873">
            <a:off x="6248079" y="198118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9BFE5AD-9623-0483-8168-15A8F38EBA06}"/>
              </a:ext>
            </a:extLst>
          </p:cNvPr>
          <p:cNvSpPr txBox="1"/>
          <p:nvPr/>
        </p:nvSpPr>
        <p:spPr>
          <a:xfrm>
            <a:off x="7277851" y="2129348"/>
            <a:ext cx="4387448" cy="338554"/>
          </a:xfrm>
          <a:prstGeom prst="rect">
            <a:avLst/>
          </a:prstGeom>
          <a:noFill/>
        </p:spPr>
        <p:txBody>
          <a:bodyPr wrap="square" rtlCol="0">
            <a:spAutoFit/>
          </a:bodyPr>
          <a:lstStyle/>
          <a:p>
            <a:r>
              <a:rPr lang="en-US" sz="1600" dirty="0">
                <a:solidFill>
                  <a:srgbClr val="FF0000"/>
                </a:solidFill>
              </a:rPr>
              <a:t>FY2024 found in the Programs and  Services tab</a:t>
            </a:r>
          </a:p>
        </p:txBody>
      </p:sp>
      <p:sp>
        <p:nvSpPr>
          <p:cNvPr id="16" name="Left Arrow 8">
            <a:extLst>
              <a:ext uri="{FF2B5EF4-FFF2-40B4-BE49-F238E27FC236}">
                <a16:creationId xmlns:a16="http://schemas.microsoft.com/office/drawing/2014/main" id="{2E01DDDC-E09E-334F-A96E-C68A6987BDED}"/>
              </a:ext>
            </a:extLst>
          </p:cNvPr>
          <p:cNvSpPr/>
          <p:nvPr/>
        </p:nvSpPr>
        <p:spPr>
          <a:xfrm>
            <a:off x="7696883" y="5358487"/>
            <a:ext cx="1404034" cy="3385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E43A6D0-1F2C-C5C9-47FE-A3B566CDD498}"/>
              </a:ext>
            </a:extLst>
          </p:cNvPr>
          <p:cNvSpPr txBox="1"/>
          <p:nvPr/>
        </p:nvSpPr>
        <p:spPr>
          <a:xfrm>
            <a:off x="9100917" y="5357598"/>
            <a:ext cx="2907154" cy="338554"/>
          </a:xfrm>
          <a:prstGeom prst="rect">
            <a:avLst/>
          </a:prstGeom>
          <a:noFill/>
        </p:spPr>
        <p:txBody>
          <a:bodyPr wrap="square" rtlCol="0">
            <a:spAutoFit/>
          </a:bodyPr>
          <a:lstStyle/>
          <a:p>
            <a:r>
              <a:rPr lang="en-US" sz="1600" u="sng" dirty="0">
                <a:solidFill>
                  <a:srgbClr val="FF0000"/>
                </a:solidFill>
              </a:rPr>
              <a:t>FY2024 Award Amounts</a:t>
            </a:r>
            <a:endParaRPr lang="en-US" sz="1600" dirty="0">
              <a:solidFill>
                <a:srgbClr val="FF0000"/>
              </a:solidFill>
            </a:endParaRPr>
          </a:p>
        </p:txBody>
      </p:sp>
      <p:sp>
        <p:nvSpPr>
          <p:cNvPr id="18" name="TextBox 17">
            <a:extLst>
              <a:ext uri="{FF2B5EF4-FFF2-40B4-BE49-F238E27FC236}">
                <a16:creationId xmlns:a16="http://schemas.microsoft.com/office/drawing/2014/main" id="{8C1F916A-45A6-4F16-3DC2-D80E8D66F595}"/>
              </a:ext>
            </a:extLst>
          </p:cNvPr>
          <p:cNvSpPr txBox="1"/>
          <p:nvPr/>
        </p:nvSpPr>
        <p:spPr>
          <a:xfrm>
            <a:off x="89981" y="3571161"/>
            <a:ext cx="2840598" cy="2492990"/>
          </a:xfrm>
          <a:prstGeom prst="rect">
            <a:avLst/>
          </a:prstGeom>
          <a:noFill/>
        </p:spPr>
        <p:txBody>
          <a:bodyPr wrap="square">
            <a:spAutoFit/>
          </a:bodyPr>
          <a:lstStyle/>
          <a:p>
            <a:endParaRPr lang="en-US" sz="800" dirty="0"/>
          </a:p>
          <a:p>
            <a:pPr marL="342900" indent="-342900">
              <a:buFont typeface="Arial" panose="020B0604020202020204" pitchFamily="34" charset="0"/>
              <a:buChar char="•"/>
            </a:pPr>
            <a:r>
              <a:rPr lang="en-US" sz="2000" dirty="0"/>
              <a:t>Expenditure Certification Forms are located at bottom of this page</a:t>
            </a:r>
          </a:p>
          <a:p>
            <a:pPr marL="342900" indent="-342900">
              <a:buFont typeface="Arial" panose="020B0604020202020204" pitchFamily="34" charset="0"/>
              <a:buChar char="•"/>
            </a:pPr>
            <a:endParaRPr lang="en-US" sz="800" dirty="0"/>
          </a:p>
          <a:p>
            <a:pPr marL="342900" indent="-342900">
              <a:buFont typeface="Arial" panose="020B0604020202020204" pitchFamily="34" charset="0"/>
              <a:buChar char="•"/>
            </a:pPr>
            <a:r>
              <a:rPr lang="en-US" sz="2000" dirty="0"/>
              <a:t>Federal Portion is reported in Omega in SSWS</a:t>
            </a:r>
          </a:p>
        </p:txBody>
      </p:sp>
      <p:sp>
        <p:nvSpPr>
          <p:cNvPr id="19" name="Rectangle 18">
            <a:extLst>
              <a:ext uri="{FF2B5EF4-FFF2-40B4-BE49-F238E27FC236}">
                <a16:creationId xmlns:a16="http://schemas.microsoft.com/office/drawing/2014/main" id="{8CC33B8F-BF21-AFAC-C9D1-7F19A4B32EF9}"/>
              </a:ext>
            </a:extLst>
          </p:cNvPr>
          <p:cNvSpPr/>
          <p:nvPr/>
        </p:nvSpPr>
        <p:spPr>
          <a:xfrm>
            <a:off x="114149" y="3429000"/>
            <a:ext cx="2759683" cy="2777312"/>
          </a:xfrm>
          <a:prstGeom prst="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Arrow 8">
            <a:extLst>
              <a:ext uri="{FF2B5EF4-FFF2-40B4-BE49-F238E27FC236}">
                <a16:creationId xmlns:a16="http://schemas.microsoft.com/office/drawing/2014/main" id="{1378C14B-6D7D-91D2-6DB1-9DA0CFD45E2D}"/>
              </a:ext>
            </a:extLst>
          </p:cNvPr>
          <p:cNvSpPr/>
          <p:nvPr/>
        </p:nvSpPr>
        <p:spPr>
          <a:xfrm>
            <a:off x="7716979" y="2986562"/>
            <a:ext cx="1404034" cy="3385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6D8827F-8E0F-94F5-1245-40DA13882D13}"/>
              </a:ext>
            </a:extLst>
          </p:cNvPr>
          <p:cNvSpPr txBox="1"/>
          <p:nvPr/>
        </p:nvSpPr>
        <p:spPr>
          <a:xfrm>
            <a:off x="9121013" y="2985673"/>
            <a:ext cx="2907154" cy="338554"/>
          </a:xfrm>
          <a:prstGeom prst="rect">
            <a:avLst/>
          </a:prstGeom>
          <a:noFill/>
        </p:spPr>
        <p:txBody>
          <a:bodyPr wrap="square" rtlCol="0">
            <a:spAutoFit/>
          </a:bodyPr>
          <a:lstStyle/>
          <a:p>
            <a:r>
              <a:rPr lang="en-US" sz="1600" u="sng" dirty="0">
                <a:solidFill>
                  <a:srgbClr val="FF0000"/>
                </a:solidFill>
              </a:rPr>
              <a:t>FY2024 Guidelines</a:t>
            </a:r>
            <a:endParaRPr lang="en-US" sz="1600" dirty="0">
              <a:solidFill>
                <a:srgbClr val="FF0000"/>
              </a:solidFill>
            </a:endParaRPr>
          </a:p>
        </p:txBody>
      </p:sp>
      <p:sp>
        <p:nvSpPr>
          <p:cNvPr id="26" name="Left Arrow 8">
            <a:extLst>
              <a:ext uri="{FF2B5EF4-FFF2-40B4-BE49-F238E27FC236}">
                <a16:creationId xmlns:a16="http://schemas.microsoft.com/office/drawing/2014/main" id="{42A5F811-DB33-2815-D4F2-0A9191435C59}"/>
              </a:ext>
            </a:extLst>
          </p:cNvPr>
          <p:cNvSpPr/>
          <p:nvPr/>
        </p:nvSpPr>
        <p:spPr>
          <a:xfrm>
            <a:off x="7666009" y="6169259"/>
            <a:ext cx="1404034" cy="3385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A9063B5-7EC9-33F2-94E8-59B4C8C9B9F7}"/>
              </a:ext>
            </a:extLst>
          </p:cNvPr>
          <p:cNvSpPr txBox="1"/>
          <p:nvPr/>
        </p:nvSpPr>
        <p:spPr>
          <a:xfrm>
            <a:off x="9070043" y="6168370"/>
            <a:ext cx="2907154" cy="338554"/>
          </a:xfrm>
          <a:prstGeom prst="rect">
            <a:avLst/>
          </a:prstGeom>
          <a:noFill/>
        </p:spPr>
        <p:txBody>
          <a:bodyPr wrap="square" rtlCol="0">
            <a:spAutoFit/>
          </a:bodyPr>
          <a:lstStyle/>
          <a:p>
            <a:r>
              <a:rPr lang="en-US" sz="1600" u="sng" dirty="0">
                <a:solidFill>
                  <a:srgbClr val="FF0000"/>
                </a:solidFill>
              </a:rPr>
              <a:t>FY2024 Expenditure Forms</a:t>
            </a:r>
            <a:endParaRPr lang="en-US" sz="1600" dirty="0">
              <a:solidFill>
                <a:srgbClr val="FF0000"/>
              </a:solidFill>
            </a:endParaRPr>
          </a:p>
        </p:txBody>
      </p:sp>
    </p:spTree>
    <p:extLst>
      <p:ext uri="{BB962C8B-B14F-4D97-AF65-F5344CB8AC3E}">
        <p14:creationId xmlns:p14="http://schemas.microsoft.com/office/powerpoint/2010/main" val="3405291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89E8FA-D43C-31D5-C41B-0FBA1622CC83}"/>
              </a:ext>
            </a:extLst>
          </p:cNvPr>
          <p:cNvSpPr>
            <a:spLocks noGrp="1"/>
          </p:cNvSpPr>
          <p:nvPr>
            <p:ph type="sldNum" sz="quarter" idx="12"/>
          </p:nvPr>
        </p:nvSpPr>
        <p:spPr/>
        <p:txBody>
          <a:bodyPr/>
          <a:lstStyle/>
          <a:p>
            <a:fld id="{B2102BAA-C61A-4A39-BDF1-4340D572B82C}" type="slidenum">
              <a:rPr lang="en-US" smtClean="0"/>
              <a:t>24</a:t>
            </a:fld>
            <a:endParaRPr lang="en-US"/>
          </a:p>
        </p:txBody>
      </p:sp>
    </p:spTree>
    <p:extLst>
      <p:ext uri="{BB962C8B-B14F-4D97-AF65-F5344CB8AC3E}">
        <p14:creationId xmlns:p14="http://schemas.microsoft.com/office/powerpoint/2010/main" val="2014256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E8234-4C7F-A2DF-B619-7A37C3ADBF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6B14F2-8999-906B-2715-6D16DE8371A5}"/>
              </a:ext>
            </a:extLst>
          </p:cNvPr>
          <p:cNvSpPr>
            <a:spLocks noGrp="1"/>
          </p:cNvSpPr>
          <p:nvPr>
            <p:ph type="ctrTitle"/>
          </p:nvPr>
        </p:nvSpPr>
        <p:spPr>
          <a:xfrm>
            <a:off x="612858" y="634153"/>
            <a:ext cx="8156166" cy="2794847"/>
          </a:xfrm>
        </p:spPr>
        <p:txBody>
          <a:bodyPr>
            <a:normAutofit fontScale="90000"/>
          </a:bodyPr>
          <a:lstStyle/>
          <a:p>
            <a:r>
              <a:rPr lang="en-US" sz="6700" dirty="0"/>
              <a:t>Supporting America’s School Infrastructure</a:t>
            </a:r>
            <a:br>
              <a:rPr lang="en-US" sz="6700" dirty="0"/>
            </a:br>
            <a:r>
              <a:rPr lang="en-US" sz="6700" dirty="0"/>
              <a:t>(SASI)</a:t>
            </a:r>
            <a:endParaRPr lang="en-US" dirty="0"/>
          </a:p>
        </p:txBody>
      </p:sp>
      <p:sp>
        <p:nvSpPr>
          <p:cNvPr id="4" name="Slide Number Placeholder 3">
            <a:extLst>
              <a:ext uri="{FF2B5EF4-FFF2-40B4-BE49-F238E27FC236}">
                <a16:creationId xmlns:a16="http://schemas.microsoft.com/office/drawing/2014/main" id="{1A5F073C-E572-3CAC-A60F-AC82AF221128}"/>
              </a:ext>
            </a:extLst>
          </p:cNvPr>
          <p:cNvSpPr>
            <a:spLocks noGrp="1"/>
          </p:cNvSpPr>
          <p:nvPr>
            <p:ph type="sldNum" sz="quarter" idx="12"/>
          </p:nvPr>
        </p:nvSpPr>
        <p:spPr/>
        <p:txBody>
          <a:bodyPr/>
          <a:lstStyle/>
          <a:p>
            <a:fld id="{B2102BAA-C61A-4A39-BDF1-4340D572B82C}" type="slidenum">
              <a:rPr lang="en-US" smtClean="0"/>
              <a:t>25</a:t>
            </a:fld>
            <a:endParaRPr lang="en-US"/>
          </a:p>
        </p:txBody>
      </p:sp>
      <p:sp>
        <p:nvSpPr>
          <p:cNvPr id="7" name="TextBox 6">
            <a:extLst>
              <a:ext uri="{FF2B5EF4-FFF2-40B4-BE49-F238E27FC236}">
                <a16:creationId xmlns:a16="http://schemas.microsoft.com/office/drawing/2014/main" id="{B50DB95F-E698-FDF0-9EF9-7FCA8326E19D}"/>
              </a:ext>
            </a:extLst>
          </p:cNvPr>
          <p:cNvSpPr txBox="1"/>
          <p:nvPr/>
        </p:nvSpPr>
        <p:spPr>
          <a:xfrm>
            <a:off x="792932" y="5152937"/>
            <a:ext cx="4101220" cy="492443"/>
          </a:xfrm>
          <a:prstGeom prst="rect">
            <a:avLst/>
          </a:prstGeom>
          <a:noFill/>
        </p:spPr>
        <p:txBody>
          <a:bodyPr wrap="square" rtlCol="0">
            <a:spAutoFit/>
          </a:bodyPr>
          <a:lstStyle/>
          <a:p>
            <a:pPr marL="342900" indent="-342900">
              <a:buFont typeface="Arial" panose="020B0604020202020204" pitchFamily="34" charset="0"/>
              <a:buChar char="•"/>
            </a:pPr>
            <a:r>
              <a:rPr lang="en-US" sz="2600" dirty="0"/>
              <a:t>SASI Grant Overview</a:t>
            </a:r>
          </a:p>
        </p:txBody>
      </p:sp>
    </p:spTree>
    <p:extLst>
      <p:ext uri="{BB962C8B-B14F-4D97-AF65-F5344CB8AC3E}">
        <p14:creationId xmlns:p14="http://schemas.microsoft.com/office/powerpoint/2010/main" val="1685954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485E9-3388-AB8B-B9AA-4471ECF39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51909-762F-0576-E151-9549FA8836D9}"/>
              </a:ext>
            </a:extLst>
          </p:cNvPr>
          <p:cNvSpPr>
            <a:spLocks noGrp="1"/>
          </p:cNvSpPr>
          <p:nvPr>
            <p:ph type="title"/>
          </p:nvPr>
        </p:nvSpPr>
        <p:spPr/>
        <p:txBody>
          <a:bodyPr>
            <a:normAutofit/>
          </a:bodyPr>
          <a:lstStyle/>
          <a:p>
            <a:r>
              <a:rPr kumimoji="0" lang="en-US" sz="4800" b="0" i="0" u="none" strike="noStrike" kern="1200" cap="none" spc="0" normalizeH="0" baseline="0" noProof="0" dirty="0">
                <a:ln>
                  <a:noFill/>
                </a:ln>
                <a:solidFill>
                  <a:srgbClr val="FFFFFF"/>
                </a:solidFill>
                <a:effectLst/>
                <a:uLnTx/>
                <a:uFillTx/>
                <a:latin typeface="Aptos Display" panose="02110004020202020204"/>
                <a:ea typeface="+mj-ea"/>
                <a:cs typeface="+mj-cs"/>
              </a:rPr>
              <a:t>Supporting America’s School Infrastructure</a:t>
            </a:r>
            <a:br>
              <a:rPr kumimoji="0" lang="en-US" sz="4800" b="0" i="0" u="none" strike="noStrike" kern="1200" cap="none" spc="0" normalizeH="0" baseline="0" noProof="0" dirty="0">
                <a:ln>
                  <a:noFill/>
                </a:ln>
                <a:solidFill>
                  <a:srgbClr val="FFFFFF"/>
                </a:solidFill>
                <a:effectLst/>
                <a:uLnTx/>
                <a:uFillTx/>
                <a:latin typeface="Aptos Display" panose="02110004020202020204"/>
                <a:ea typeface="+mj-ea"/>
                <a:cs typeface="+mj-cs"/>
              </a:rPr>
            </a:br>
            <a:r>
              <a:rPr kumimoji="0" lang="en-US" sz="3200" b="0" i="0" u="none" strike="noStrike" kern="1200" cap="none" spc="0" normalizeH="0" baseline="0" noProof="0" dirty="0">
                <a:ln>
                  <a:noFill/>
                </a:ln>
                <a:solidFill>
                  <a:srgbClr val="FFFFFF"/>
                </a:solidFill>
                <a:effectLst/>
                <a:uLnTx/>
                <a:uFillTx/>
                <a:latin typeface="Aptos Display" panose="02110004020202020204"/>
                <a:ea typeface="+mj-ea"/>
                <a:cs typeface="+mj-cs"/>
              </a:rPr>
              <a:t>SASI Background Information</a:t>
            </a:r>
            <a:endParaRPr lang="en-US" sz="3200" dirty="0"/>
          </a:p>
        </p:txBody>
      </p:sp>
      <p:sp>
        <p:nvSpPr>
          <p:cNvPr id="3" name="Slide Number Placeholder 2">
            <a:extLst>
              <a:ext uri="{FF2B5EF4-FFF2-40B4-BE49-F238E27FC236}">
                <a16:creationId xmlns:a16="http://schemas.microsoft.com/office/drawing/2014/main" id="{8F7F002D-7D80-33EF-6021-1BB7F0092E00}"/>
              </a:ext>
            </a:extLst>
          </p:cNvPr>
          <p:cNvSpPr>
            <a:spLocks noGrp="1"/>
          </p:cNvSpPr>
          <p:nvPr>
            <p:ph type="sldNum" sz="quarter" idx="12"/>
          </p:nvPr>
        </p:nvSpPr>
        <p:spPr/>
        <p:txBody>
          <a:bodyPr/>
          <a:lstStyle/>
          <a:p>
            <a:fld id="{B2102BAA-C61A-4A39-BDF1-4340D572B82C}" type="slidenum">
              <a:rPr lang="en-US" smtClean="0"/>
              <a:t>26</a:t>
            </a:fld>
            <a:endParaRPr lang="en-US"/>
          </a:p>
        </p:txBody>
      </p:sp>
      <p:sp>
        <p:nvSpPr>
          <p:cNvPr id="4" name="Content Placeholder 3">
            <a:extLst>
              <a:ext uri="{FF2B5EF4-FFF2-40B4-BE49-F238E27FC236}">
                <a16:creationId xmlns:a16="http://schemas.microsoft.com/office/drawing/2014/main" id="{F1285F2E-35FB-D34C-6C59-2EBEBE415C39}"/>
              </a:ext>
            </a:extLst>
          </p:cNvPr>
          <p:cNvSpPr>
            <a:spLocks noGrp="1"/>
          </p:cNvSpPr>
          <p:nvPr>
            <p:ph idx="1"/>
          </p:nvPr>
        </p:nvSpPr>
        <p:spPr>
          <a:xfrm>
            <a:off x="838200" y="1461050"/>
            <a:ext cx="10406204" cy="5150766"/>
          </a:xfrm>
        </p:spPr>
        <p:txBody>
          <a:bodyPr>
            <a:noAutofit/>
          </a:bodyPr>
          <a:lstStyle/>
          <a:p>
            <a:pPr algn="l">
              <a:spcBef>
                <a:spcPts val="600"/>
              </a:spcBef>
              <a:spcAft>
                <a:spcPts val="1350"/>
              </a:spcAft>
              <a:buFont typeface="Arial" panose="020B0604020202020204" pitchFamily="34" charset="0"/>
              <a:buChar char="•"/>
            </a:pPr>
            <a:r>
              <a:rPr lang="en-US" sz="2200" b="0" i="0" dirty="0">
                <a:solidFill>
                  <a:srgbClr val="444444"/>
                </a:solidFill>
                <a:effectLst/>
              </a:rPr>
              <a:t>The Virginia Department of Education (VDOE) has been awarded a $5M competitive grant from the U.S. Department of Education’s Safe &amp; Supportive Schools: Supporting America’s School Infrastructure (SASI) Grant Program ending in November 2028.</a:t>
            </a:r>
          </a:p>
          <a:p>
            <a:pPr algn="l">
              <a:spcBef>
                <a:spcPts val="600"/>
              </a:spcBef>
              <a:spcAft>
                <a:spcPts val="1350"/>
              </a:spcAft>
              <a:buFont typeface="Arial" panose="020B0604020202020204" pitchFamily="34" charset="0"/>
              <a:buChar char="•"/>
            </a:pPr>
            <a:r>
              <a:rPr lang="en-US" sz="2200" b="0" i="0" dirty="0">
                <a:solidFill>
                  <a:srgbClr val="444444"/>
                </a:solidFill>
                <a:effectLst/>
              </a:rPr>
              <a:t>The purpose of this grant program is to increase the capacity of states in supporting high-need school districts and schools in leveraging available federal, state, and local resources to improve public school facilities, ensuring safe, healthy, sustainable, and quality learning environments.</a:t>
            </a:r>
            <a:endParaRPr lang="en-US" sz="1000" dirty="0">
              <a:solidFill>
                <a:srgbClr val="444444"/>
              </a:solidFill>
            </a:endParaRPr>
          </a:p>
          <a:p>
            <a:pPr algn="l">
              <a:spcBef>
                <a:spcPts val="600"/>
              </a:spcBef>
              <a:spcAft>
                <a:spcPts val="1350"/>
              </a:spcAft>
              <a:buFont typeface="Arial" panose="020B0604020202020204" pitchFamily="34" charset="0"/>
              <a:buChar char="•"/>
            </a:pPr>
            <a:r>
              <a:rPr lang="en-US" sz="2200" b="0" i="0" dirty="0">
                <a:solidFill>
                  <a:srgbClr val="444444"/>
                </a:solidFill>
                <a:effectLst/>
              </a:rPr>
              <a:t>Grant funds will allow the VDOE to:</a:t>
            </a:r>
            <a:endParaRPr lang="en-US" sz="1000" b="0" i="0" dirty="0">
              <a:solidFill>
                <a:srgbClr val="444444"/>
              </a:solidFill>
              <a:effectLst/>
            </a:endParaRPr>
          </a:p>
          <a:p>
            <a:pPr lvl="1">
              <a:spcBef>
                <a:spcPts val="0"/>
              </a:spcBef>
              <a:buSzPct val="90000"/>
              <a:buFont typeface="Arial" panose="020B0604020202020204" pitchFamily="34" charset="0"/>
              <a:buChar char="•"/>
            </a:pPr>
            <a:r>
              <a:rPr lang="en-US" sz="2200" dirty="0">
                <a:solidFill>
                  <a:srgbClr val="444444"/>
                </a:solidFill>
              </a:rPr>
              <a:t>C</a:t>
            </a:r>
            <a:r>
              <a:rPr lang="en-US" sz="2200" b="0" i="0" dirty="0">
                <a:solidFill>
                  <a:srgbClr val="444444"/>
                </a:solidFill>
                <a:effectLst/>
              </a:rPr>
              <a:t>onduct facility assessments and staff training in identified high-need school divisions.</a:t>
            </a:r>
          </a:p>
          <a:p>
            <a:pPr lvl="1">
              <a:spcBef>
                <a:spcPts val="0"/>
              </a:spcBef>
              <a:buSzPct val="90000"/>
              <a:buFont typeface="Arial" panose="020B0604020202020204" pitchFamily="34" charset="0"/>
              <a:buChar char="•"/>
            </a:pPr>
            <a:r>
              <a:rPr lang="en-US" sz="2200" b="0" i="0" dirty="0">
                <a:solidFill>
                  <a:srgbClr val="444444"/>
                </a:solidFill>
                <a:effectLst/>
              </a:rPr>
              <a:t>Development of a database and dashboard.</a:t>
            </a:r>
          </a:p>
          <a:p>
            <a:pPr lvl="1">
              <a:spcBef>
                <a:spcPts val="0"/>
              </a:spcBef>
              <a:buSzPct val="90000"/>
              <a:buFont typeface="Arial" panose="020B0604020202020204" pitchFamily="34" charset="0"/>
              <a:buChar char="•"/>
            </a:pPr>
            <a:r>
              <a:rPr lang="en-US" sz="2200" b="0" i="0" dirty="0">
                <a:solidFill>
                  <a:srgbClr val="444444"/>
                </a:solidFill>
                <a:effectLst/>
              </a:rPr>
              <a:t>Create a Virtual Building Condition Assessment tool for all school divisions. </a:t>
            </a:r>
            <a:endParaRPr lang="en-US" sz="2200" dirty="0">
              <a:solidFill>
                <a:srgbClr val="444444"/>
              </a:solidFill>
            </a:endParaRPr>
          </a:p>
          <a:p>
            <a:pPr lvl="1">
              <a:spcBef>
                <a:spcPts val="0"/>
              </a:spcBef>
              <a:buSzPct val="90000"/>
              <a:buFont typeface="Arial" panose="020B0604020202020204" pitchFamily="34" charset="0"/>
              <a:buChar char="•"/>
            </a:pPr>
            <a:r>
              <a:rPr lang="en-US" sz="2200" dirty="0">
                <a:solidFill>
                  <a:srgbClr val="444444"/>
                </a:solidFill>
              </a:rPr>
              <a:t>A</a:t>
            </a:r>
            <a:r>
              <a:rPr lang="en-US" sz="2200" b="0" i="0" dirty="0">
                <a:solidFill>
                  <a:srgbClr val="444444"/>
                </a:solidFill>
                <a:effectLst/>
              </a:rPr>
              <a:t>ssist divisions in developing their Capital Improvement Plans (CIP) and document funding needs to address facility improvements. </a:t>
            </a:r>
            <a:endParaRPr lang="en-US" sz="2200" dirty="0">
              <a:effectLst/>
              <a:ea typeface="Calibri" panose="020F0502020204030204" pitchFamily="34" charset="0"/>
            </a:endParaRPr>
          </a:p>
          <a:p>
            <a:pPr>
              <a:lnSpc>
                <a:spcPct val="107000"/>
              </a:lnSpc>
              <a:spcBef>
                <a:spcPts val="0"/>
              </a:spcBef>
              <a:spcAft>
                <a:spcPts val="800"/>
              </a:spcAft>
            </a:pPr>
            <a:endParaRPr lang="en-US" sz="2200" dirty="0"/>
          </a:p>
          <a:p>
            <a:endParaRPr lang="en-US" dirty="0"/>
          </a:p>
        </p:txBody>
      </p:sp>
    </p:spTree>
    <p:extLst>
      <p:ext uri="{BB962C8B-B14F-4D97-AF65-F5344CB8AC3E}">
        <p14:creationId xmlns:p14="http://schemas.microsoft.com/office/powerpoint/2010/main" val="20218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A0F88-FA3A-BBF5-BA3C-A5FF08C6A69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E15B7B-0C70-0608-CA1F-300E8C1493E4}"/>
              </a:ext>
            </a:extLst>
          </p:cNvPr>
          <p:cNvSpPr>
            <a:spLocks noGrp="1"/>
          </p:cNvSpPr>
          <p:nvPr>
            <p:ph type="sldNum" sz="quarter" idx="12"/>
          </p:nvPr>
        </p:nvSpPr>
        <p:spPr/>
        <p:txBody>
          <a:bodyPr/>
          <a:lstStyle/>
          <a:p>
            <a:fld id="{B2102BAA-C61A-4A39-BDF1-4340D572B82C}" type="slidenum">
              <a:rPr lang="en-US" smtClean="0"/>
              <a:t>27</a:t>
            </a:fld>
            <a:endParaRPr lang="en-US"/>
          </a:p>
        </p:txBody>
      </p:sp>
    </p:spTree>
    <p:extLst>
      <p:ext uri="{BB962C8B-B14F-4D97-AF65-F5344CB8AC3E}">
        <p14:creationId xmlns:p14="http://schemas.microsoft.com/office/powerpoint/2010/main" val="152344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C771E-BC6B-C1AB-DE33-8E2430DA78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0D707-3E58-42FD-E49D-5A21459C074D}"/>
              </a:ext>
            </a:extLst>
          </p:cNvPr>
          <p:cNvSpPr>
            <a:spLocks noGrp="1"/>
          </p:cNvSpPr>
          <p:nvPr>
            <p:ph type="ctrTitle"/>
          </p:nvPr>
        </p:nvSpPr>
        <p:spPr>
          <a:xfrm>
            <a:off x="612858" y="634153"/>
            <a:ext cx="8156166" cy="2794847"/>
          </a:xfrm>
        </p:spPr>
        <p:txBody>
          <a:bodyPr>
            <a:normAutofit/>
          </a:bodyPr>
          <a:lstStyle/>
          <a:p>
            <a:r>
              <a:rPr lang="en-US" sz="6700" dirty="0"/>
              <a:t>Literary Loans</a:t>
            </a:r>
            <a:br>
              <a:rPr lang="en-US" sz="6700" dirty="0"/>
            </a:br>
            <a:endParaRPr lang="en-US" dirty="0"/>
          </a:p>
        </p:txBody>
      </p:sp>
      <p:sp>
        <p:nvSpPr>
          <p:cNvPr id="4" name="Slide Number Placeholder 3">
            <a:extLst>
              <a:ext uri="{FF2B5EF4-FFF2-40B4-BE49-F238E27FC236}">
                <a16:creationId xmlns:a16="http://schemas.microsoft.com/office/drawing/2014/main" id="{81515776-1837-A4EC-5B21-8E6AB5929CFF}"/>
              </a:ext>
            </a:extLst>
          </p:cNvPr>
          <p:cNvSpPr>
            <a:spLocks noGrp="1"/>
          </p:cNvSpPr>
          <p:nvPr>
            <p:ph type="sldNum" sz="quarter" idx="12"/>
          </p:nvPr>
        </p:nvSpPr>
        <p:spPr/>
        <p:txBody>
          <a:bodyPr/>
          <a:lstStyle/>
          <a:p>
            <a:fld id="{B2102BAA-C61A-4A39-BDF1-4340D572B82C}" type="slidenum">
              <a:rPr lang="en-US" smtClean="0"/>
              <a:t>28</a:t>
            </a:fld>
            <a:endParaRPr lang="en-US"/>
          </a:p>
        </p:txBody>
      </p:sp>
      <p:sp>
        <p:nvSpPr>
          <p:cNvPr id="7" name="TextBox 6">
            <a:extLst>
              <a:ext uri="{FF2B5EF4-FFF2-40B4-BE49-F238E27FC236}">
                <a16:creationId xmlns:a16="http://schemas.microsoft.com/office/drawing/2014/main" id="{312BB6C4-4923-EFCE-7666-552AB28361C6}"/>
              </a:ext>
            </a:extLst>
          </p:cNvPr>
          <p:cNvSpPr txBox="1"/>
          <p:nvPr/>
        </p:nvSpPr>
        <p:spPr>
          <a:xfrm>
            <a:off x="792932" y="5152937"/>
            <a:ext cx="4101220" cy="492443"/>
          </a:xfrm>
          <a:prstGeom prst="rect">
            <a:avLst/>
          </a:prstGeom>
          <a:noFill/>
        </p:spPr>
        <p:txBody>
          <a:bodyPr wrap="square" rtlCol="0">
            <a:spAutoFit/>
          </a:bodyPr>
          <a:lstStyle/>
          <a:p>
            <a:r>
              <a:rPr lang="en-US" sz="2600" dirty="0"/>
              <a:t>Literary Loan Overview</a:t>
            </a:r>
          </a:p>
        </p:txBody>
      </p:sp>
    </p:spTree>
    <p:extLst>
      <p:ext uri="{BB962C8B-B14F-4D97-AF65-F5344CB8AC3E}">
        <p14:creationId xmlns:p14="http://schemas.microsoft.com/office/powerpoint/2010/main" val="1486698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16508-128D-1992-B510-8533CACBA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46344-0775-843E-DC8B-3BEF00A58945}"/>
              </a:ext>
            </a:extLst>
          </p:cNvPr>
          <p:cNvSpPr>
            <a:spLocks noGrp="1"/>
          </p:cNvSpPr>
          <p:nvPr>
            <p:ph type="title"/>
          </p:nvPr>
        </p:nvSpPr>
        <p:spPr/>
        <p:txBody>
          <a:bodyPr>
            <a:normAutofit/>
          </a:bodyPr>
          <a:lstStyle/>
          <a:p>
            <a:r>
              <a:rPr kumimoji="0" lang="en-US" sz="4800" b="0" i="0" u="none" strike="noStrike" kern="1200" cap="none" spc="0" normalizeH="0" baseline="0" noProof="0" dirty="0">
                <a:ln>
                  <a:noFill/>
                </a:ln>
                <a:solidFill>
                  <a:srgbClr val="FFFFFF"/>
                </a:solidFill>
                <a:effectLst/>
                <a:uLnTx/>
                <a:uFillTx/>
                <a:latin typeface="Aptos Display" panose="02110004020202020204"/>
                <a:ea typeface="+mj-ea"/>
                <a:cs typeface="+mj-cs"/>
              </a:rPr>
              <a:t>Literary Fund Loans</a:t>
            </a:r>
            <a:br>
              <a:rPr kumimoji="0" lang="en-US" sz="4800" b="0" i="0" u="none" strike="noStrike" kern="1200" cap="none" spc="0" normalizeH="0" baseline="0" noProof="0" dirty="0">
                <a:ln>
                  <a:noFill/>
                </a:ln>
                <a:solidFill>
                  <a:srgbClr val="FFFFFF"/>
                </a:solidFill>
                <a:effectLst/>
                <a:uLnTx/>
                <a:uFillTx/>
                <a:latin typeface="Aptos Display" panose="02110004020202020204"/>
                <a:ea typeface="+mj-ea"/>
                <a:cs typeface="+mj-cs"/>
              </a:rPr>
            </a:br>
            <a:r>
              <a:rPr kumimoji="0" lang="en-US" sz="3200" b="0" i="0" u="none" strike="noStrike" kern="1200" cap="none" spc="0" normalizeH="0" baseline="0" noProof="0" dirty="0">
                <a:ln>
                  <a:noFill/>
                </a:ln>
                <a:solidFill>
                  <a:srgbClr val="FFFFFF"/>
                </a:solidFill>
                <a:effectLst/>
                <a:uLnTx/>
                <a:uFillTx/>
                <a:latin typeface="Aptos Display" panose="02110004020202020204"/>
                <a:ea typeface="+mj-ea"/>
                <a:cs typeface="+mj-cs"/>
              </a:rPr>
              <a:t>Literary Loan Information</a:t>
            </a:r>
            <a:endParaRPr lang="en-US" sz="3200" dirty="0"/>
          </a:p>
        </p:txBody>
      </p:sp>
      <p:sp>
        <p:nvSpPr>
          <p:cNvPr id="3" name="Slide Number Placeholder 2">
            <a:extLst>
              <a:ext uri="{FF2B5EF4-FFF2-40B4-BE49-F238E27FC236}">
                <a16:creationId xmlns:a16="http://schemas.microsoft.com/office/drawing/2014/main" id="{30FE8D8F-6AE9-211A-A59A-769274A08943}"/>
              </a:ext>
            </a:extLst>
          </p:cNvPr>
          <p:cNvSpPr>
            <a:spLocks noGrp="1"/>
          </p:cNvSpPr>
          <p:nvPr>
            <p:ph type="sldNum" sz="quarter" idx="12"/>
          </p:nvPr>
        </p:nvSpPr>
        <p:spPr/>
        <p:txBody>
          <a:bodyPr/>
          <a:lstStyle/>
          <a:p>
            <a:fld id="{B2102BAA-C61A-4A39-BDF1-4340D572B82C}" type="slidenum">
              <a:rPr lang="en-US" smtClean="0"/>
              <a:t>29</a:t>
            </a:fld>
            <a:endParaRPr lang="en-US"/>
          </a:p>
        </p:txBody>
      </p:sp>
      <p:sp>
        <p:nvSpPr>
          <p:cNvPr id="4" name="Content Placeholder 3">
            <a:extLst>
              <a:ext uri="{FF2B5EF4-FFF2-40B4-BE49-F238E27FC236}">
                <a16:creationId xmlns:a16="http://schemas.microsoft.com/office/drawing/2014/main" id="{42F324B7-D613-532B-2D8A-3A0EA25A79B2}"/>
              </a:ext>
            </a:extLst>
          </p:cNvPr>
          <p:cNvSpPr>
            <a:spLocks noGrp="1"/>
          </p:cNvSpPr>
          <p:nvPr>
            <p:ph idx="1"/>
          </p:nvPr>
        </p:nvSpPr>
        <p:spPr>
          <a:xfrm>
            <a:off x="838200" y="1388146"/>
            <a:ext cx="10406204" cy="5469854"/>
          </a:xfrm>
        </p:spPr>
        <p:txBody>
          <a:bodyPr>
            <a:noAutofit/>
          </a:bodyPr>
          <a:lstStyle/>
          <a:p>
            <a:pPr>
              <a:lnSpc>
                <a:spcPct val="107000"/>
              </a:lnSpc>
              <a:spcBef>
                <a:spcPts val="0"/>
              </a:spcBef>
            </a:pPr>
            <a:r>
              <a:rPr lang="en-US" sz="1800" b="0" i="0" dirty="0">
                <a:solidFill>
                  <a:srgbClr val="444444"/>
                </a:solidFill>
                <a:effectLst/>
              </a:rPr>
              <a:t>The Literary Fund is a permanent and perpetual school fund established in the Constitution of Virginia and the Code of Virginia to provide low-interest loans for school construction</a:t>
            </a:r>
          </a:p>
          <a:p>
            <a:pPr>
              <a:lnSpc>
                <a:spcPct val="107000"/>
              </a:lnSpc>
              <a:spcBef>
                <a:spcPts val="0"/>
              </a:spcBef>
            </a:pPr>
            <a:endParaRPr lang="en-US" sz="800" dirty="0">
              <a:solidFill>
                <a:srgbClr val="444444"/>
              </a:solidFill>
            </a:endParaRPr>
          </a:p>
          <a:p>
            <a:pPr>
              <a:lnSpc>
                <a:spcPct val="107000"/>
              </a:lnSpc>
              <a:spcBef>
                <a:spcPts val="0"/>
              </a:spcBef>
            </a:pPr>
            <a:r>
              <a:rPr lang="en-US" sz="1800" b="0" i="0" dirty="0">
                <a:solidFill>
                  <a:srgbClr val="444444"/>
                </a:solidFill>
                <a:effectLst/>
              </a:rPr>
              <a:t>The 2024 Special I General Assembly authorized from the Literary Fund for construction loans. Chapter 725 of the Budget provides:</a:t>
            </a:r>
          </a:p>
          <a:p>
            <a:pPr lvl="1">
              <a:lnSpc>
                <a:spcPct val="107000"/>
              </a:lnSpc>
              <a:spcBef>
                <a:spcPts val="0"/>
              </a:spcBef>
            </a:pPr>
            <a:r>
              <a:rPr lang="en-US" sz="1800" b="0" i="0" dirty="0">
                <a:solidFill>
                  <a:srgbClr val="444444"/>
                </a:solidFill>
                <a:effectLst/>
              </a:rPr>
              <a:t>$200.0 million in FY 2025 </a:t>
            </a:r>
          </a:p>
          <a:p>
            <a:pPr lvl="1">
              <a:lnSpc>
                <a:spcPct val="107000"/>
              </a:lnSpc>
              <a:spcBef>
                <a:spcPts val="0"/>
              </a:spcBef>
            </a:pPr>
            <a:r>
              <a:rPr lang="en-US" sz="1800" b="0" i="0" dirty="0">
                <a:solidFill>
                  <a:srgbClr val="444444"/>
                </a:solidFill>
                <a:effectLst/>
              </a:rPr>
              <a:t>$50.0 million in FY 2026 </a:t>
            </a:r>
          </a:p>
          <a:p>
            <a:pPr marL="457200" lvl="1" indent="0">
              <a:lnSpc>
                <a:spcPct val="107000"/>
              </a:lnSpc>
              <a:spcBef>
                <a:spcPts val="0"/>
              </a:spcBef>
              <a:buNone/>
            </a:pPr>
            <a:endParaRPr lang="en-US" sz="800" b="0" i="0" dirty="0">
              <a:solidFill>
                <a:srgbClr val="444444"/>
              </a:solidFill>
              <a:effectLst/>
            </a:endParaRPr>
          </a:p>
          <a:p>
            <a:pPr marL="0" marR="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Open application window period began in FY23:</a:t>
            </a:r>
          </a:p>
          <a:p>
            <a:pPr marL="457200" lvl="1">
              <a:spcBef>
                <a:spcPts val="0"/>
              </a:spcBef>
            </a:pPr>
            <a:r>
              <a:rPr lang="en-US" sz="1800" dirty="0">
                <a:effectLst/>
                <a:latin typeface="Aptos" panose="020B0004020202020204" pitchFamily="34" charset="0"/>
                <a:ea typeface="Aptos" panose="020B0004020202020204" pitchFamily="34" charset="0"/>
                <a:cs typeface="Aptos" panose="020B0004020202020204" pitchFamily="34" charset="0"/>
              </a:rPr>
              <a:t>30 loan applications approved, and </a:t>
            </a:r>
          </a:p>
          <a:p>
            <a:pPr marL="457200" lvl="1">
              <a:spcBef>
                <a:spcPts val="0"/>
              </a:spcBef>
            </a:pPr>
            <a:r>
              <a:rPr lang="en-US" sz="1800" dirty="0">
                <a:effectLst/>
                <a:latin typeface="Aptos" panose="020B0004020202020204" pitchFamily="34" charset="0"/>
                <a:ea typeface="Aptos" panose="020B0004020202020204" pitchFamily="34" charset="0"/>
                <a:cs typeface="Aptos" panose="020B0004020202020204" pitchFamily="34" charset="0"/>
              </a:rPr>
              <a:t>22 of those projects have had loans released by the BOE. </a:t>
            </a:r>
          </a:p>
          <a:p>
            <a:pPr>
              <a:lnSpc>
                <a:spcPct val="107000"/>
              </a:lnSpc>
              <a:spcBef>
                <a:spcPts val="0"/>
              </a:spcBef>
            </a:pPr>
            <a:endParaRPr lang="en-US" sz="800" b="0" i="0" dirty="0">
              <a:solidFill>
                <a:srgbClr val="444444"/>
              </a:solidFill>
              <a:effectLst/>
            </a:endParaRPr>
          </a:p>
          <a:p>
            <a:pPr>
              <a:lnSpc>
                <a:spcPct val="107000"/>
              </a:lnSpc>
              <a:spcBef>
                <a:spcPts val="0"/>
              </a:spcBef>
            </a:pPr>
            <a:r>
              <a:rPr lang="en-US" sz="1800" b="0" i="0" dirty="0">
                <a:solidFill>
                  <a:srgbClr val="444444"/>
                </a:solidFill>
                <a:effectLst/>
              </a:rPr>
              <a:t>Loan approvals are not to exceed $25.0 million per project</a:t>
            </a:r>
          </a:p>
          <a:p>
            <a:pPr>
              <a:lnSpc>
                <a:spcPct val="107000"/>
              </a:lnSpc>
              <a:spcBef>
                <a:spcPts val="0"/>
              </a:spcBef>
            </a:pPr>
            <a:endParaRPr lang="en-US" sz="800" b="0" i="0" dirty="0">
              <a:solidFill>
                <a:srgbClr val="444444"/>
              </a:solidFill>
              <a:effectLst/>
            </a:endParaRPr>
          </a:p>
          <a:p>
            <a:pPr>
              <a:lnSpc>
                <a:spcPct val="107000"/>
              </a:lnSpc>
              <a:spcBef>
                <a:spcPts val="0"/>
              </a:spcBef>
            </a:pPr>
            <a:r>
              <a:rPr lang="en-US" sz="1800" b="0" i="0" dirty="0">
                <a:solidFill>
                  <a:srgbClr val="444444"/>
                </a:solidFill>
                <a:effectLst/>
              </a:rPr>
              <a:t>Loan applications must meet the deadlines established by VDOE for consideration by the Board of Education. </a:t>
            </a:r>
          </a:p>
          <a:p>
            <a:pPr>
              <a:lnSpc>
                <a:spcPct val="107000"/>
              </a:lnSpc>
              <a:spcBef>
                <a:spcPts val="0"/>
              </a:spcBef>
            </a:pPr>
            <a:endParaRPr lang="en-US" sz="800" dirty="0">
              <a:solidFill>
                <a:srgbClr val="444444"/>
              </a:solidFill>
            </a:endParaRPr>
          </a:p>
          <a:p>
            <a:pPr>
              <a:lnSpc>
                <a:spcPct val="107000"/>
              </a:lnSpc>
              <a:spcBef>
                <a:spcPts val="0"/>
              </a:spcBef>
            </a:pPr>
            <a:r>
              <a:rPr lang="en-US" sz="1800" b="1" i="0" dirty="0">
                <a:solidFill>
                  <a:srgbClr val="444444"/>
                </a:solidFill>
                <a:effectLst/>
              </a:rPr>
              <a:t>Pursuant to 8VAC20-100-60 of the Virginia Administrative Code, the Board of Education will not approve a Literary Fund loan </a:t>
            </a:r>
            <a:r>
              <a:rPr lang="en-US" sz="1800" b="1" i="0" u="sng" dirty="0">
                <a:solidFill>
                  <a:srgbClr val="444444"/>
                </a:solidFill>
                <a:effectLst/>
              </a:rPr>
              <a:t>if the project has already been publicly bid prior to receipt of the application </a:t>
            </a:r>
            <a:r>
              <a:rPr lang="en-US" sz="1800" b="1" i="0" dirty="0">
                <a:solidFill>
                  <a:srgbClr val="444444"/>
                </a:solidFill>
                <a:effectLst/>
              </a:rPr>
              <a:t>by VDOE.</a:t>
            </a:r>
          </a:p>
          <a:p>
            <a:r>
              <a:rPr lang="en-US" sz="2200" dirty="0">
                <a:solidFill>
                  <a:srgbClr val="FF0000"/>
                </a:solidFill>
              </a:rPr>
              <a:t>Guidelines for eligibility are available on the VDOE website.</a:t>
            </a:r>
          </a:p>
        </p:txBody>
      </p:sp>
    </p:spTree>
    <p:extLst>
      <p:ext uri="{BB962C8B-B14F-4D97-AF65-F5344CB8AC3E}">
        <p14:creationId xmlns:p14="http://schemas.microsoft.com/office/powerpoint/2010/main" val="623845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4852-86DC-083D-F51C-A6408FDCBF4D}"/>
              </a:ext>
            </a:extLst>
          </p:cNvPr>
          <p:cNvSpPr>
            <a:spLocks noGrp="1"/>
          </p:cNvSpPr>
          <p:nvPr>
            <p:ph type="title"/>
          </p:nvPr>
        </p:nvSpPr>
        <p:spPr/>
        <p:txBody>
          <a:bodyPr/>
          <a:lstStyle/>
          <a:p>
            <a:r>
              <a:rPr lang="en-US" dirty="0"/>
              <a:t>SCAP Background Information</a:t>
            </a:r>
          </a:p>
        </p:txBody>
      </p:sp>
      <p:sp>
        <p:nvSpPr>
          <p:cNvPr id="3" name="Slide Number Placeholder 2">
            <a:extLst>
              <a:ext uri="{FF2B5EF4-FFF2-40B4-BE49-F238E27FC236}">
                <a16:creationId xmlns:a16="http://schemas.microsoft.com/office/drawing/2014/main" id="{73574252-D39C-5338-DA22-AB97EEA7FC00}"/>
              </a:ext>
            </a:extLst>
          </p:cNvPr>
          <p:cNvSpPr>
            <a:spLocks noGrp="1"/>
          </p:cNvSpPr>
          <p:nvPr>
            <p:ph type="sldNum" sz="quarter" idx="12"/>
          </p:nvPr>
        </p:nvSpPr>
        <p:spPr/>
        <p:txBody>
          <a:bodyPr/>
          <a:lstStyle/>
          <a:p>
            <a:fld id="{B2102BAA-C61A-4A39-BDF1-4340D572B82C}" type="slidenum">
              <a:rPr lang="en-US" smtClean="0"/>
              <a:t>3</a:t>
            </a:fld>
            <a:endParaRPr lang="en-US"/>
          </a:p>
        </p:txBody>
      </p:sp>
      <p:sp>
        <p:nvSpPr>
          <p:cNvPr id="4" name="Content Placeholder 3">
            <a:extLst>
              <a:ext uri="{FF2B5EF4-FFF2-40B4-BE49-F238E27FC236}">
                <a16:creationId xmlns:a16="http://schemas.microsoft.com/office/drawing/2014/main" id="{6663B73F-89FB-D7FF-4421-CB8CD660DA48}"/>
              </a:ext>
            </a:extLst>
          </p:cNvPr>
          <p:cNvSpPr>
            <a:spLocks noGrp="1"/>
          </p:cNvSpPr>
          <p:nvPr>
            <p:ph idx="1"/>
          </p:nvPr>
        </p:nvSpPr>
        <p:spPr>
          <a:xfrm>
            <a:off x="769545" y="1323975"/>
            <a:ext cx="10692142" cy="5397500"/>
          </a:xfrm>
        </p:spPr>
        <p:txBody>
          <a:bodyPr/>
          <a:lstStyle/>
          <a:p>
            <a:pPr marL="0" indent="0" algn="just">
              <a:lnSpc>
                <a:spcPct val="107000"/>
              </a:lnSpc>
              <a:spcBef>
                <a:spcPts val="0"/>
              </a:spcBef>
              <a:spcAft>
                <a:spcPts val="800"/>
              </a:spcAft>
              <a:buNone/>
            </a:pPr>
            <a:r>
              <a:rPr lang="en-US" sz="2400" b="1" dirty="0">
                <a:solidFill>
                  <a:srgbClr val="0070C0"/>
                </a:solidFill>
              </a:rPr>
              <a:t>The </a:t>
            </a:r>
            <a:r>
              <a:rPr lang="en-US" sz="2400" b="1" i="1" dirty="0">
                <a:solidFill>
                  <a:srgbClr val="0070C0"/>
                </a:solidFill>
              </a:rPr>
              <a:t>School Construction Assistance Program (SCAP</a:t>
            </a:r>
            <a:r>
              <a:rPr lang="en-US" sz="2000" i="1" dirty="0">
                <a:solidFill>
                  <a:srgbClr val="0070C0"/>
                </a:solidFill>
              </a:rPr>
              <a:t>) </a:t>
            </a:r>
          </a:p>
          <a:p>
            <a:pPr algn="just">
              <a:lnSpc>
                <a:spcPct val="107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Created during the 2022 Special Session I of the General Assembly through the 2022 Appropriation Act </a:t>
            </a:r>
            <a:r>
              <a:rPr lang="en-US" sz="2000" i="1" dirty="0">
                <a:latin typeface="Calibri" panose="020F0502020204030204" pitchFamily="34" charset="0"/>
                <a:ea typeface="Calibri" panose="020F0502020204030204" pitchFamily="34" charset="0"/>
                <a:cs typeface="Calibri" panose="020F0502020204030204" pitchFamily="34" charset="0"/>
              </a:rPr>
              <a:t>(Chapter 2, Item 137, Paragraph C.43). Item 137, Paragraph C.43)</a:t>
            </a:r>
          </a:p>
          <a:p>
            <a:pPr marL="0" indent="0" algn="just">
              <a:lnSpc>
                <a:spcPct val="107000"/>
              </a:lnSpc>
              <a:spcBef>
                <a:spcPts val="0"/>
              </a:spcBef>
              <a:buNone/>
            </a:pPr>
            <a:endParaRPr lang="en-US" sz="1000" i="1" dirty="0">
              <a:latin typeface="Calibri" panose="020F0502020204030204" pitchFamily="34" charset="0"/>
              <a:ea typeface="Calibri" panose="020F0502020204030204" pitchFamily="34" charset="0"/>
              <a:cs typeface="Calibri" panose="020F0502020204030204" pitchFamily="34" charset="0"/>
            </a:endParaRPr>
          </a:p>
          <a:p>
            <a:pPr marL="274320">
              <a:lnSpc>
                <a:spcPct val="107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$80.0 </a:t>
            </a:r>
            <a:r>
              <a:rPr lang="en-US" sz="2000" dirty="0">
                <a:latin typeface="Calibri" panose="020F0502020204030204" pitchFamily="34" charset="0"/>
                <a:ea typeface="Calibri" panose="020F0502020204030204" pitchFamily="34" charset="0"/>
                <a:cs typeface="Calibri" panose="020F0502020204030204" pitchFamily="34" charset="0"/>
              </a:rPr>
              <a:t>million in f</a:t>
            </a:r>
            <a:r>
              <a:rPr lang="en-US" sz="2000" dirty="0">
                <a:effectLst/>
                <a:latin typeface="Calibri" panose="020F0502020204030204" pitchFamily="34" charset="0"/>
                <a:ea typeface="Calibri" panose="020F0502020204030204" pitchFamily="34" charset="0"/>
                <a:cs typeface="Calibri" panose="020F0502020204030204" pitchFamily="34" charset="0"/>
              </a:rPr>
              <a:t>unding for the School Construction Assistance Program was continued for the 2024-2026 biennium at the 2024 Special Session I of the General Assembly through the 2024 Appropriation Act </a:t>
            </a:r>
            <a:r>
              <a:rPr lang="en-US" sz="2000" i="1" dirty="0">
                <a:effectLst/>
                <a:latin typeface="Calibri" panose="020F0502020204030204" pitchFamily="34" charset="0"/>
                <a:ea typeface="Calibri" panose="020F0502020204030204" pitchFamily="34" charset="0"/>
                <a:cs typeface="Calibri" panose="020F0502020204030204" pitchFamily="34" charset="0"/>
              </a:rPr>
              <a:t>(Chapter 2, Item 125, Paragraph C.42)</a:t>
            </a:r>
          </a:p>
          <a:p>
            <a:pPr marL="45720" indent="0">
              <a:lnSpc>
                <a:spcPct val="107000"/>
              </a:lnSpc>
              <a:spcBef>
                <a:spcPts val="0"/>
              </a:spcBef>
              <a:buNone/>
            </a:pPr>
            <a:endParaRPr lang="en-US" sz="1000" i="1" dirty="0">
              <a:latin typeface="Calibri" panose="020F0502020204030204" pitchFamily="34" charset="0"/>
              <a:ea typeface="Calibri" panose="020F0502020204030204" pitchFamily="34" charset="0"/>
              <a:cs typeface="Calibri" panose="020F0502020204030204" pitchFamily="34" charset="0"/>
            </a:endParaRPr>
          </a:p>
          <a:p>
            <a:pPr marL="274320">
              <a:lnSpc>
                <a:spcPct val="107000"/>
              </a:lnSpc>
              <a:spcBef>
                <a:spcPts val="0"/>
              </a:spcBef>
            </a:pPr>
            <a:r>
              <a:rPr lang="en-US" sz="2000" dirty="0">
                <a:latin typeface="Calibri" panose="020F0502020204030204" pitchFamily="34" charset="0"/>
                <a:ea typeface="Calibri" panose="020F0502020204030204" pitchFamily="34" charset="0"/>
                <a:cs typeface="Calibri" panose="020F0502020204030204" pitchFamily="34" charset="0"/>
              </a:rPr>
              <a:t>During the 2025 General Assembly session and additional $120.0 million in funding was appropriated for FY 2025 plus an additional $50.0 million is to be transferred from the Literary Fund resulting in an additional $170.0 million to be awarded in fall of 2025. Also $30.0 million was added to SCAP 2026.</a:t>
            </a:r>
            <a:endParaRPr lang="en-US" sz="2000" i="1" dirty="0">
              <a:effectLst/>
              <a:latin typeface="Calibri" panose="020F0502020204030204" pitchFamily="34" charset="0"/>
              <a:ea typeface="Calibri" panose="020F0502020204030204" pitchFamily="34" charset="0"/>
              <a:cs typeface="Calibri" panose="020F0502020204030204" pitchFamily="34" charset="0"/>
            </a:endParaRPr>
          </a:p>
          <a:p>
            <a:pPr marL="45720" indent="0">
              <a:lnSpc>
                <a:spcPct val="107000"/>
              </a:lnSpc>
              <a:spcBef>
                <a:spcPts val="0"/>
              </a:spcBef>
              <a:buNone/>
            </a:pPr>
            <a:endParaRPr lang="en-US" sz="1000" b="0" i="0" dirty="0">
              <a:solidFill>
                <a:srgbClr val="333333"/>
              </a:solidFill>
              <a:effectLst/>
            </a:endParaRPr>
          </a:p>
          <a:p>
            <a:pPr marL="457200" lvl="1" indent="0">
              <a:lnSpc>
                <a:spcPct val="107000"/>
              </a:lnSpc>
              <a:spcBef>
                <a:spcPts val="0"/>
              </a:spcBef>
              <a:buNone/>
            </a:pPr>
            <a:r>
              <a:rPr lang="en-US" sz="1800" i="1" dirty="0">
                <a:solidFill>
                  <a:srgbClr val="333333"/>
                </a:solidFill>
              </a:rPr>
              <a:t>    </a:t>
            </a:r>
            <a:r>
              <a:rPr lang="en-US" sz="1800" b="0" i="1" dirty="0">
                <a:solidFill>
                  <a:srgbClr val="0070C0"/>
                </a:solidFill>
                <a:effectLst/>
              </a:rPr>
              <a:t>42. School Construction Assistance Program.</a:t>
            </a:r>
          </a:p>
          <a:p>
            <a:pPr marL="914400" lvl="2">
              <a:buAutoNum type="alphaLcPeriod"/>
            </a:pPr>
            <a:r>
              <a:rPr lang="en-US" sz="1800" b="0" i="1" dirty="0">
                <a:solidFill>
                  <a:srgbClr val="0070C0"/>
                </a:solidFill>
                <a:effectLst/>
              </a:rPr>
              <a:t>Out of this appropriation, $80,000,000 the first year and $80,000,000 the second year from the School Construction Fund is provided for the Board of Education to award grants on a competitive basis from the Fund to local school boards that demonstrate poor building conditions, commitment, and need in order for such local school boards to fund the construction, expansion, or modernization of public school buildings. Any unobligated balance for this program on June 30, each year shall be reappropriated for expenditure in the second year for the same purpose.</a:t>
            </a:r>
          </a:p>
          <a:p>
            <a:pPr marL="457200" lvl="1" indent="0" algn="just">
              <a:lnSpc>
                <a:spcPct val="107000"/>
              </a:lnSpc>
              <a:spcBef>
                <a:spcPts val="0"/>
              </a:spcBef>
              <a:spcAft>
                <a:spcPts val="800"/>
              </a:spcAft>
              <a:buNone/>
            </a:pPr>
            <a:r>
              <a:rPr lang="en-US" sz="1200" b="0" i="0" dirty="0">
                <a:solidFill>
                  <a:srgbClr val="333333"/>
                </a:solidFill>
                <a:effectLst/>
                <a:latin typeface="PT Serif" panose="020A0603040505020204" pitchFamily="18" charset="0"/>
              </a:rPr>
              <a:t>	</a:t>
            </a:r>
            <a:endParaRPr lang="en-US" sz="1000" u="sng" dirty="0"/>
          </a:p>
          <a:p>
            <a:pPr algn="just">
              <a:lnSpc>
                <a:spcPct val="107000"/>
              </a:lnSpc>
              <a:spcBef>
                <a:spcPts val="0"/>
              </a:spcBef>
              <a:spcAft>
                <a:spcPts val="800"/>
              </a:spcAft>
            </a:pPr>
            <a:endParaRPr lang="en-US" sz="2000" dirty="0"/>
          </a:p>
          <a:p>
            <a:endParaRPr lang="en-US" dirty="0"/>
          </a:p>
        </p:txBody>
      </p:sp>
    </p:spTree>
    <p:extLst>
      <p:ext uri="{BB962C8B-B14F-4D97-AF65-F5344CB8AC3E}">
        <p14:creationId xmlns:p14="http://schemas.microsoft.com/office/powerpoint/2010/main" val="3174906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9645B-2E5F-9C58-23D4-72F9FB12A49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EBF869-51B5-3483-2A47-DB71E593AA58}"/>
              </a:ext>
            </a:extLst>
          </p:cNvPr>
          <p:cNvSpPr>
            <a:spLocks noGrp="1"/>
          </p:cNvSpPr>
          <p:nvPr>
            <p:ph type="sldNum" sz="quarter" idx="12"/>
          </p:nvPr>
        </p:nvSpPr>
        <p:spPr/>
        <p:txBody>
          <a:bodyPr/>
          <a:lstStyle/>
          <a:p>
            <a:fld id="{B2102BAA-C61A-4A39-BDF1-4340D572B82C}" type="slidenum">
              <a:rPr lang="en-US" smtClean="0"/>
              <a:t>30</a:t>
            </a:fld>
            <a:endParaRPr lang="en-US"/>
          </a:p>
        </p:txBody>
      </p:sp>
    </p:spTree>
    <p:extLst>
      <p:ext uri="{BB962C8B-B14F-4D97-AF65-F5344CB8AC3E}">
        <p14:creationId xmlns:p14="http://schemas.microsoft.com/office/powerpoint/2010/main" val="3227189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E84923-E8C8-8FF1-8582-2FC6389E53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5FA992-DDF6-CC51-5A91-C01F20E4D9CA}"/>
              </a:ext>
            </a:extLst>
          </p:cNvPr>
          <p:cNvSpPr>
            <a:spLocks noGrp="1"/>
          </p:cNvSpPr>
          <p:nvPr>
            <p:ph type="ctrTitle"/>
          </p:nvPr>
        </p:nvSpPr>
        <p:spPr>
          <a:xfrm>
            <a:off x="602809" y="812511"/>
            <a:ext cx="8156166" cy="3252866"/>
          </a:xfrm>
        </p:spPr>
        <p:txBody>
          <a:bodyPr>
            <a:normAutofit fontScale="90000"/>
          </a:bodyPr>
          <a:lstStyle/>
          <a:p>
            <a:br>
              <a:rPr lang="en-US" dirty="0"/>
            </a:br>
            <a:r>
              <a:rPr lang="en-US" sz="6700" dirty="0"/>
              <a:t>Maintenance Reserve Facility Indexing</a:t>
            </a:r>
            <a:br>
              <a:rPr lang="en-US" dirty="0"/>
            </a:br>
            <a:r>
              <a:rPr lang="en-US" dirty="0"/>
              <a:t>(M-R FIX) </a:t>
            </a:r>
            <a:br>
              <a:rPr lang="en-US" dirty="0"/>
            </a:br>
            <a:endParaRPr lang="en-US" dirty="0"/>
          </a:p>
        </p:txBody>
      </p:sp>
      <p:sp>
        <p:nvSpPr>
          <p:cNvPr id="4" name="Slide Number Placeholder 3">
            <a:extLst>
              <a:ext uri="{FF2B5EF4-FFF2-40B4-BE49-F238E27FC236}">
                <a16:creationId xmlns:a16="http://schemas.microsoft.com/office/drawing/2014/main" id="{B38BA065-FEA5-63A1-9E06-CDC49015E8EC}"/>
              </a:ext>
            </a:extLst>
          </p:cNvPr>
          <p:cNvSpPr>
            <a:spLocks noGrp="1"/>
          </p:cNvSpPr>
          <p:nvPr>
            <p:ph type="sldNum" sz="quarter" idx="12"/>
          </p:nvPr>
        </p:nvSpPr>
        <p:spPr/>
        <p:txBody>
          <a:bodyPr/>
          <a:lstStyle/>
          <a:p>
            <a:fld id="{B2102BAA-C61A-4A39-BDF1-4340D572B82C}" type="slidenum">
              <a:rPr lang="en-US" smtClean="0"/>
              <a:t>31</a:t>
            </a:fld>
            <a:endParaRPr lang="en-US"/>
          </a:p>
        </p:txBody>
      </p:sp>
      <p:sp>
        <p:nvSpPr>
          <p:cNvPr id="7" name="TextBox 6">
            <a:extLst>
              <a:ext uri="{FF2B5EF4-FFF2-40B4-BE49-F238E27FC236}">
                <a16:creationId xmlns:a16="http://schemas.microsoft.com/office/drawing/2014/main" id="{509D077A-E708-4D67-BDC7-6BF178CDC663}"/>
              </a:ext>
            </a:extLst>
          </p:cNvPr>
          <p:cNvSpPr txBox="1"/>
          <p:nvPr/>
        </p:nvSpPr>
        <p:spPr>
          <a:xfrm>
            <a:off x="792932" y="5152937"/>
            <a:ext cx="4101220" cy="892552"/>
          </a:xfrm>
          <a:prstGeom prst="rect">
            <a:avLst/>
          </a:prstGeom>
          <a:noFill/>
        </p:spPr>
        <p:txBody>
          <a:bodyPr wrap="square" rtlCol="0">
            <a:spAutoFit/>
          </a:bodyPr>
          <a:lstStyle/>
          <a:p>
            <a:pPr marL="342900" indent="-342900">
              <a:buFont typeface="Arial" panose="020B0604020202020204" pitchFamily="34" charset="0"/>
              <a:buChar char="•"/>
            </a:pPr>
            <a:r>
              <a:rPr lang="en-US" sz="2600" dirty="0"/>
              <a:t>M-R FIX Overview</a:t>
            </a:r>
          </a:p>
          <a:p>
            <a:pPr marL="342900" indent="-342900">
              <a:buFont typeface="Arial" panose="020B0604020202020204" pitchFamily="34" charset="0"/>
              <a:buChar char="•"/>
            </a:pPr>
            <a:r>
              <a:rPr lang="en-US" sz="2600" dirty="0"/>
              <a:t>M-R FIX Templates</a:t>
            </a:r>
          </a:p>
        </p:txBody>
      </p:sp>
    </p:spTree>
    <p:extLst>
      <p:ext uri="{BB962C8B-B14F-4D97-AF65-F5344CB8AC3E}">
        <p14:creationId xmlns:p14="http://schemas.microsoft.com/office/powerpoint/2010/main" val="2480877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24852-86DC-083D-F51C-A6408FDCBF4D}"/>
              </a:ext>
            </a:extLst>
          </p:cNvPr>
          <p:cNvSpPr>
            <a:spLocks noGrp="1"/>
          </p:cNvSpPr>
          <p:nvPr>
            <p:ph type="title"/>
          </p:nvPr>
        </p:nvSpPr>
        <p:spPr/>
        <p:txBody>
          <a:bodyPr/>
          <a:lstStyle/>
          <a:p>
            <a:r>
              <a:rPr lang="en-US" dirty="0"/>
              <a:t>M-R FIX Background Information</a:t>
            </a:r>
          </a:p>
        </p:txBody>
      </p:sp>
      <p:sp>
        <p:nvSpPr>
          <p:cNvPr id="3" name="Slide Number Placeholder 2">
            <a:extLst>
              <a:ext uri="{FF2B5EF4-FFF2-40B4-BE49-F238E27FC236}">
                <a16:creationId xmlns:a16="http://schemas.microsoft.com/office/drawing/2014/main" id="{73574252-D39C-5338-DA22-AB97EEA7FC00}"/>
              </a:ext>
            </a:extLst>
          </p:cNvPr>
          <p:cNvSpPr>
            <a:spLocks noGrp="1"/>
          </p:cNvSpPr>
          <p:nvPr>
            <p:ph type="sldNum" sz="quarter" idx="12"/>
          </p:nvPr>
        </p:nvSpPr>
        <p:spPr/>
        <p:txBody>
          <a:bodyPr/>
          <a:lstStyle/>
          <a:p>
            <a:fld id="{B2102BAA-C61A-4A39-BDF1-4340D572B82C}" type="slidenum">
              <a:rPr lang="en-US" smtClean="0"/>
              <a:t>32</a:t>
            </a:fld>
            <a:endParaRPr lang="en-US"/>
          </a:p>
        </p:txBody>
      </p:sp>
      <p:sp>
        <p:nvSpPr>
          <p:cNvPr id="4" name="Content Placeholder 3">
            <a:extLst>
              <a:ext uri="{FF2B5EF4-FFF2-40B4-BE49-F238E27FC236}">
                <a16:creationId xmlns:a16="http://schemas.microsoft.com/office/drawing/2014/main" id="{6663B73F-89FB-D7FF-4421-CB8CD660DA48}"/>
              </a:ext>
            </a:extLst>
          </p:cNvPr>
          <p:cNvSpPr>
            <a:spLocks noGrp="1"/>
          </p:cNvSpPr>
          <p:nvPr>
            <p:ph idx="1"/>
          </p:nvPr>
        </p:nvSpPr>
        <p:spPr>
          <a:xfrm>
            <a:off x="838200" y="1481146"/>
            <a:ext cx="10515600" cy="1872567"/>
          </a:xfrm>
        </p:spPr>
        <p:txBody>
          <a:bodyPr/>
          <a:lstStyle/>
          <a:p>
            <a:pPr marL="0" indent="0">
              <a:lnSpc>
                <a:spcPct val="107000"/>
              </a:lnSpc>
              <a:spcBef>
                <a:spcPts val="0"/>
              </a:spcBef>
              <a:buNone/>
            </a:pPr>
            <a:r>
              <a:rPr lang="en-US" b="1" dirty="0">
                <a:solidFill>
                  <a:srgbClr val="0070C0"/>
                </a:solidFill>
                <a:latin typeface="+mj-lt"/>
              </a:rPr>
              <a:t>M-R FIX - Maintenance Reserve Tool</a:t>
            </a:r>
            <a:endParaRPr lang="en-US" b="1" dirty="0">
              <a:solidFill>
                <a:srgbClr val="0070C0"/>
              </a:solidFill>
            </a:endParaRPr>
          </a:p>
          <a:p>
            <a:pPr>
              <a:lnSpc>
                <a:spcPct val="107000"/>
              </a:lnSpc>
              <a:spcBef>
                <a:spcPts val="0"/>
              </a:spcBef>
            </a:pPr>
            <a:r>
              <a:rPr lang="en-US" sz="2200" dirty="0"/>
              <a:t>Created in 2022 by the General Assembly, </a:t>
            </a:r>
          </a:p>
          <a:p>
            <a:pPr>
              <a:lnSpc>
                <a:spcPct val="107000"/>
              </a:lnSpc>
              <a:spcBef>
                <a:spcPts val="0"/>
              </a:spcBef>
            </a:pPr>
            <a:r>
              <a:rPr lang="en-US" sz="2200" i="1" dirty="0"/>
              <a:t>Code of Virginia </a:t>
            </a:r>
            <a:r>
              <a:rPr lang="en-US" sz="2200" b="1" i="1" dirty="0"/>
              <a:t>§22.1-138.3 </a:t>
            </a:r>
          </a:p>
          <a:p>
            <a:pPr>
              <a:lnSpc>
                <a:spcPct val="107000"/>
              </a:lnSpc>
              <a:spcBef>
                <a:spcPts val="0"/>
              </a:spcBef>
            </a:pPr>
            <a:r>
              <a:rPr lang="en-US" sz="2200" dirty="0"/>
              <a:t>The program initiated in 2023. </a:t>
            </a:r>
          </a:p>
          <a:p>
            <a:endParaRPr lang="en-US" dirty="0"/>
          </a:p>
        </p:txBody>
      </p:sp>
      <p:sp>
        <p:nvSpPr>
          <p:cNvPr id="6" name="Rectangle 5">
            <a:extLst>
              <a:ext uri="{FF2B5EF4-FFF2-40B4-BE49-F238E27FC236}">
                <a16:creationId xmlns:a16="http://schemas.microsoft.com/office/drawing/2014/main" id="{83B9B079-FD3A-5864-5473-8FF3267E9A32}"/>
              </a:ext>
            </a:extLst>
          </p:cNvPr>
          <p:cNvSpPr/>
          <p:nvPr/>
        </p:nvSpPr>
        <p:spPr>
          <a:xfrm>
            <a:off x="1214674" y="3504286"/>
            <a:ext cx="9325070" cy="285206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53AFB08-B0B3-CC7D-8273-BB55D5DD61A7}"/>
              </a:ext>
            </a:extLst>
          </p:cNvPr>
          <p:cNvSpPr txBox="1"/>
          <p:nvPr/>
        </p:nvSpPr>
        <p:spPr>
          <a:xfrm>
            <a:off x="939298" y="3504287"/>
            <a:ext cx="9472188" cy="2852063"/>
          </a:xfrm>
          <a:prstGeom prst="rect">
            <a:avLst/>
          </a:prstGeom>
          <a:noFill/>
        </p:spPr>
        <p:txBody>
          <a:bodyPr wrap="square">
            <a:spAutoFit/>
          </a:bodyPr>
          <a:lstStyle/>
          <a:p>
            <a:pPr marL="457200" lvl="1" indent="0">
              <a:lnSpc>
                <a:spcPct val="107000"/>
              </a:lnSpc>
              <a:spcBef>
                <a:spcPts val="0"/>
              </a:spcBef>
              <a:buNone/>
            </a:pPr>
            <a:r>
              <a:rPr lang="en-US" sz="1800" b="1" i="1" dirty="0">
                <a:latin typeface="+mj-lt"/>
              </a:rPr>
              <a:t>§ 22.1-138.3. Department; school division maintenance reserve tool</a:t>
            </a:r>
          </a:p>
          <a:p>
            <a:pPr marL="457200" lvl="1" indent="0" algn="just">
              <a:lnSpc>
                <a:spcPct val="107000"/>
              </a:lnSpc>
              <a:spcBef>
                <a:spcPts val="0"/>
              </a:spcBef>
              <a:spcAft>
                <a:spcPts val="800"/>
              </a:spcAft>
              <a:buNone/>
            </a:pPr>
            <a:r>
              <a:rPr lang="en-US" sz="1800" i="1" dirty="0"/>
              <a:t>A.  The Department, in consultation with the Department of General Services, shall develop or adopt and maintain a data collection tool to assist each school board to determine the relative age of each public school building in the local school division and the amount of maintenance reserve funds that are necessary to restore each such building.</a:t>
            </a:r>
          </a:p>
          <a:p>
            <a:pPr marL="457200" lvl="1" indent="0" algn="just">
              <a:lnSpc>
                <a:spcPct val="107000"/>
              </a:lnSpc>
              <a:spcBef>
                <a:spcPts val="0"/>
              </a:spcBef>
              <a:spcAft>
                <a:spcPts val="800"/>
              </a:spcAft>
              <a:buNone/>
            </a:pPr>
            <a:r>
              <a:rPr lang="en-US" sz="1800" i="1" dirty="0"/>
              <a:t>B.  </a:t>
            </a:r>
            <a:r>
              <a:rPr lang="en-US" sz="1800" b="1" i="1" u="sng" dirty="0"/>
              <a:t>Each school board shall provide to the Department in a timely fashion </a:t>
            </a:r>
            <a:r>
              <a:rPr lang="en-US" sz="1800" i="1" dirty="0"/>
              <a:t>the local data that is necessary to ensure that the tool maintained pursuant to subsection A remains relevant and useful for the determination of maintenance reserve needs.</a:t>
            </a:r>
          </a:p>
        </p:txBody>
      </p:sp>
    </p:spTree>
    <p:extLst>
      <p:ext uri="{BB962C8B-B14F-4D97-AF65-F5344CB8AC3E}">
        <p14:creationId xmlns:p14="http://schemas.microsoft.com/office/powerpoint/2010/main" val="234447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kumimoji="0" lang="en-US" sz="4800" b="0" i="0" u="none" strike="noStrike" kern="1200" cap="none" spc="0" normalizeH="0" baseline="0" noProof="0" dirty="0">
                <a:ln>
                  <a:noFill/>
                </a:ln>
                <a:solidFill>
                  <a:srgbClr val="FFFFFF"/>
                </a:solidFill>
                <a:effectLst/>
                <a:uLnTx/>
                <a:uFillTx/>
                <a:latin typeface="Aptos Display" panose="02110004020202020204"/>
                <a:ea typeface="+mj-ea"/>
                <a:cs typeface="+mj-cs"/>
              </a:rPr>
              <a:t>M-R FIX Background Information</a:t>
            </a:r>
            <a:endParaRPr lang="en-US" sz="2400"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33</a:t>
            </a:fld>
            <a:endParaRPr lang="en-US"/>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838200" y="1481147"/>
            <a:ext cx="10515600" cy="2475218"/>
          </a:xfrm>
        </p:spPr>
        <p:txBody>
          <a:bodyPr>
            <a:noAutofit/>
          </a:bodyPr>
          <a:lstStyle/>
          <a:p>
            <a:pPr marL="0" marR="0" indent="0">
              <a:spcBef>
                <a:spcPts val="0"/>
              </a:spcBef>
              <a:spcAft>
                <a:spcPts val="800"/>
              </a:spcAft>
              <a:buNone/>
            </a:pPr>
            <a:r>
              <a:rPr lang="en-US" b="1" dirty="0">
                <a:effectLst/>
                <a:latin typeface="+mj-lt"/>
                <a:ea typeface="Calibri" panose="020F0502020204030204" pitchFamily="34" charset="0"/>
              </a:rPr>
              <a:t>DGS Template System</a:t>
            </a:r>
            <a:endParaRPr lang="en-US" b="1" dirty="0">
              <a:latin typeface="+mj-lt"/>
              <a:ea typeface="Calibri" panose="020F0502020204030204" pitchFamily="34" charset="0"/>
            </a:endParaRPr>
          </a:p>
          <a:p>
            <a:pPr>
              <a:spcBef>
                <a:spcPts val="0"/>
              </a:spcBef>
            </a:pPr>
            <a:r>
              <a:rPr lang="en-US" sz="2200" dirty="0">
                <a:effectLst/>
                <a:ea typeface="Times New Roman" panose="02020603050405020304" pitchFamily="18" charset="0"/>
              </a:rPr>
              <a:t>The Virginia Department of Education (VDOE) and the Department of General Services (DGS) work together using </a:t>
            </a:r>
            <a:r>
              <a:rPr lang="en-US" sz="2200" dirty="0">
                <a:ea typeface="Times New Roman" panose="02020603050405020304" pitchFamily="18" charset="0"/>
              </a:rPr>
              <a:t>the DGS </a:t>
            </a:r>
            <a:r>
              <a:rPr lang="en-US" sz="2200" dirty="0">
                <a:effectLst/>
                <a:ea typeface="Times New Roman" panose="02020603050405020304" pitchFamily="18" charset="0"/>
              </a:rPr>
              <a:t>Real Estate and Assets Management System to gather the required </a:t>
            </a:r>
            <a:r>
              <a:rPr lang="en-US" sz="2200" b="1" dirty="0">
                <a:effectLst/>
                <a:ea typeface="Times New Roman" panose="02020603050405020304" pitchFamily="18" charset="0"/>
              </a:rPr>
              <a:t>school facility age and condition data </a:t>
            </a:r>
            <a:r>
              <a:rPr lang="en-US" sz="2200" dirty="0">
                <a:effectLst/>
                <a:ea typeface="Times New Roman" panose="02020603050405020304" pitchFamily="18" charset="0"/>
              </a:rPr>
              <a:t>for all existing facilities that serve an educational function. </a:t>
            </a:r>
          </a:p>
          <a:p>
            <a:pPr>
              <a:spcAft>
                <a:spcPts val="800"/>
              </a:spcAft>
            </a:pPr>
            <a:r>
              <a:rPr lang="en-US" sz="2200" dirty="0">
                <a:effectLst/>
                <a:ea typeface="Times New Roman" panose="02020603050405020304" pitchFamily="18" charset="0"/>
              </a:rPr>
              <a:t>This data is collected on one Excel file. There are two sheets in each file. </a:t>
            </a:r>
            <a:endParaRPr lang="en-US" sz="2200" dirty="0">
              <a:effectLst/>
              <a:ea typeface="Calibri" panose="020F0502020204030204" pitchFamily="34" charset="0"/>
            </a:endParaRPr>
          </a:p>
          <a:p>
            <a:pPr>
              <a:lnSpc>
                <a:spcPct val="107000"/>
              </a:lnSpc>
              <a:spcBef>
                <a:spcPts val="0"/>
              </a:spcBef>
              <a:spcAft>
                <a:spcPts val="800"/>
              </a:spcAft>
            </a:pPr>
            <a:endParaRPr lang="en-US" sz="2200" dirty="0"/>
          </a:p>
          <a:p>
            <a:endParaRPr lang="en-US" dirty="0"/>
          </a:p>
        </p:txBody>
      </p:sp>
      <p:sp>
        <p:nvSpPr>
          <p:cNvPr id="5" name="TextBox 4">
            <a:extLst>
              <a:ext uri="{FF2B5EF4-FFF2-40B4-BE49-F238E27FC236}">
                <a16:creationId xmlns:a16="http://schemas.microsoft.com/office/drawing/2014/main" id="{28C849B5-0752-82E0-26D4-A3014A2D44B6}"/>
              </a:ext>
            </a:extLst>
          </p:cNvPr>
          <p:cNvSpPr txBox="1"/>
          <p:nvPr/>
        </p:nvSpPr>
        <p:spPr>
          <a:xfrm>
            <a:off x="1263712" y="3815850"/>
            <a:ext cx="9401269" cy="2544286"/>
          </a:xfrm>
          <a:prstGeom prst="rect">
            <a:avLst/>
          </a:prstGeom>
          <a:noFill/>
        </p:spPr>
        <p:txBody>
          <a:bodyPr wrap="square" rtlCol="0">
            <a:spAutoFit/>
          </a:bodyPr>
          <a:lstStyle/>
          <a:p>
            <a:pPr marL="457200" lvl="1" indent="0">
              <a:spcBef>
                <a:spcPts val="0"/>
              </a:spcBef>
              <a:spcAft>
                <a:spcPts val="800"/>
              </a:spcAft>
              <a:buNone/>
            </a:pPr>
            <a:r>
              <a:rPr lang="en-US" b="1" dirty="0">
                <a:effectLst/>
                <a:latin typeface="+mj-lt"/>
                <a:ea typeface="Times New Roman" panose="02020603050405020304" pitchFamily="18" charset="0"/>
              </a:rPr>
              <a:t>Sheet 1: SITES</a:t>
            </a:r>
            <a:r>
              <a:rPr lang="en-US" b="1" dirty="0">
                <a:effectLst/>
                <a:ea typeface="Times New Roman" panose="02020603050405020304" pitchFamily="18" charset="0"/>
              </a:rPr>
              <a:t> </a:t>
            </a:r>
          </a:p>
          <a:p>
            <a:pPr marL="1200150" lvl="2" indent="-285750">
              <a:spcAft>
                <a:spcPts val="800"/>
              </a:spcAft>
              <a:buFont typeface="Arial" panose="020B0604020202020204" pitchFamily="34" charset="0"/>
              <a:buChar char="•"/>
            </a:pPr>
            <a:r>
              <a:rPr lang="en-US" dirty="0">
                <a:effectLst/>
                <a:ea typeface="Times New Roman" panose="02020603050405020304" pitchFamily="18" charset="0"/>
              </a:rPr>
              <a:t>Data collection for site information and infrastructure</a:t>
            </a:r>
            <a:endParaRPr lang="en-US" dirty="0">
              <a:ea typeface="Calibri" panose="020F0502020204030204" pitchFamily="34" charset="0"/>
            </a:endParaRPr>
          </a:p>
          <a:p>
            <a:pPr marL="1200150" lvl="2" indent="-285750">
              <a:spcAft>
                <a:spcPts val="800"/>
              </a:spcAft>
              <a:buFont typeface="Arial" panose="020B0604020202020204" pitchFamily="34" charset="0"/>
              <a:buChar char="•"/>
            </a:pPr>
            <a:r>
              <a:rPr lang="en-US" dirty="0">
                <a:effectLst/>
                <a:ea typeface="Times New Roman" panose="02020603050405020304" pitchFamily="18" charset="0"/>
              </a:rPr>
              <a:t>Site Records and Site Infrastructure Systems</a:t>
            </a:r>
          </a:p>
          <a:p>
            <a:pPr marL="457200" lvl="1" indent="0">
              <a:spcBef>
                <a:spcPts val="0"/>
              </a:spcBef>
              <a:spcAft>
                <a:spcPts val="800"/>
              </a:spcAft>
              <a:buNone/>
            </a:pPr>
            <a:r>
              <a:rPr lang="en-US" b="1" dirty="0">
                <a:effectLst/>
                <a:latin typeface="+mj-lt"/>
                <a:ea typeface="Times New Roman" panose="02020603050405020304" pitchFamily="18" charset="0"/>
              </a:rPr>
              <a:t>Sheet 2: BUILDINGS</a:t>
            </a:r>
          </a:p>
          <a:p>
            <a:pPr marL="1200150" lvl="2" indent="-285750">
              <a:spcAft>
                <a:spcPts val="800"/>
              </a:spcAft>
              <a:buFont typeface="Arial" panose="020B0604020202020204" pitchFamily="34" charset="0"/>
              <a:buChar char="•"/>
            </a:pPr>
            <a:r>
              <a:rPr lang="en-US" dirty="0">
                <a:effectLst/>
                <a:ea typeface="Times New Roman" panose="02020603050405020304" pitchFamily="18" charset="0"/>
              </a:rPr>
              <a:t>Data collection for </a:t>
            </a:r>
            <a:r>
              <a:rPr lang="en-US" dirty="0">
                <a:ea typeface="Times New Roman" panose="02020603050405020304" pitchFamily="18" charset="0"/>
              </a:rPr>
              <a:t>b</a:t>
            </a:r>
            <a:r>
              <a:rPr lang="en-US" dirty="0">
                <a:effectLst/>
                <a:ea typeface="Times New Roman" panose="02020603050405020304" pitchFamily="18" charset="0"/>
              </a:rPr>
              <a:t>uilding information and infrastructure, construction type, building condition, and use of spaces</a:t>
            </a:r>
            <a:endParaRPr lang="en-US" dirty="0">
              <a:effectLst/>
              <a:ea typeface="Calibri" panose="020F0502020204030204" pitchFamily="34" charset="0"/>
            </a:endParaRPr>
          </a:p>
          <a:p>
            <a:pPr marL="1200150" lvl="2" indent="-285750">
              <a:spcAft>
                <a:spcPts val="800"/>
              </a:spcAft>
              <a:buFont typeface="Arial" panose="020B0604020202020204" pitchFamily="34" charset="0"/>
              <a:buChar char="•"/>
            </a:pPr>
            <a:r>
              <a:rPr lang="en-US" dirty="0">
                <a:effectLst/>
                <a:ea typeface="Times New Roman" panose="02020603050405020304" pitchFamily="18" charset="0"/>
              </a:rPr>
              <a:t>Building Records and Building Systems</a:t>
            </a:r>
            <a:endParaRPr lang="en-US" dirty="0">
              <a:ea typeface="Calibri" panose="020F0502020204030204" pitchFamily="34" charset="0"/>
            </a:endParaRPr>
          </a:p>
        </p:txBody>
      </p:sp>
      <p:sp>
        <p:nvSpPr>
          <p:cNvPr id="6" name="Rectangle 5">
            <a:extLst>
              <a:ext uri="{FF2B5EF4-FFF2-40B4-BE49-F238E27FC236}">
                <a16:creationId xmlns:a16="http://schemas.microsoft.com/office/drawing/2014/main" id="{EB2EC4C9-BD09-F519-6164-E576AB800B24}"/>
              </a:ext>
            </a:extLst>
          </p:cNvPr>
          <p:cNvSpPr/>
          <p:nvPr/>
        </p:nvSpPr>
        <p:spPr>
          <a:xfrm>
            <a:off x="1647731" y="3738698"/>
            <a:ext cx="8971984" cy="26214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1A4480"/>
                </a:solidFill>
              </a:ln>
              <a:noFill/>
            </a:endParaRPr>
          </a:p>
        </p:txBody>
      </p:sp>
    </p:spTree>
    <p:extLst>
      <p:ext uri="{BB962C8B-B14F-4D97-AF65-F5344CB8AC3E}">
        <p14:creationId xmlns:p14="http://schemas.microsoft.com/office/powerpoint/2010/main" val="3839970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B4179-164C-F01A-98A4-73D14FD4D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A6F272-F6C1-E1E4-4E48-D517B2D6A97A}"/>
              </a:ext>
            </a:extLst>
          </p:cNvPr>
          <p:cNvSpPr>
            <a:spLocks noGrp="1"/>
          </p:cNvSpPr>
          <p:nvPr>
            <p:ph type="title"/>
          </p:nvPr>
        </p:nvSpPr>
        <p:spPr/>
        <p:txBody>
          <a:bodyPr>
            <a:normAutofit fontScale="90000"/>
          </a:bodyPr>
          <a:lstStyle/>
          <a:p>
            <a:r>
              <a:rPr lang="en-US" dirty="0"/>
              <a:t>M-R FIX </a:t>
            </a:r>
            <a:br>
              <a:rPr lang="en-US" dirty="0"/>
            </a:br>
            <a:endParaRPr lang="en-US" dirty="0"/>
          </a:p>
        </p:txBody>
      </p:sp>
      <p:sp>
        <p:nvSpPr>
          <p:cNvPr id="3" name="Slide Number Placeholder 2">
            <a:extLst>
              <a:ext uri="{FF2B5EF4-FFF2-40B4-BE49-F238E27FC236}">
                <a16:creationId xmlns:a16="http://schemas.microsoft.com/office/drawing/2014/main" id="{27F76715-B1C7-570F-8564-6C68F2643EB5}"/>
              </a:ext>
            </a:extLst>
          </p:cNvPr>
          <p:cNvSpPr>
            <a:spLocks noGrp="1"/>
          </p:cNvSpPr>
          <p:nvPr>
            <p:ph type="sldNum" sz="quarter" idx="12"/>
          </p:nvPr>
        </p:nvSpPr>
        <p:spPr/>
        <p:txBody>
          <a:bodyPr/>
          <a:lstStyle/>
          <a:p>
            <a:fld id="{B2102BAA-C61A-4A39-BDF1-4340D572B82C}" type="slidenum">
              <a:rPr lang="en-US" smtClean="0"/>
              <a:t>34</a:t>
            </a:fld>
            <a:endParaRPr lang="en-US"/>
          </a:p>
        </p:txBody>
      </p:sp>
      <p:sp>
        <p:nvSpPr>
          <p:cNvPr id="4" name="Content Placeholder 3">
            <a:extLst>
              <a:ext uri="{FF2B5EF4-FFF2-40B4-BE49-F238E27FC236}">
                <a16:creationId xmlns:a16="http://schemas.microsoft.com/office/drawing/2014/main" id="{BEE2F7D6-FD8F-96E9-964F-E48932DBBB93}"/>
              </a:ext>
            </a:extLst>
          </p:cNvPr>
          <p:cNvSpPr>
            <a:spLocks noGrp="1"/>
          </p:cNvSpPr>
          <p:nvPr>
            <p:ph idx="1"/>
          </p:nvPr>
        </p:nvSpPr>
        <p:spPr>
          <a:xfrm>
            <a:off x="1038748" y="1559414"/>
            <a:ext cx="10114503" cy="4718033"/>
          </a:xfrm>
        </p:spPr>
        <p:txBody>
          <a:bodyPr/>
          <a:lstStyle/>
          <a:p>
            <a:pPr marL="0" indent="0">
              <a:lnSpc>
                <a:spcPct val="115000"/>
              </a:lnSpc>
              <a:spcBef>
                <a:spcPts val="0"/>
              </a:spcBef>
              <a:spcAft>
                <a:spcPts val="1000"/>
              </a:spcAft>
              <a:buNone/>
            </a:pPr>
            <a:r>
              <a:rPr lang="en-US" sz="2400" b="1" dirty="0">
                <a:ea typeface="Calibri" panose="020F0502020204030204" pitchFamily="34" charset="0"/>
                <a:cs typeface="Arial" panose="020B0604020202020204" pitchFamily="34" charset="0"/>
              </a:rPr>
              <a:t>Why submit the data?</a:t>
            </a:r>
          </a:p>
          <a:p>
            <a:pPr>
              <a:lnSpc>
                <a:spcPct val="115000"/>
              </a:lnSpc>
              <a:spcBef>
                <a:spcPts val="0"/>
              </a:spcBef>
              <a:spcAft>
                <a:spcPts val="1000"/>
              </a:spcAft>
            </a:pPr>
            <a:r>
              <a:rPr lang="en-US" sz="2200" dirty="0">
                <a:ea typeface="Calibri" panose="020F0502020204030204" pitchFamily="34" charset="0"/>
                <a:cs typeface="Arial" panose="020B0604020202020204" pitchFamily="34" charset="0"/>
              </a:rPr>
              <a:t>The legislature requires collection of data from all divisions across the state to determine the condition of all public schools in Virginia.</a:t>
            </a:r>
          </a:p>
          <a:p>
            <a:pPr>
              <a:lnSpc>
                <a:spcPct val="115000"/>
              </a:lnSpc>
              <a:spcBef>
                <a:spcPts val="0"/>
              </a:spcBef>
              <a:spcAft>
                <a:spcPts val="1000"/>
              </a:spcAft>
            </a:pPr>
            <a:r>
              <a:rPr lang="en-US" sz="2200" dirty="0">
                <a:ea typeface="Calibri" panose="020F0502020204030204" pitchFamily="34" charset="0"/>
                <a:cs typeface="Arial" panose="020B0604020202020204" pitchFamily="34" charset="0"/>
              </a:rPr>
              <a:t>The M-R FIX tool calculates relative age of facilities:</a:t>
            </a:r>
          </a:p>
          <a:p>
            <a:pPr lvl="1">
              <a:lnSpc>
                <a:spcPct val="115000"/>
              </a:lnSpc>
              <a:spcBef>
                <a:spcPts val="0"/>
              </a:spcBef>
              <a:spcAft>
                <a:spcPts val="1000"/>
              </a:spcAft>
            </a:pPr>
            <a:r>
              <a:rPr lang="en-US" sz="2000" dirty="0">
                <a:ea typeface="Calibri" panose="020F0502020204030204" pitchFamily="34" charset="0"/>
                <a:cs typeface="Arial" panose="020B0604020202020204" pitchFamily="34" charset="0"/>
              </a:rPr>
              <a:t>This may help estimate the maintenance reserve fund needed to maintain safe, adequate schools for Virginia’s students, and</a:t>
            </a:r>
          </a:p>
          <a:p>
            <a:pPr lvl="1">
              <a:lnSpc>
                <a:spcPct val="115000"/>
              </a:lnSpc>
              <a:spcBef>
                <a:spcPts val="0"/>
              </a:spcBef>
              <a:spcAft>
                <a:spcPts val="1000"/>
              </a:spcAft>
            </a:pPr>
            <a:r>
              <a:rPr lang="en-US" sz="2000" dirty="0">
                <a:ea typeface="Calibri" panose="020F0502020204030204" pitchFamily="34" charset="0"/>
                <a:cs typeface="Arial" panose="020B0604020202020204" pitchFamily="34" charset="0"/>
              </a:rPr>
              <a:t>Help identify and prioritize facility needs.</a:t>
            </a:r>
          </a:p>
        </p:txBody>
      </p:sp>
    </p:spTree>
    <p:extLst>
      <p:ext uri="{BB962C8B-B14F-4D97-AF65-F5344CB8AC3E}">
        <p14:creationId xmlns:p14="http://schemas.microsoft.com/office/powerpoint/2010/main" val="2481428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0BE25-56C1-9F50-1228-247673F9F7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398E75-4C77-3514-42B6-6CC64A335919}"/>
              </a:ext>
            </a:extLst>
          </p:cNvPr>
          <p:cNvSpPr>
            <a:spLocks noGrp="1"/>
          </p:cNvSpPr>
          <p:nvPr>
            <p:ph type="title"/>
          </p:nvPr>
        </p:nvSpPr>
        <p:spPr/>
        <p:txBody>
          <a:bodyPr>
            <a:normAutofit/>
          </a:bodyPr>
          <a:lstStyle/>
          <a:p>
            <a:r>
              <a:rPr lang="en-US" dirty="0"/>
              <a:t>VDOE Contact Information</a:t>
            </a:r>
            <a:endParaRPr lang="en-US" sz="2700" dirty="0"/>
          </a:p>
        </p:txBody>
      </p:sp>
      <p:sp>
        <p:nvSpPr>
          <p:cNvPr id="3" name="Slide Number Placeholder 2">
            <a:extLst>
              <a:ext uri="{FF2B5EF4-FFF2-40B4-BE49-F238E27FC236}">
                <a16:creationId xmlns:a16="http://schemas.microsoft.com/office/drawing/2014/main" id="{44F4A739-A727-513C-CE7C-1088F3C1BEE8}"/>
              </a:ext>
            </a:extLst>
          </p:cNvPr>
          <p:cNvSpPr>
            <a:spLocks noGrp="1"/>
          </p:cNvSpPr>
          <p:nvPr>
            <p:ph type="sldNum" sz="quarter" idx="12"/>
          </p:nvPr>
        </p:nvSpPr>
        <p:spPr/>
        <p:txBody>
          <a:bodyPr/>
          <a:lstStyle/>
          <a:p>
            <a:fld id="{B2102BAA-C61A-4A39-BDF1-4340D572B82C}" type="slidenum">
              <a:rPr lang="en-US" smtClean="0"/>
              <a:t>35</a:t>
            </a:fld>
            <a:endParaRPr lang="en-US"/>
          </a:p>
        </p:txBody>
      </p:sp>
      <p:sp>
        <p:nvSpPr>
          <p:cNvPr id="17" name="Content Placeholder 16">
            <a:extLst>
              <a:ext uri="{FF2B5EF4-FFF2-40B4-BE49-F238E27FC236}">
                <a16:creationId xmlns:a16="http://schemas.microsoft.com/office/drawing/2014/main" id="{7085B9FE-80DD-B3A7-869D-34A61F95C992}"/>
              </a:ext>
            </a:extLst>
          </p:cNvPr>
          <p:cNvSpPr>
            <a:spLocks noGrp="1"/>
          </p:cNvSpPr>
          <p:nvPr>
            <p:ph idx="1"/>
          </p:nvPr>
        </p:nvSpPr>
        <p:spPr>
          <a:xfrm>
            <a:off x="1167896" y="2397566"/>
            <a:ext cx="10185903" cy="2310236"/>
          </a:xfrm>
        </p:spPr>
        <p:txBody>
          <a:bodyPr/>
          <a:lstStyle/>
          <a:p>
            <a:pPr marL="0" indent="0" algn="just">
              <a:buNone/>
            </a:pPr>
            <a:r>
              <a:rPr lang="en-US" dirty="0">
                <a:solidFill>
                  <a:schemeClr val="tx1">
                    <a:lumMod val="50000"/>
                  </a:schemeClr>
                </a:solidFill>
                <a:effectLst/>
                <a:ea typeface="Calibri" panose="020F0502020204030204" pitchFamily="34" charset="0"/>
                <a:cs typeface="Times New Roman" panose="02020603050405020304" pitchFamily="18" charset="0"/>
              </a:rPr>
              <a:t>OFFICE OF SUPPORT SERVICES</a:t>
            </a:r>
          </a:p>
          <a:p>
            <a:pPr marL="0" indent="0" algn="just">
              <a:buNone/>
            </a:pPr>
            <a:r>
              <a:rPr lang="en-US" sz="2400" dirty="0">
                <a:solidFill>
                  <a:schemeClr val="tx1">
                    <a:lumMod val="50000"/>
                  </a:schemeClr>
                </a:solidFill>
                <a:ea typeface="Calibri" panose="020F0502020204030204" pitchFamily="34" charset="0"/>
                <a:cs typeface="Times New Roman" panose="02020603050405020304" pitchFamily="18" charset="0"/>
              </a:rPr>
              <a:t>804-750-8715</a:t>
            </a:r>
          </a:p>
          <a:p>
            <a:pPr marL="0" indent="0" algn="just">
              <a:buNone/>
            </a:pPr>
            <a:r>
              <a:rPr lang="en-US" sz="2400" dirty="0">
                <a:solidFill>
                  <a:schemeClr val="tx1">
                    <a:lumMod val="50000"/>
                  </a:schemeClr>
                </a:solidFill>
                <a:ea typeface="Calibri" panose="020F0502020204030204" pitchFamily="34" charset="0"/>
                <a:cs typeface="Times New Roman" panose="02020603050405020304" pitchFamily="18" charset="0"/>
              </a:rPr>
              <a:t>supportservices@doe.virginia.gov</a:t>
            </a:r>
          </a:p>
          <a:p>
            <a:pPr marL="0" indent="0" algn="just">
              <a:buNone/>
            </a:pPr>
            <a:endParaRPr lang="en-US" sz="2400" dirty="0">
              <a:solidFill>
                <a:schemeClr val="tx1">
                  <a:lumMod val="50000"/>
                </a:schemeClr>
              </a:solidFill>
              <a:effectLst/>
              <a:ea typeface="Calibri" panose="020F0502020204030204" pitchFamily="34" charset="0"/>
              <a:cs typeface="Times New Roman" panose="02020603050405020304" pitchFamily="18" charset="0"/>
            </a:endParaRPr>
          </a:p>
          <a:p>
            <a:pPr algn="just"/>
            <a:endParaRPr lang="en-US" sz="24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4000" b="1" dirty="0">
              <a:effectLst/>
              <a:ea typeface="Calibri" panose="020F0502020204030204" pitchFamily="34" charset="0"/>
              <a:cs typeface="Times New Roman" panose="02020603050405020304" pitchFamily="18" charset="0"/>
            </a:endParaRPr>
          </a:p>
          <a:p>
            <a:pPr algn="just"/>
            <a:endParaRPr lang="en-US" sz="2400" dirty="0">
              <a:effectLst/>
              <a:ea typeface="Calibri" panose="020F0502020204030204" pitchFamily="34" charset="0"/>
              <a:cs typeface="Times New Roman" panose="02020603050405020304" pitchFamily="18" charset="0"/>
            </a:endParaRPr>
          </a:p>
          <a:p>
            <a:pPr algn="just"/>
            <a:endParaRPr lang="en-US" sz="2400" u="sng" dirty="0">
              <a:solidFill>
                <a:srgbClr val="0563C1"/>
              </a:solidFill>
              <a:effectLst/>
              <a:ea typeface="Calibri" panose="020F0502020204030204" pitchFamily="34" charset="0"/>
              <a:cs typeface="Times New Roman" panose="02020603050405020304" pitchFamily="18" charset="0"/>
            </a:endParaRPr>
          </a:p>
          <a:p>
            <a:pPr marL="0" indent="0" algn="just">
              <a:buNone/>
            </a:pPr>
            <a:endParaRPr lang="en-US" sz="2400" dirty="0"/>
          </a:p>
          <a:p>
            <a:pPr algn="just"/>
            <a:endParaRPr lang="en-US" sz="2400" dirty="0"/>
          </a:p>
          <a:p>
            <a:endParaRPr lang="en-US" dirty="0"/>
          </a:p>
        </p:txBody>
      </p:sp>
    </p:spTree>
    <p:extLst>
      <p:ext uri="{BB962C8B-B14F-4D97-AF65-F5344CB8AC3E}">
        <p14:creationId xmlns:p14="http://schemas.microsoft.com/office/powerpoint/2010/main" val="40741260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9C9E2-C4F4-580E-E515-181A3B319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070503-EC0E-F92F-34A0-58007E9F0F99}"/>
              </a:ext>
            </a:extLst>
          </p:cNvPr>
          <p:cNvSpPr>
            <a:spLocks noGrp="1"/>
          </p:cNvSpPr>
          <p:nvPr>
            <p:ph type="title"/>
          </p:nvPr>
        </p:nvSpPr>
        <p:spPr/>
        <p:txBody>
          <a:bodyPr/>
          <a:lstStyle/>
          <a:p>
            <a:pPr algn="ctr"/>
            <a:r>
              <a:rPr lang="en-US" sz="4800" dirty="0"/>
              <a:t>Questions?</a:t>
            </a:r>
            <a:br>
              <a:rPr lang="en-US" dirty="0"/>
            </a:br>
            <a:endParaRPr lang="en-US" dirty="0"/>
          </a:p>
        </p:txBody>
      </p:sp>
      <p:sp>
        <p:nvSpPr>
          <p:cNvPr id="4" name="Slide Number Placeholder 3">
            <a:extLst>
              <a:ext uri="{FF2B5EF4-FFF2-40B4-BE49-F238E27FC236}">
                <a16:creationId xmlns:a16="http://schemas.microsoft.com/office/drawing/2014/main" id="{EF89AC36-6019-D621-6948-6B3FC4EF5BB9}"/>
              </a:ext>
            </a:extLst>
          </p:cNvPr>
          <p:cNvSpPr>
            <a:spLocks noGrp="1"/>
          </p:cNvSpPr>
          <p:nvPr>
            <p:ph type="sldNum" sz="quarter" idx="12"/>
          </p:nvPr>
        </p:nvSpPr>
        <p:spPr/>
        <p:txBody>
          <a:bodyPr/>
          <a:lstStyle/>
          <a:p>
            <a:fld id="{B2102BAA-C61A-4A39-BDF1-4340D572B82C}" type="slidenum">
              <a:rPr lang="en-US" smtClean="0"/>
              <a:t>36</a:t>
            </a:fld>
            <a:endParaRPr lang="en-US"/>
          </a:p>
        </p:txBody>
      </p:sp>
    </p:spTree>
    <p:extLst>
      <p:ext uri="{BB962C8B-B14F-4D97-AF65-F5344CB8AC3E}">
        <p14:creationId xmlns:p14="http://schemas.microsoft.com/office/powerpoint/2010/main" val="84356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06B8-9CCD-3549-0122-4825DF4972DD}"/>
              </a:ext>
            </a:extLst>
          </p:cNvPr>
          <p:cNvSpPr>
            <a:spLocks noGrp="1"/>
          </p:cNvSpPr>
          <p:nvPr>
            <p:ph type="title"/>
          </p:nvPr>
        </p:nvSpPr>
        <p:spPr/>
        <p:txBody>
          <a:bodyPr/>
          <a:lstStyle/>
          <a:p>
            <a:r>
              <a:rPr lang="en-US" dirty="0"/>
              <a:t>SCAP Background Information</a:t>
            </a:r>
            <a:endParaRPr lang="en-US" sz="2400" dirty="0"/>
          </a:p>
        </p:txBody>
      </p:sp>
      <p:sp>
        <p:nvSpPr>
          <p:cNvPr id="3" name="Slide Number Placeholder 2">
            <a:extLst>
              <a:ext uri="{FF2B5EF4-FFF2-40B4-BE49-F238E27FC236}">
                <a16:creationId xmlns:a16="http://schemas.microsoft.com/office/drawing/2014/main" id="{023B56D6-1E29-2D73-4A19-32C55494EB92}"/>
              </a:ext>
            </a:extLst>
          </p:cNvPr>
          <p:cNvSpPr>
            <a:spLocks noGrp="1"/>
          </p:cNvSpPr>
          <p:nvPr>
            <p:ph type="sldNum" sz="quarter" idx="12"/>
          </p:nvPr>
        </p:nvSpPr>
        <p:spPr/>
        <p:txBody>
          <a:bodyPr/>
          <a:lstStyle/>
          <a:p>
            <a:fld id="{B2102BAA-C61A-4A39-BDF1-4340D572B82C}" type="slidenum">
              <a:rPr lang="en-US" smtClean="0"/>
              <a:t>4</a:t>
            </a:fld>
            <a:endParaRPr lang="en-US"/>
          </a:p>
        </p:txBody>
      </p:sp>
      <p:sp>
        <p:nvSpPr>
          <p:cNvPr id="4" name="Content Placeholder 3">
            <a:extLst>
              <a:ext uri="{FF2B5EF4-FFF2-40B4-BE49-F238E27FC236}">
                <a16:creationId xmlns:a16="http://schemas.microsoft.com/office/drawing/2014/main" id="{59106886-F605-4A21-2DB2-381F227BBABE}"/>
              </a:ext>
            </a:extLst>
          </p:cNvPr>
          <p:cNvSpPr>
            <a:spLocks noGrp="1"/>
          </p:cNvSpPr>
          <p:nvPr>
            <p:ph idx="1"/>
          </p:nvPr>
        </p:nvSpPr>
        <p:spPr>
          <a:xfrm>
            <a:off x="715224" y="1323975"/>
            <a:ext cx="10638576" cy="5397500"/>
          </a:xfrm>
        </p:spPr>
        <p:txBody>
          <a:bodyPr/>
          <a:lstStyle/>
          <a:p>
            <a:pPr marL="0" marR="0" indent="0">
              <a:lnSpc>
                <a:spcPct val="107000"/>
              </a:lnSpc>
              <a:spcBef>
                <a:spcPts val="0"/>
              </a:spcBef>
              <a:spcAft>
                <a:spcPts val="800"/>
              </a:spcAft>
              <a:buNone/>
            </a:pPr>
            <a:r>
              <a:rPr lang="en-US" sz="2400" dirty="0">
                <a:solidFill>
                  <a:srgbClr val="0070C0"/>
                </a:solidFill>
              </a:rPr>
              <a:t>The </a:t>
            </a:r>
            <a:r>
              <a:rPr lang="en-US" sz="2400" i="1" dirty="0">
                <a:solidFill>
                  <a:srgbClr val="0070C0"/>
                </a:solidFill>
              </a:rPr>
              <a:t>School Construction Assistance Program for FY25 (SCAP25)</a:t>
            </a:r>
            <a:endParaRPr lang="en-US" sz="2400"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a:p>
            <a:pPr marL="914400" lvl="2">
              <a:buAutoNum type="alphaLcPeriod"/>
            </a:pPr>
            <a:endParaRPr lang="en-US" sz="10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0"/>
              </a:spcBef>
              <a:spcAft>
                <a:spcPts val="800"/>
              </a:spcAft>
            </a:pPr>
            <a:r>
              <a:rPr lang="en-US" sz="2200" dirty="0"/>
              <a:t>Grants awarded are based on 10%, 20%, or 30% of approved project costs, determined by the school division’s local composite index and fiscal stress category.</a:t>
            </a:r>
          </a:p>
          <a:p>
            <a:pPr>
              <a:lnSpc>
                <a:spcPct val="107000"/>
              </a:lnSpc>
              <a:spcBef>
                <a:spcPts val="0"/>
              </a:spcBef>
              <a:spcAft>
                <a:spcPts val="800"/>
              </a:spcAft>
            </a:pPr>
            <a:endParaRPr lang="en-US" sz="1000" dirty="0"/>
          </a:p>
          <a:p>
            <a:pPr>
              <a:lnSpc>
                <a:spcPct val="107000"/>
              </a:lnSpc>
              <a:spcBef>
                <a:spcPts val="0"/>
              </a:spcBef>
              <a:spcAft>
                <a:spcPts val="800"/>
              </a:spcAft>
            </a:pPr>
            <a:r>
              <a:rPr lang="en-US" sz="2200" dirty="0"/>
              <a:t>Additional funding was added to the SCAP Grant Program for 2025 and 2026. A second application period should be opened in October 2025 for the additional $170,000,000 in funding allocated for SCAP 25-2. </a:t>
            </a:r>
          </a:p>
          <a:p>
            <a:pPr>
              <a:lnSpc>
                <a:spcPct val="107000"/>
              </a:lnSpc>
              <a:spcBef>
                <a:spcPts val="0"/>
              </a:spcBef>
              <a:spcAft>
                <a:spcPts val="800"/>
              </a:spcAft>
            </a:pPr>
            <a:endParaRPr lang="en-US" sz="1000" dirty="0"/>
          </a:p>
          <a:p>
            <a:pPr>
              <a:lnSpc>
                <a:spcPct val="107000"/>
              </a:lnSpc>
              <a:spcBef>
                <a:spcPts val="0"/>
              </a:spcBef>
              <a:spcAft>
                <a:spcPts val="800"/>
              </a:spcAft>
            </a:pPr>
            <a:r>
              <a:rPr lang="en-US" sz="2200" dirty="0"/>
              <a:t>SCAP 26 will be open for application in the spring of 2026 with $110,000,000 in available funding.</a:t>
            </a:r>
          </a:p>
          <a:p>
            <a:pPr>
              <a:lnSpc>
                <a:spcPct val="107000"/>
              </a:lnSpc>
              <a:spcBef>
                <a:spcPts val="0"/>
              </a:spcBef>
              <a:spcAft>
                <a:spcPts val="800"/>
              </a:spcAft>
            </a:pPr>
            <a:endParaRPr lang="en-US" sz="1000" dirty="0"/>
          </a:p>
          <a:p>
            <a:pPr>
              <a:lnSpc>
                <a:spcPct val="107000"/>
              </a:lnSpc>
              <a:spcBef>
                <a:spcPts val="0"/>
              </a:spcBef>
              <a:spcAft>
                <a:spcPts val="800"/>
              </a:spcAft>
            </a:pPr>
            <a:r>
              <a:rPr lang="en-US" sz="2200" dirty="0"/>
              <a:t>The recently amended </a:t>
            </a:r>
            <a:r>
              <a:rPr lang="en-US" sz="2200" i="1" dirty="0">
                <a:solidFill>
                  <a:srgbClr val="0070C0"/>
                </a:solidFill>
              </a:rPr>
              <a:t>Guidelines for SCAP FY25-26 </a:t>
            </a:r>
            <a:r>
              <a:rPr lang="en-US" sz="2200" dirty="0"/>
              <a:t>were approved by the Board of Education at the September 25, 2025 meeting.</a:t>
            </a:r>
          </a:p>
          <a:p>
            <a:pPr marL="0" indent="0">
              <a:lnSpc>
                <a:spcPct val="107000"/>
              </a:lnSpc>
              <a:spcBef>
                <a:spcPts val="0"/>
              </a:spcBef>
              <a:spcAft>
                <a:spcPts val="800"/>
              </a:spcAft>
              <a:buNone/>
            </a:pPr>
            <a:endParaRPr lang="en-US" sz="2200" dirty="0"/>
          </a:p>
          <a:p>
            <a:pPr marL="457200" lvl="1" indent="0">
              <a:buNone/>
            </a:pPr>
            <a:endParaRPr lang="en-US" dirty="0"/>
          </a:p>
          <a:p>
            <a:endParaRPr lang="en-US" dirty="0"/>
          </a:p>
        </p:txBody>
      </p:sp>
    </p:spTree>
    <p:extLst>
      <p:ext uri="{BB962C8B-B14F-4D97-AF65-F5344CB8AC3E}">
        <p14:creationId xmlns:p14="http://schemas.microsoft.com/office/powerpoint/2010/main" val="263742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D71C-EFA6-2B4E-C2A8-B103D49D2BB0}"/>
              </a:ext>
            </a:extLst>
          </p:cNvPr>
          <p:cNvSpPr>
            <a:spLocks noGrp="1"/>
          </p:cNvSpPr>
          <p:nvPr>
            <p:ph type="title"/>
          </p:nvPr>
        </p:nvSpPr>
        <p:spPr/>
        <p:txBody>
          <a:bodyPr/>
          <a:lstStyle/>
          <a:p>
            <a:r>
              <a:rPr lang="en-US" dirty="0"/>
              <a:t>SCAP FY25 Information</a:t>
            </a:r>
          </a:p>
        </p:txBody>
      </p:sp>
      <p:sp>
        <p:nvSpPr>
          <p:cNvPr id="3" name="Slide Number Placeholder 2">
            <a:extLst>
              <a:ext uri="{FF2B5EF4-FFF2-40B4-BE49-F238E27FC236}">
                <a16:creationId xmlns:a16="http://schemas.microsoft.com/office/drawing/2014/main" id="{EF1DC00A-4B25-8651-2BAF-26333FA8AE7C}"/>
              </a:ext>
            </a:extLst>
          </p:cNvPr>
          <p:cNvSpPr>
            <a:spLocks noGrp="1"/>
          </p:cNvSpPr>
          <p:nvPr>
            <p:ph type="sldNum" sz="quarter" idx="12"/>
          </p:nvPr>
        </p:nvSpPr>
        <p:spPr/>
        <p:txBody>
          <a:bodyPr/>
          <a:lstStyle/>
          <a:p>
            <a:fld id="{B2102BAA-C61A-4A39-BDF1-4340D572B82C}" type="slidenum">
              <a:rPr lang="en-US" smtClean="0"/>
              <a:t>5</a:t>
            </a:fld>
            <a:endParaRPr lang="en-US"/>
          </a:p>
        </p:txBody>
      </p:sp>
      <p:sp>
        <p:nvSpPr>
          <p:cNvPr id="4" name="Content Placeholder 3">
            <a:extLst>
              <a:ext uri="{FF2B5EF4-FFF2-40B4-BE49-F238E27FC236}">
                <a16:creationId xmlns:a16="http://schemas.microsoft.com/office/drawing/2014/main" id="{07950578-320B-101B-F865-A346B207879A}"/>
              </a:ext>
            </a:extLst>
          </p:cNvPr>
          <p:cNvSpPr>
            <a:spLocks noGrp="1"/>
          </p:cNvSpPr>
          <p:nvPr>
            <p:ph idx="1"/>
          </p:nvPr>
        </p:nvSpPr>
        <p:spPr>
          <a:xfrm>
            <a:off x="687767" y="1506537"/>
            <a:ext cx="10816466" cy="5032375"/>
          </a:xfrm>
        </p:spPr>
        <p:txBody>
          <a:bodyPr/>
          <a:lstStyle/>
          <a:p>
            <a:pPr marL="0" marR="0" indent="0">
              <a:lnSpc>
                <a:spcPct val="107000"/>
              </a:lnSpc>
              <a:spcBef>
                <a:spcPts val="0"/>
              </a:spcBef>
              <a:spcAft>
                <a:spcPts val="800"/>
              </a:spcAft>
              <a:buNone/>
            </a:pPr>
            <a:r>
              <a:rPr lang="en-US" sz="3200" b="1" i="1" dirty="0">
                <a:solidFill>
                  <a:srgbClr val="FF0000"/>
                </a:solidFill>
                <a:ea typeface="Calibri" panose="020F0502020204030204" pitchFamily="34" charset="0"/>
                <a:cs typeface="Times New Roman" panose="02020603050405020304" pitchFamily="18" charset="0"/>
              </a:rPr>
              <a:t>New this Year </a:t>
            </a:r>
            <a:r>
              <a:rPr lang="en-US" sz="3200" i="1" dirty="0"/>
              <a:t>for SCAP 25.2</a:t>
            </a:r>
            <a:r>
              <a:rPr lang="en-US" sz="3200" b="1" dirty="0">
                <a:ea typeface="Calibri" panose="020F0502020204030204" pitchFamily="34" charset="0"/>
                <a:cs typeface="Times New Roman" panose="02020603050405020304" pitchFamily="18" charset="0"/>
              </a:rPr>
              <a:t> </a:t>
            </a:r>
            <a:endParaRPr lang="en-US" sz="1800" dirty="0">
              <a:ea typeface="Calibri" panose="020F0502020204030204" pitchFamily="34" charset="0"/>
              <a:cs typeface="Times New Roman" panose="02020603050405020304" pitchFamily="18" charset="0"/>
            </a:endParaRPr>
          </a:p>
          <a:p>
            <a:pPr>
              <a:lnSpc>
                <a:spcPct val="107000"/>
              </a:lnSpc>
              <a:spcBef>
                <a:spcPts val="0"/>
              </a:spcBef>
            </a:pPr>
            <a:r>
              <a:rPr lang="en-US" sz="2100" dirty="0">
                <a:ea typeface="Calibri" panose="020F0502020204030204" pitchFamily="34" charset="0"/>
                <a:cs typeface="Calibri" panose="020F0502020204030204" pitchFamily="34" charset="0"/>
              </a:rPr>
              <a:t>Amended 2024-2026 </a:t>
            </a:r>
            <a:r>
              <a:rPr lang="en-US" sz="2100" i="1" dirty="0">
                <a:ea typeface="Calibri" panose="020F0502020204030204" pitchFamily="34" charset="0"/>
                <a:cs typeface="Calibri" panose="020F0502020204030204" pitchFamily="34" charset="0"/>
              </a:rPr>
              <a:t>Guidelines</a:t>
            </a:r>
            <a:r>
              <a:rPr lang="en-US" sz="2100" dirty="0">
                <a:ea typeface="Calibri" panose="020F0502020204030204" pitchFamily="34" charset="0"/>
                <a:cs typeface="Calibri" panose="020F0502020204030204" pitchFamily="34" charset="0"/>
              </a:rPr>
              <a:t> </a:t>
            </a:r>
          </a:p>
          <a:p>
            <a:pPr lvl="1">
              <a:lnSpc>
                <a:spcPct val="107000"/>
              </a:lnSpc>
              <a:spcBef>
                <a:spcPts val="0"/>
              </a:spcBef>
            </a:pPr>
            <a:r>
              <a:rPr lang="en-US" sz="2100" i="1" u="sng" dirty="0">
                <a:solidFill>
                  <a:srgbClr val="0563C1"/>
                </a:solidFill>
                <a:effectLst/>
                <a:ea typeface="MS Mincho" panose="02020609040205080304" pitchFamily="49" charset="-128"/>
                <a:hlinkClick r:id="rId2">
                  <a:extLst>
                    <a:ext uri="{A12FA001-AC4F-418D-AE19-62706E023703}">
                      <ahyp:hlinkClr xmlns:ahyp="http://schemas.microsoft.com/office/drawing/2018/hyperlinkcolor" val="tx"/>
                    </a:ext>
                  </a:extLst>
                </a:hlinkClick>
              </a:rPr>
              <a:t>Amended Guidelines for Implementing the School Construction Assistance Program in the 2024-2026 Biennium</a:t>
            </a:r>
            <a:r>
              <a:rPr lang="en-US" sz="2100" i="1" u="sng" dirty="0">
                <a:solidFill>
                  <a:srgbClr val="0000FF"/>
                </a:solidFill>
                <a:effectLst/>
                <a:ea typeface="MS Mincho" panose="02020609040205080304" pitchFamily="49" charset="-128"/>
              </a:rPr>
              <a:t> </a:t>
            </a:r>
            <a:endParaRPr lang="en-US" sz="2100" i="1" dirty="0">
              <a:solidFill>
                <a:schemeClr val="accent1"/>
              </a:solidFill>
              <a:ea typeface="Calibri" panose="020F0502020204030204" pitchFamily="34" charset="0"/>
              <a:cs typeface="Times New Roman" panose="02020603050405020304" pitchFamily="18" charset="0"/>
            </a:endParaRPr>
          </a:p>
          <a:p>
            <a:pPr marL="228600" marR="0">
              <a:lnSpc>
                <a:spcPct val="107000"/>
              </a:lnSpc>
              <a:spcBef>
                <a:spcPts val="0"/>
              </a:spcBef>
            </a:pPr>
            <a:endParaRPr lang="en-US" sz="800" dirty="0">
              <a:ea typeface="Calibri" panose="020F0502020204030204" pitchFamily="34" charset="0"/>
              <a:cs typeface="Times New Roman" panose="02020603050405020304" pitchFamily="18" charset="0"/>
            </a:endParaRPr>
          </a:p>
          <a:p>
            <a:pPr>
              <a:lnSpc>
                <a:spcPct val="107000"/>
              </a:lnSpc>
              <a:spcBef>
                <a:spcPts val="0"/>
              </a:spcBef>
            </a:pPr>
            <a:r>
              <a:rPr lang="en-US" sz="2100" dirty="0">
                <a:ea typeface="Calibri" panose="020F0502020204030204" pitchFamily="34" charset="0"/>
                <a:cs typeface="Calibri" panose="020F0502020204030204" pitchFamily="34" charset="0"/>
              </a:rPr>
              <a:t>Additional points will be awarded to schools, school divisions, and Regional CTE centers that have not been funded in the past 2 fiscal years.</a:t>
            </a:r>
            <a:r>
              <a:rPr lang="en-US" sz="2100" u="sng" dirty="0">
                <a:effectLst/>
                <a:ea typeface="Times New Roman" panose="02020603050405020304" pitchFamily="18" charset="0"/>
                <a:cs typeface="Times New Roman" panose="02020603050405020304" pitchFamily="18" charset="0"/>
              </a:rPr>
              <a:t> </a:t>
            </a:r>
          </a:p>
          <a:p>
            <a:pPr>
              <a:lnSpc>
                <a:spcPct val="107000"/>
              </a:lnSpc>
              <a:spcBef>
                <a:spcPts val="0"/>
              </a:spcBef>
            </a:pPr>
            <a:endParaRPr lang="en-US" sz="800" u="sng" dirty="0">
              <a:effectLst/>
              <a:ea typeface="Times New Roman" panose="02020603050405020304" pitchFamily="18" charset="0"/>
              <a:cs typeface="Times New Roman" panose="02020603050405020304" pitchFamily="18" charset="0"/>
            </a:endParaRPr>
          </a:p>
          <a:p>
            <a:pPr>
              <a:lnSpc>
                <a:spcPct val="107000"/>
              </a:lnSpc>
              <a:spcBef>
                <a:spcPts val="0"/>
              </a:spcBef>
            </a:pPr>
            <a:r>
              <a:rPr lang="en-US" sz="2100" dirty="0">
                <a:effectLst/>
                <a:ea typeface="Times New Roman" panose="02020603050405020304" pitchFamily="18" charset="0"/>
              </a:rPr>
              <a:t>Up to 3 school project applications may be submitted by a school division or regional CTE program governing board. </a:t>
            </a:r>
          </a:p>
          <a:p>
            <a:pPr>
              <a:lnSpc>
                <a:spcPct val="107000"/>
              </a:lnSpc>
              <a:spcBef>
                <a:spcPts val="0"/>
              </a:spcBef>
            </a:pPr>
            <a:endParaRPr lang="en-US" sz="800" dirty="0">
              <a:effectLst/>
              <a:ea typeface="Times New Roman" panose="02020603050405020304" pitchFamily="18" charset="0"/>
            </a:endParaRPr>
          </a:p>
          <a:p>
            <a:pPr>
              <a:lnSpc>
                <a:spcPct val="107000"/>
              </a:lnSpc>
              <a:spcBef>
                <a:spcPts val="0"/>
              </a:spcBef>
            </a:pPr>
            <a:r>
              <a:rPr lang="en-US" sz="2100" dirty="0">
                <a:ea typeface="Calibri" panose="020F0502020204030204" pitchFamily="34" charset="0"/>
                <a:cs typeface="Times New Roman" panose="02020603050405020304" pitchFamily="18" charset="0"/>
              </a:rPr>
              <a:t>All CTE programs are eligible for extra points if they meet criteria outlined in the </a:t>
            </a:r>
            <a:r>
              <a:rPr lang="en-US" sz="2100" i="1" dirty="0">
                <a:ea typeface="Calibri" panose="020F0502020204030204" pitchFamily="34" charset="0"/>
                <a:cs typeface="Times New Roman" panose="02020603050405020304" pitchFamily="18" charset="0"/>
              </a:rPr>
              <a:t>Guidelines</a:t>
            </a:r>
            <a:r>
              <a:rPr lang="en-US" sz="2100" dirty="0">
                <a:ea typeface="Calibri" panose="020F0502020204030204" pitchFamily="34" charset="0"/>
                <a:cs typeface="Times New Roman" panose="02020603050405020304" pitchFamily="18" charset="0"/>
              </a:rPr>
              <a:t>.</a:t>
            </a:r>
          </a:p>
          <a:p>
            <a:pPr>
              <a:lnSpc>
                <a:spcPct val="107000"/>
              </a:lnSpc>
              <a:spcBef>
                <a:spcPts val="0"/>
              </a:spcBef>
            </a:pPr>
            <a:endParaRPr lang="en-US" sz="800" dirty="0">
              <a:ea typeface="Calibri" panose="020F0502020204030204" pitchFamily="34" charset="0"/>
              <a:cs typeface="Times New Roman" panose="02020603050405020304" pitchFamily="18" charset="0"/>
            </a:endParaRPr>
          </a:p>
          <a:p>
            <a:pPr>
              <a:lnSpc>
                <a:spcPct val="107000"/>
              </a:lnSpc>
              <a:spcBef>
                <a:spcPts val="0"/>
              </a:spcBef>
            </a:pPr>
            <a:r>
              <a:rPr lang="en-US" sz="2100" dirty="0">
                <a:ea typeface="Calibri" panose="020F0502020204030204" pitchFamily="34" charset="0"/>
                <a:cs typeface="Calibri" panose="020F0502020204030204" pitchFamily="34" charset="0"/>
              </a:rPr>
              <a:t>Projects at multiple schools for the similar equipment replacement (for example: new windows or HVAC systems at multiple schools in the division) are eligible for grant funding.</a:t>
            </a:r>
            <a:endParaRPr lang="en-US" sz="2200" dirty="0">
              <a:ea typeface="Calibri" panose="020F0502020204030204" pitchFamily="34" charset="0"/>
              <a:cs typeface="Times New Roman" panose="02020603050405020304" pitchFamily="18" charset="0"/>
            </a:endParaRPr>
          </a:p>
          <a:p>
            <a:pPr marL="0" indent="0">
              <a:buNone/>
            </a:pPr>
            <a:endParaRPr lang="en-US" sz="2800" dirty="0"/>
          </a:p>
        </p:txBody>
      </p:sp>
    </p:spTree>
    <p:extLst>
      <p:ext uri="{BB962C8B-B14F-4D97-AF65-F5344CB8AC3E}">
        <p14:creationId xmlns:p14="http://schemas.microsoft.com/office/powerpoint/2010/main" val="259428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9B9C2-7834-2D45-6471-98A15734BF96}"/>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B0A1126-A1F2-DA89-7D74-3C0CCACB3FFB}"/>
              </a:ext>
            </a:extLst>
          </p:cNvPr>
          <p:cNvSpPr/>
          <p:nvPr/>
        </p:nvSpPr>
        <p:spPr>
          <a:xfrm>
            <a:off x="1083399" y="5654034"/>
            <a:ext cx="9511794" cy="958895"/>
          </a:xfrm>
          <a:prstGeom prst="rect">
            <a:avLst/>
          </a:prstGeom>
          <a:solidFill>
            <a:schemeClr val="bg1"/>
          </a:solidFill>
          <a:ln w="57150">
            <a:solidFill>
              <a:srgbClr val="1A44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22C84D6D-E105-C1FA-8116-C13B56D78D81}"/>
              </a:ext>
            </a:extLst>
          </p:cNvPr>
          <p:cNvSpPr>
            <a:spLocks noGrp="1"/>
          </p:cNvSpPr>
          <p:nvPr>
            <p:ph type="title"/>
          </p:nvPr>
        </p:nvSpPr>
        <p:spPr/>
        <p:txBody>
          <a:bodyPr/>
          <a:lstStyle/>
          <a:p>
            <a:r>
              <a:rPr lang="en-US" dirty="0"/>
              <a:t>SCAP FY25 Information</a:t>
            </a:r>
          </a:p>
        </p:txBody>
      </p:sp>
      <p:sp>
        <p:nvSpPr>
          <p:cNvPr id="3" name="Slide Number Placeholder 2">
            <a:extLst>
              <a:ext uri="{FF2B5EF4-FFF2-40B4-BE49-F238E27FC236}">
                <a16:creationId xmlns:a16="http://schemas.microsoft.com/office/drawing/2014/main" id="{21CE5047-F81E-5651-32C1-FDA61447E8A0}"/>
              </a:ext>
            </a:extLst>
          </p:cNvPr>
          <p:cNvSpPr>
            <a:spLocks noGrp="1"/>
          </p:cNvSpPr>
          <p:nvPr>
            <p:ph type="sldNum" sz="quarter" idx="12"/>
          </p:nvPr>
        </p:nvSpPr>
        <p:spPr/>
        <p:txBody>
          <a:bodyPr/>
          <a:lstStyle/>
          <a:p>
            <a:fld id="{B2102BAA-C61A-4A39-BDF1-4340D572B82C}" type="slidenum">
              <a:rPr lang="en-US" smtClean="0"/>
              <a:t>6</a:t>
            </a:fld>
            <a:endParaRPr lang="en-US"/>
          </a:p>
        </p:txBody>
      </p:sp>
      <p:sp>
        <p:nvSpPr>
          <p:cNvPr id="4" name="Content Placeholder 3">
            <a:extLst>
              <a:ext uri="{FF2B5EF4-FFF2-40B4-BE49-F238E27FC236}">
                <a16:creationId xmlns:a16="http://schemas.microsoft.com/office/drawing/2014/main" id="{83EACA4A-1343-151F-23C7-32C3E30E1FBF}"/>
              </a:ext>
            </a:extLst>
          </p:cNvPr>
          <p:cNvSpPr>
            <a:spLocks noGrp="1"/>
          </p:cNvSpPr>
          <p:nvPr>
            <p:ph idx="1"/>
          </p:nvPr>
        </p:nvSpPr>
        <p:spPr>
          <a:xfrm>
            <a:off x="894405" y="1323975"/>
            <a:ext cx="10148934" cy="4373013"/>
          </a:xfrm>
        </p:spPr>
        <p:txBody>
          <a:bodyPr/>
          <a:lstStyle/>
          <a:p>
            <a:pPr>
              <a:spcBef>
                <a:spcPts val="0"/>
              </a:spcBef>
            </a:pPr>
            <a:endParaRPr lang="en-US" sz="1000" dirty="0">
              <a:effectLst/>
              <a:ea typeface="Times New Roman" panose="02020603050405020304" pitchFamily="18" charset="0"/>
            </a:endParaRPr>
          </a:p>
          <a:p>
            <a:pPr>
              <a:spcBef>
                <a:spcPts val="0"/>
              </a:spcBef>
            </a:pPr>
            <a:r>
              <a:rPr lang="en-US" sz="2200" dirty="0">
                <a:effectLst/>
                <a:ea typeface="Calibri" panose="020F0502020204030204" pitchFamily="34" charset="0"/>
                <a:cs typeface="Calibri" panose="020F0502020204030204" pitchFamily="34" charset="0"/>
              </a:rPr>
              <a:t>Grants are based on a percentage of approved project costs </a:t>
            </a:r>
          </a:p>
          <a:p>
            <a:pPr lvl="1">
              <a:spcBef>
                <a:spcPts val="0"/>
              </a:spcBef>
            </a:pPr>
            <a:r>
              <a:rPr lang="en-US" sz="2000" dirty="0">
                <a:effectLst/>
                <a:ea typeface="Calibri" panose="020F0502020204030204" pitchFamily="34" charset="0"/>
                <a:cs typeface="Calibri" panose="020F0502020204030204" pitchFamily="34" charset="0"/>
              </a:rPr>
              <a:t>Minimum project cost of $500,000 for an individual project.</a:t>
            </a:r>
          </a:p>
          <a:p>
            <a:pPr lvl="1">
              <a:spcBef>
                <a:spcPts val="0"/>
              </a:spcBef>
            </a:pPr>
            <a:r>
              <a:rPr lang="en-US" sz="2000" dirty="0">
                <a:ea typeface="Calibri" panose="020F0502020204030204" pitchFamily="34" charset="0"/>
                <a:cs typeface="Calibri" panose="020F0502020204030204" pitchFamily="34" charset="0"/>
              </a:rPr>
              <a:t>Minimum project cost of $1,000,000 for a multi-school project.</a:t>
            </a:r>
            <a:endParaRPr lang="en-US" sz="2000" dirty="0">
              <a:effectLst/>
              <a:ea typeface="Calibri" panose="020F0502020204030204" pitchFamily="34" charset="0"/>
              <a:cs typeface="Calibri" panose="020F0502020204030204" pitchFamily="34" charset="0"/>
            </a:endParaRPr>
          </a:p>
          <a:p>
            <a:pPr lvl="1">
              <a:spcBef>
                <a:spcPts val="0"/>
              </a:spcBef>
            </a:pPr>
            <a:r>
              <a:rPr lang="en-US" sz="2000" dirty="0">
                <a:effectLst/>
                <a:ea typeface="Calibri" panose="020F0502020204030204" pitchFamily="34" charset="0"/>
                <a:cs typeface="Calibri" panose="020F0502020204030204" pitchFamily="34" charset="0"/>
              </a:rPr>
              <a:t>Maximum project cost $100.0 million.</a:t>
            </a:r>
          </a:p>
          <a:p>
            <a:pPr lvl="1">
              <a:spcBef>
                <a:spcPts val="0"/>
              </a:spcBef>
            </a:pPr>
            <a:endParaRPr lang="en-US" sz="1200" dirty="0">
              <a:effectLst/>
              <a:ea typeface="Calibri" panose="020F0502020204030204" pitchFamily="34" charset="0"/>
              <a:cs typeface="Calibri" panose="020F0502020204030204" pitchFamily="34" charset="0"/>
            </a:endParaRPr>
          </a:p>
          <a:p>
            <a:pPr>
              <a:lnSpc>
                <a:spcPct val="107000"/>
              </a:lnSpc>
              <a:spcBef>
                <a:spcPts val="75"/>
              </a:spcBef>
            </a:pPr>
            <a:r>
              <a:rPr lang="en-US" sz="2200" dirty="0">
                <a:effectLst/>
                <a:ea typeface="Calibri" panose="020F0502020204030204" pitchFamily="34" charset="0"/>
                <a:cs typeface="Calibri" panose="020F0502020204030204" pitchFamily="34" charset="0"/>
              </a:rPr>
              <a:t>A change in project scope after the grant is awarded may result in grant funding being rescinded and funds awarded to the next eligible application. Transfer of the awarded grant funds to another project withi</a:t>
            </a:r>
            <a:r>
              <a:rPr lang="en-US" sz="2200" dirty="0">
                <a:ea typeface="Calibri" panose="020F0502020204030204" pitchFamily="34" charset="0"/>
                <a:cs typeface="Calibri" panose="020F0502020204030204" pitchFamily="34" charset="0"/>
              </a:rPr>
              <a:t>n the school division </a:t>
            </a:r>
            <a:r>
              <a:rPr lang="en-US" sz="2200" dirty="0">
                <a:effectLst/>
                <a:ea typeface="Calibri" panose="020F0502020204030204" pitchFamily="34" charset="0"/>
                <a:cs typeface="Calibri" panose="020F0502020204030204" pitchFamily="34" charset="0"/>
              </a:rPr>
              <a:t>is not allowable.</a:t>
            </a:r>
          </a:p>
          <a:p>
            <a:pPr>
              <a:lnSpc>
                <a:spcPct val="107000"/>
              </a:lnSpc>
              <a:spcBef>
                <a:spcPts val="75"/>
              </a:spcBef>
            </a:pPr>
            <a:endParaRPr lang="en-US" sz="1200" dirty="0">
              <a:effectLst/>
              <a:ea typeface="Calibri" panose="020F0502020204030204" pitchFamily="34" charset="0"/>
              <a:cs typeface="Calibri" panose="020F0502020204030204" pitchFamily="34" charset="0"/>
            </a:endParaRPr>
          </a:p>
          <a:p>
            <a:pPr>
              <a:spcBef>
                <a:spcPts val="75"/>
              </a:spcBef>
            </a:pPr>
            <a:r>
              <a:rPr lang="en-US" sz="2200" dirty="0"/>
              <a:t>Awarded divisions will report the status of the awarded projects every 6 months.</a:t>
            </a:r>
          </a:p>
          <a:p>
            <a:pPr>
              <a:spcBef>
                <a:spcPts val="75"/>
              </a:spcBef>
            </a:pPr>
            <a:endParaRPr lang="en-US" sz="1200" dirty="0"/>
          </a:p>
          <a:p>
            <a:pPr>
              <a:spcBef>
                <a:spcPts val="75"/>
              </a:spcBef>
            </a:pPr>
            <a:r>
              <a:rPr lang="en-US" sz="2200" dirty="0"/>
              <a:t>Awarded school must be scheduled to remain open for at least five more years.</a:t>
            </a:r>
          </a:p>
          <a:p>
            <a:pPr>
              <a:spcBef>
                <a:spcPts val="75"/>
              </a:spcBef>
            </a:pPr>
            <a:endParaRPr lang="en-US" sz="1200" dirty="0"/>
          </a:p>
          <a:p>
            <a:pPr>
              <a:spcBef>
                <a:spcPts val="75"/>
              </a:spcBef>
            </a:pPr>
            <a:r>
              <a:rPr lang="en-US" sz="2200" dirty="0"/>
              <a:t>All projects must be submitted in SBCR application in the SSWS portal.</a:t>
            </a:r>
          </a:p>
        </p:txBody>
      </p:sp>
      <p:sp>
        <p:nvSpPr>
          <p:cNvPr id="6" name="TextBox 5">
            <a:extLst>
              <a:ext uri="{FF2B5EF4-FFF2-40B4-BE49-F238E27FC236}">
                <a16:creationId xmlns:a16="http://schemas.microsoft.com/office/drawing/2014/main" id="{AA95512E-4291-4555-FC93-A2A1AAC5335B}"/>
              </a:ext>
            </a:extLst>
          </p:cNvPr>
          <p:cNvSpPr txBox="1"/>
          <p:nvPr/>
        </p:nvSpPr>
        <p:spPr>
          <a:xfrm>
            <a:off x="1342552" y="5780782"/>
            <a:ext cx="9252641" cy="1077218"/>
          </a:xfrm>
          <a:prstGeom prst="rect">
            <a:avLst/>
          </a:prstGeom>
          <a:noFill/>
        </p:spPr>
        <p:txBody>
          <a:bodyPr wrap="square" rtlCol="0">
            <a:spAutoFit/>
          </a:bodyPr>
          <a:lstStyle/>
          <a:p>
            <a:r>
              <a:rPr lang="en-US" sz="2200" b="1" i="1" dirty="0">
                <a:solidFill>
                  <a:srgbClr val="1A4480"/>
                </a:solidFill>
                <a:effectLst/>
                <a:ea typeface="Times New Roman" panose="02020603050405020304" pitchFamily="18" charset="0"/>
              </a:rPr>
              <a:t>Awarded divisions must certify</a:t>
            </a:r>
            <a:r>
              <a:rPr lang="en-US" sz="2200" b="1" i="1" spc="-15" dirty="0">
                <a:solidFill>
                  <a:srgbClr val="1A4480"/>
                </a:solidFill>
                <a:effectLst/>
                <a:ea typeface="Times New Roman" panose="02020603050405020304" pitchFamily="18" charset="0"/>
              </a:rPr>
              <a:t> </a:t>
            </a:r>
            <a:r>
              <a:rPr lang="en-US" sz="2200" b="1" i="1" dirty="0">
                <a:solidFill>
                  <a:srgbClr val="1A4480"/>
                </a:solidFill>
                <a:effectLst/>
                <a:ea typeface="Times New Roman" panose="02020603050405020304" pitchFamily="18" charset="0"/>
              </a:rPr>
              <a:t>its</a:t>
            </a:r>
            <a:r>
              <a:rPr lang="en-US" sz="2200" b="1" i="1" spc="-15" dirty="0">
                <a:solidFill>
                  <a:srgbClr val="1A4480"/>
                </a:solidFill>
                <a:effectLst/>
                <a:ea typeface="Times New Roman" panose="02020603050405020304" pitchFamily="18" charset="0"/>
              </a:rPr>
              <a:t> </a:t>
            </a:r>
            <a:r>
              <a:rPr lang="en-US" sz="2200" b="1" i="1" dirty="0">
                <a:solidFill>
                  <a:srgbClr val="1A4480"/>
                </a:solidFill>
                <a:effectLst/>
                <a:ea typeface="Times New Roman" panose="02020603050405020304" pitchFamily="18" charset="0"/>
              </a:rPr>
              <a:t>intent</a:t>
            </a:r>
            <a:r>
              <a:rPr lang="en-US" sz="2200" b="1" i="1" spc="-15" dirty="0">
                <a:solidFill>
                  <a:srgbClr val="1A4480"/>
                </a:solidFill>
                <a:effectLst/>
                <a:ea typeface="Times New Roman" panose="02020603050405020304" pitchFamily="18" charset="0"/>
              </a:rPr>
              <a:t> </a:t>
            </a:r>
            <a:r>
              <a:rPr lang="en-US" sz="2200" b="1" i="1" dirty="0">
                <a:solidFill>
                  <a:srgbClr val="1A4480"/>
                </a:solidFill>
                <a:effectLst/>
                <a:ea typeface="Times New Roman" panose="02020603050405020304" pitchFamily="18" charset="0"/>
              </a:rPr>
              <a:t>to</a:t>
            </a:r>
            <a:r>
              <a:rPr lang="en-US" sz="2200" b="1" i="1" spc="-15" dirty="0">
                <a:solidFill>
                  <a:srgbClr val="1A4480"/>
                </a:solidFill>
                <a:effectLst/>
                <a:ea typeface="Times New Roman" panose="02020603050405020304" pitchFamily="18" charset="0"/>
              </a:rPr>
              <a:t> </a:t>
            </a:r>
            <a:r>
              <a:rPr lang="en-US" sz="2200" b="1" i="1" dirty="0">
                <a:solidFill>
                  <a:srgbClr val="1A4480"/>
                </a:solidFill>
                <a:effectLst/>
                <a:ea typeface="Times New Roman" panose="02020603050405020304" pitchFamily="18" charset="0"/>
              </a:rPr>
              <a:t>obligate awarded grant funds for the construction project within six months of the grant award. </a:t>
            </a:r>
            <a:endParaRPr lang="en-US" sz="2200" b="1" i="1" dirty="0">
              <a:solidFill>
                <a:srgbClr val="1A4480"/>
              </a:solidFill>
            </a:endParaRPr>
          </a:p>
          <a:p>
            <a:endParaRPr lang="en-US" sz="2000" dirty="0">
              <a:solidFill>
                <a:srgbClr val="FF0000"/>
              </a:solidFill>
            </a:endParaRPr>
          </a:p>
        </p:txBody>
      </p:sp>
    </p:spTree>
    <p:extLst>
      <p:ext uri="{BB962C8B-B14F-4D97-AF65-F5344CB8AC3E}">
        <p14:creationId xmlns:p14="http://schemas.microsoft.com/office/powerpoint/2010/main" val="4182600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7E42E-AAA6-B40B-7F49-62AB7BF5D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B47B09-B1F2-941B-45D5-59CC50A27F50}"/>
              </a:ext>
            </a:extLst>
          </p:cNvPr>
          <p:cNvSpPr>
            <a:spLocks noGrp="1"/>
          </p:cNvSpPr>
          <p:nvPr>
            <p:ph type="title"/>
          </p:nvPr>
        </p:nvSpPr>
        <p:spPr/>
        <p:txBody>
          <a:bodyPr/>
          <a:lstStyle/>
          <a:p>
            <a:r>
              <a:rPr lang="en-US" dirty="0"/>
              <a:t>SCAP FY22-25 Updates</a:t>
            </a:r>
          </a:p>
        </p:txBody>
      </p:sp>
      <p:sp>
        <p:nvSpPr>
          <p:cNvPr id="3" name="Slide Number Placeholder 2">
            <a:extLst>
              <a:ext uri="{FF2B5EF4-FFF2-40B4-BE49-F238E27FC236}">
                <a16:creationId xmlns:a16="http://schemas.microsoft.com/office/drawing/2014/main" id="{31F96A1C-5270-30F6-B98B-B5CA405F8E12}"/>
              </a:ext>
            </a:extLst>
          </p:cNvPr>
          <p:cNvSpPr>
            <a:spLocks noGrp="1"/>
          </p:cNvSpPr>
          <p:nvPr>
            <p:ph type="sldNum" sz="quarter" idx="12"/>
          </p:nvPr>
        </p:nvSpPr>
        <p:spPr/>
        <p:txBody>
          <a:bodyPr/>
          <a:lstStyle/>
          <a:p>
            <a:fld id="{B2102BAA-C61A-4A39-BDF1-4340D572B82C}" type="slidenum">
              <a:rPr lang="en-US" smtClean="0"/>
              <a:t>7</a:t>
            </a:fld>
            <a:endParaRPr lang="en-US"/>
          </a:p>
        </p:txBody>
      </p:sp>
      <p:sp>
        <p:nvSpPr>
          <p:cNvPr id="4" name="Content Placeholder 3">
            <a:extLst>
              <a:ext uri="{FF2B5EF4-FFF2-40B4-BE49-F238E27FC236}">
                <a16:creationId xmlns:a16="http://schemas.microsoft.com/office/drawing/2014/main" id="{21AB3779-4F2D-110B-8DB6-CB6FF24FA099}"/>
              </a:ext>
            </a:extLst>
          </p:cNvPr>
          <p:cNvSpPr>
            <a:spLocks noGrp="1"/>
          </p:cNvSpPr>
          <p:nvPr>
            <p:ph idx="1"/>
          </p:nvPr>
        </p:nvSpPr>
        <p:spPr>
          <a:xfrm>
            <a:off x="418749" y="1669624"/>
            <a:ext cx="5447897" cy="4869288"/>
          </a:xfrm>
        </p:spPr>
        <p:txBody>
          <a:bodyPr/>
          <a:lstStyle/>
          <a:p>
            <a:pPr marL="457200" lvl="1" indent="0" algn="just">
              <a:lnSpc>
                <a:spcPct val="107000"/>
              </a:lnSpc>
              <a:spcBef>
                <a:spcPts val="0"/>
              </a:spcBef>
              <a:buNone/>
            </a:pPr>
            <a:r>
              <a:rPr lang="en-US" sz="2600" b="1" dirty="0"/>
              <a:t>SCAP FY22</a:t>
            </a:r>
          </a:p>
          <a:p>
            <a:pPr lvl="1" algn="just">
              <a:lnSpc>
                <a:spcPct val="107000"/>
              </a:lnSpc>
              <a:spcBef>
                <a:spcPts val="0"/>
              </a:spcBef>
              <a:spcAft>
                <a:spcPts val="800"/>
              </a:spcAft>
              <a:buFont typeface="Arial" panose="020B0604020202020204" pitchFamily="34" charset="0"/>
              <a:buChar char="•"/>
            </a:pPr>
            <a:r>
              <a:rPr lang="en-US" sz="2000" dirty="0"/>
              <a:t>Total Awarded Funds: $365,344,910</a:t>
            </a:r>
          </a:p>
          <a:p>
            <a:pPr lvl="1" algn="just">
              <a:lnSpc>
                <a:spcPct val="107000"/>
              </a:lnSpc>
              <a:spcBef>
                <a:spcPts val="0"/>
              </a:spcBef>
              <a:spcAft>
                <a:spcPts val="800"/>
              </a:spcAft>
              <a:buFont typeface="Arial" panose="020B0604020202020204" pitchFamily="34" charset="0"/>
              <a:buChar char="•"/>
            </a:pPr>
            <a:r>
              <a:rPr lang="en-US" sz="2000" dirty="0"/>
              <a:t>28 Divisions Awarded (65 Applications)</a:t>
            </a:r>
          </a:p>
          <a:p>
            <a:pPr lvl="1" algn="just">
              <a:lnSpc>
                <a:spcPct val="107000"/>
              </a:lnSpc>
              <a:spcBef>
                <a:spcPts val="0"/>
              </a:spcBef>
              <a:spcAft>
                <a:spcPts val="800"/>
              </a:spcAft>
              <a:buFont typeface="Arial" panose="020B0604020202020204" pitchFamily="34" charset="0"/>
              <a:buChar char="•"/>
            </a:pPr>
            <a:r>
              <a:rPr lang="en-US" sz="2000" dirty="0"/>
              <a:t>40 Projects Awarded</a:t>
            </a:r>
          </a:p>
          <a:p>
            <a:pPr lvl="1" algn="just">
              <a:lnSpc>
                <a:spcPct val="107000"/>
              </a:lnSpc>
              <a:spcBef>
                <a:spcPts val="0"/>
              </a:spcBef>
              <a:spcAft>
                <a:spcPts val="800"/>
              </a:spcAft>
              <a:buFont typeface="Arial" panose="020B0604020202020204" pitchFamily="34" charset="0"/>
              <a:buChar char="•"/>
            </a:pPr>
            <a:r>
              <a:rPr lang="en-US" sz="2000" dirty="0"/>
              <a:t>Reimbursements are on going</a:t>
            </a:r>
          </a:p>
          <a:p>
            <a:pPr lvl="1" algn="just">
              <a:lnSpc>
                <a:spcPct val="107000"/>
              </a:lnSpc>
              <a:spcBef>
                <a:spcPts val="0"/>
              </a:spcBef>
              <a:spcAft>
                <a:spcPts val="800"/>
              </a:spcAft>
              <a:buFont typeface="Arial" panose="020B0604020202020204" pitchFamily="34" charset="0"/>
              <a:buChar char="•"/>
            </a:pPr>
            <a:endParaRPr lang="en-US" sz="800" dirty="0"/>
          </a:p>
          <a:p>
            <a:pPr marL="457200" lvl="1" indent="0" algn="just">
              <a:lnSpc>
                <a:spcPct val="107000"/>
              </a:lnSpc>
              <a:spcBef>
                <a:spcPts val="0"/>
              </a:spcBef>
              <a:buNone/>
            </a:pPr>
            <a:r>
              <a:rPr lang="en-US" sz="2600" b="1" dirty="0"/>
              <a:t>SCAP FY24</a:t>
            </a:r>
          </a:p>
          <a:p>
            <a:pPr lvl="1" algn="just">
              <a:lnSpc>
                <a:spcPct val="107000"/>
              </a:lnSpc>
              <a:spcBef>
                <a:spcPts val="0"/>
              </a:spcBef>
              <a:spcAft>
                <a:spcPts val="800"/>
              </a:spcAft>
              <a:buFont typeface="Arial" panose="020B0604020202020204" pitchFamily="34" charset="0"/>
              <a:buChar char="•"/>
            </a:pPr>
            <a:r>
              <a:rPr lang="en-US" sz="2000" dirty="0"/>
              <a:t>Total Awarded Funds: $84,655,090</a:t>
            </a:r>
          </a:p>
          <a:p>
            <a:pPr lvl="1" algn="just">
              <a:lnSpc>
                <a:spcPct val="107000"/>
              </a:lnSpc>
              <a:spcBef>
                <a:spcPts val="0"/>
              </a:spcBef>
              <a:spcAft>
                <a:spcPts val="800"/>
              </a:spcAft>
              <a:buFont typeface="Arial" panose="020B0604020202020204" pitchFamily="34" charset="0"/>
              <a:buChar char="•"/>
            </a:pPr>
            <a:r>
              <a:rPr lang="en-US" sz="2000" dirty="0"/>
              <a:t>18 Divisions Awarded (89 Applications)</a:t>
            </a:r>
          </a:p>
          <a:p>
            <a:pPr lvl="1" algn="just">
              <a:lnSpc>
                <a:spcPct val="107000"/>
              </a:lnSpc>
              <a:spcBef>
                <a:spcPts val="0"/>
              </a:spcBef>
              <a:spcAft>
                <a:spcPts val="800"/>
              </a:spcAft>
              <a:buFont typeface="Arial" panose="020B0604020202020204" pitchFamily="34" charset="0"/>
              <a:buChar char="•"/>
            </a:pPr>
            <a:r>
              <a:rPr lang="en-US" sz="2000" dirty="0"/>
              <a:t>20 Projects Awarded</a:t>
            </a:r>
          </a:p>
          <a:p>
            <a:pPr marL="457200" lvl="1" indent="0" algn="just">
              <a:lnSpc>
                <a:spcPct val="107000"/>
              </a:lnSpc>
              <a:spcBef>
                <a:spcPts val="0"/>
              </a:spcBef>
              <a:spcAft>
                <a:spcPts val="800"/>
              </a:spcAft>
              <a:buNone/>
            </a:pPr>
            <a:endParaRPr lang="en-US" sz="1800" b="1" dirty="0"/>
          </a:p>
          <a:p>
            <a:pPr marL="0" indent="0" algn="just">
              <a:lnSpc>
                <a:spcPct val="107000"/>
              </a:lnSpc>
              <a:spcBef>
                <a:spcPts val="0"/>
              </a:spcBef>
              <a:spcAft>
                <a:spcPts val="800"/>
              </a:spcAft>
              <a:buNone/>
            </a:pPr>
            <a:endParaRPr lang="en-US" sz="2000" dirty="0"/>
          </a:p>
          <a:p>
            <a:pPr marL="0" indent="0" algn="just">
              <a:lnSpc>
                <a:spcPct val="107000"/>
              </a:lnSpc>
              <a:spcBef>
                <a:spcPts val="0"/>
              </a:spcBef>
              <a:spcAft>
                <a:spcPts val="800"/>
              </a:spcAft>
              <a:buNone/>
            </a:pPr>
            <a:endParaRPr lang="en-US" sz="2000" dirty="0"/>
          </a:p>
          <a:p>
            <a:pPr marL="0" indent="0" algn="just">
              <a:lnSpc>
                <a:spcPct val="107000"/>
              </a:lnSpc>
              <a:spcBef>
                <a:spcPts val="0"/>
              </a:spcBef>
              <a:spcAft>
                <a:spcPts val="800"/>
              </a:spcAft>
              <a:buNone/>
            </a:pPr>
            <a:endParaRPr lang="en-US" sz="2000" dirty="0"/>
          </a:p>
          <a:p>
            <a:pPr marL="0" indent="0" algn="just">
              <a:lnSpc>
                <a:spcPct val="107000"/>
              </a:lnSpc>
              <a:spcBef>
                <a:spcPts val="0"/>
              </a:spcBef>
              <a:spcAft>
                <a:spcPts val="800"/>
              </a:spcAft>
              <a:buNone/>
            </a:pPr>
            <a:endParaRPr lang="en-US" sz="2000" dirty="0"/>
          </a:p>
          <a:p>
            <a:pPr marL="0" indent="0" algn="just">
              <a:lnSpc>
                <a:spcPct val="107000"/>
              </a:lnSpc>
              <a:spcBef>
                <a:spcPts val="0"/>
              </a:spcBef>
              <a:spcAft>
                <a:spcPts val="800"/>
              </a:spcAft>
              <a:buNone/>
            </a:pPr>
            <a:endParaRPr lang="en-US" sz="2000" dirty="0"/>
          </a:p>
          <a:p>
            <a:pPr marL="0" indent="0" algn="just">
              <a:lnSpc>
                <a:spcPct val="107000"/>
              </a:lnSpc>
              <a:spcBef>
                <a:spcPts val="0"/>
              </a:spcBef>
              <a:spcAft>
                <a:spcPts val="800"/>
              </a:spcAft>
              <a:buNone/>
            </a:pPr>
            <a:endParaRPr lang="en-US" sz="2000" dirty="0"/>
          </a:p>
          <a:p>
            <a:pPr marL="0" indent="0" algn="just">
              <a:lnSpc>
                <a:spcPct val="107000"/>
              </a:lnSpc>
              <a:spcBef>
                <a:spcPts val="0"/>
              </a:spcBef>
              <a:spcAft>
                <a:spcPts val="800"/>
              </a:spcAft>
              <a:buNone/>
            </a:pPr>
            <a:endParaRPr lang="en-US" sz="2000" dirty="0"/>
          </a:p>
          <a:p>
            <a:pPr algn="just">
              <a:lnSpc>
                <a:spcPct val="107000"/>
              </a:lnSpc>
              <a:spcBef>
                <a:spcPts val="0"/>
              </a:spcBef>
              <a:spcAft>
                <a:spcPts val="800"/>
              </a:spcAft>
            </a:pPr>
            <a:endParaRPr lang="en-US" sz="2000" dirty="0"/>
          </a:p>
          <a:p>
            <a:endParaRPr lang="en-US" dirty="0"/>
          </a:p>
        </p:txBody>
      </p:sp>
      <p:sp>
        <p:nvSpPr>
          <p:cNvPr id="5" name="Content Placeholder 3">
            <a:extLst>
              <a:ext uri="{FF2B5EF4-FFF2-40B4-BE49-F238E27FC236}">
                <a16:creationId xmlns:a16="http://schemas.microsoft.com/office/drawing/2014/main" id="{61F0D91C-81ED-C6CA-4291-F5FD168E764C}"/>
              </a:ext>
            </a:extLst>
          </p:cNvPr>
          <p:cNvSpPr txBox="1">
            <a:spLocks/>
          </p:cNvSpPr>
          <p:nvPr/>
        </p:nvSpPr>
        <p:spPr>
          <a:xfrm>
            <a:off x="5803272" y="1669624"/>
            <a:ext cx="5698376" cy="486928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rgbClr val="555555"/>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alibri" panose="020F0502020204030204" pitchFamily="34" charset="0"/>
              <a:buChar char="-"/>
              <a:defRPr sz="2400" kern="1200">
                <a:solidFill>
                  <a:srgbClr val="555555"/>
                </a:solidFill>
                <a:latin typeface="+mn-lt"/>
                <a:ea typeface="+mn-ea"/>
                <a:cs typeface="+mn-cs"/>
              </a:defRPr>
            </a:lvl2pPr>
            <a:lvl3pPr marL="1143000" indent="-228600" algn="l" defTabSz="914400" rtl="0" eaLnBrk="1" latinLnBrk="0" hangingPunct="1">
              <a:lnSpc>
                <a:spcPct val="90000"/>
              </a:lnSpc>
              <a:spcBef>
                <a:spcPts val="500"/>
              </a:spcBef>
              <a:buClr>
                <a:schemeClr val="accent1"/>
              </a:buClr>
              <a:buSzPct val="65000"/>
              <a:buFont typeface="Courier New" panose="02070309020205020404" pitchFamily="49" charset="0"/>
              <a:buChar char="o"/>
              <a:defRPr sz="2000" kern="1200">
                <a:solidFill>
                  <a:srgbClr val="555555"/>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rgbClr val="555555"/>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Calibri" panose="020F0502020204030204" pitchFamily="34" charset="0"/>
              <a:buChar char="-"/>
              <a:defRPr sz="1800" kern="1200">
                <a:solidFill>
                  <a:srgbClr val="55555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7000"/>
              </a:lnSpc>
              <a:spcBef>
                <a:spcPts val="0"/>
              </a:spcBef>
              <a:buFont typeface="Calibri" panose="020F0502020204030204" pitchFamily="34" charset="0"/>
              <a:buNone/>
            </a:pPr>
            <a:r>
              <a:rPr lang="en-US" sz="2600" b="1" dirty="0"/>
              <a:t>SCAP FY25</a:t>
            </a:r>
          </a:p>
          <a:p>
            <a:pPr marL="457200" lvl="1" indent="0">
              <a:lnSpc>
                <a:spcPct val="107000"/>
              </a:lnSpc>
              <a:spcBef>
                <a:spcPts val="0"/>
              </a:spcBef>
              <a:buNone/>
            </a:pPr>
            <a:r>
              <a:rPr lang="en-US" sz="2000" dirty="0"/>
              <a:t>Final Chapter 725, adopted May 2, 2025,  Appropriated $250 Million: </a:t>
            </a:r>
          </a:p>
          <a:p>
            <a:pPr lvl="1">
              <a:lnSpc>
                <a:spcPct val="107000"/>
              </a:lnSpc>
              <a:spcBef>
                <a:spcPts val="0"/>
              </a:spcBef>
              <a:buFont typeface="Arial" panose="020B0604020202020204" pitchFamily="34" charset="0"/>
              <a:buChar char="•"/>
            </a:pPr>
            <a:r>
              <a:rPr lang="en-US" sz="2000" dirty="0"/>
              <a:t>First round of awards : $80 Million </a:t>
            </a:r>
          </a:p>
          <a:p>
            <a:pPr lvl="2">
              <a:lnSpc>
                <a:spcPct val="107000"/>
              </a:lnSpc>
              <a:spcBef>
                <a:spcPts val="0"/>
              </a:spcBef>
            </a:pPr>
            <a:r>
              <a:rPr lang="en-US" dirty="0"/>
              <a:t>11 Divisions Awarded</a:t>
            </a:r>
          </a:p>
          <a:p>
            <a:pPr lvl="1">
              <a:lnSpc>
                <a:spcPct val="107000"/>
              </a:lnSpc>
              <a:spcBef>
                <a:spcPts val="0"/>
              </a:spcBef>
              <a:buFont typeface="Arial" panose="020B0604020202020204" pitchFamily="34" charset="0"/>
              <a:buChar char="•"/>
            </a:pPr>
            <a:r>
              <a:rPr lang="en-US" sz="2000" dirty="0"/>
              <a:t>Additional $170 Million additional funds for another application round (these funds can be carried over into FY26).</a:t>
            </a:r>
          </a:p>
          <a:p>
            <a:pPr lvl="2">
              <a:lnSpc>
                <a:spcPct val="107000"/>
              </a:lnSpc>
              <a:spcBef>
                <a:spcPts val="0"/>
              </a:spcBef>
            </a:pPr>
            <a:r>
              <a:rPr lang="en-US" dirty="0"/>
              <a:t>Applications will be open before the end of 2025.</a:t>
            </a:r>
          </a:p>
          <a:p>
            <a:pPr lvl="1">
              <a:lnSpc>
                <a:spcPct val="107000"/>
              </a:lnSpc>
              <a:spcBef>
                <a:spcPts val="0"/>
              </a:spcBef>
              <a:buFont typeface="Arial" panose="020B0604020202020204" pitchFamily="34" charset="0"/>
              <a:buChar char="•"/>
            </a:pPr>
            <a:endParaRPr lang="en-US" sz="800" dirty="0"/>
          </a:p>
          <a:p>
            <a:pPr marL="457200" lvl="1" indent="0">
              <a:lnSpc>
                <a:spcPct val="107000"/>
              </a:lnSpc>
              <a:spcBef>
                <a:spcPts val="0"/>
              </a:spcBef>
              <a:buFont typeface="Calibri" panose="020F0502020204030204" pitchFamily="34" charset="0"/>
              <a:buNone/>
            </a:pPr>
            <a:r>
              <a:rPr lang="en-US" sz="2600" b="1" dirty="0"/>
              <a:t>SCAP FY26</a:t>
            </a:r>
          </a:p>
          <a:p>
            <a:pPr lvl="1">
              <a:lnSpc>
                <a:spcPct val="107000"/>
              </a:lnSpc>
              <a:spcBef>
                <a:spcPts val="0"/>
              </a:spcBef>
              <a:spcAft>
                <a:spcPts val="800"/>
              </a:spcAft>
              <a:buFont typeface="Arial" panose="020B0604020202020204" pitchFamily="34" charset="0"/>
              <a:buChar char="•"/>
            </a:pPr>
            <a:r>
              <a:rPr lang="en-US" sz="2000" dirty="0"/>
              <a:t>Funds Appropriated: $110 Million</a:t>
            </a:r>
          </a:p>
          <a:p>
            <a:pPr marL="914400" lvl="2" indent="0">
              <a:lnSpc>
                <a:spcPct val="107000"/>
              </a:lnSpc>
              <a:spcBef>
                <a:spcPts val="0"/>
              </a:spcBef>
              <a:spcAft>
                <a:spcPts val="800"/>
              </a:spcAft>
              <a:buNone/>
            </a:pPr>
            <a:endParaRPr lang="en-US" dirty="0"/>
          </a:p>
          <a:p>
            <a:pPr lvl="1" algn="just">
              <a:lnSpc>
                <a:spcPct val="107000"/>
              </a:lnSpc>
              <a:spcBef>
                <a:spcPts val="0"/>
              </a:spcBef>
              <a:spcAft>
                <a:spcPts val="800"/>
              </a:spcAft>
              <a:buFont typeface="Arial" panose="020B0604020202020204" pitchFamily="34" charset="0"/>
              <a:buChar char="•"/>
            </a:pPr>
            <a:endParaRPr lang="en-US" sz="2200" dirty="0"/>
          </a:p>
          <a:p>
            <a:pPr lvl="1" algn="just">
              <a:lnSpc>
                <a:spcPct val="107000"/>
              </a:lnSpc>
              <a:spcBef>
                <a:spcPts val="0"/>
              </a:spcBef>
              <a:spcAft>
                <a:spcPts val="800"/>
              </a:spcAft>
              <a:buFont typeface="Arial" panose="020B0604020202020204" pitchFamily="34" charset="0"/>
              <a:buChar char="•"/>
            </a:pPr>
            <a:endParaRPr lang="en-US" sz="2200" dirty="0"/>
          </a:p>
          <a:p>
            <a:pPr marL="457200" lvl="1" indent="0" algn="just">
              <a:lnSpc>
                <a:spcPct val="107000"/>
              </a:lnSpc>
              <a:spcBef>
                <a:spcPts val="0"/>
              </a:spcBef>
              <a:spcAft>
                <a:spcPts val="800"/>
              </a:spcAft>
              <a:buNone/>
            </a:pPr>
            <a:endParaRPr lang="en-US" sz="1800" dirty="0"/>
          </a:p>
          <a:p>
            <a:pPr marL="0" indent="0" algn="just">
              <a:lnSpc>
                <a:spcPct val="107000"/>
              </a:lnSpc>
              <a:spcBef>
                <a:spcPts val="0"/>
              </a:spcBef>
              <a:spcAft>
                <a:spcPts val="800"/>
              </a:spcAft>
              <a:buFont typeface="Arial" panose="020B0604020202020204" pitchFamily="34" charset="0"/>
              <a:buNone/>
            </a:pPr>
            <a:endParaRPr lang="en-US" sz="2000" dirty="0"/>
          </a:p>
          <a:p>
            <a:pPr marL="0" indent="0" algn="just">
              <a:lnSpc>
                <a:spcPct val="107000"/>
              </a:lnSpc>
              <a:spcBef>
                <a:spcPts val="0"/>
              </a:spcBef>
              <a:spcAft>
                <a:spcPts val="800"/>
              </a:spcAft>
              <a:buFont typeface="Arial" panose="020B0604020202020204" pitchFamily="34" charset="0"/>
              <a:buNone/>
            </a:pPr>
            <a:endParaRPr lang="en-US" sz="2000" dirty="0"/>
          </a:p>
          <a:p>
            <a:pPr marL="0" indent="0" algn="just">
              <a:lnSpc>
                <a:spcPct val="107000"/>
              </a:lnSpc>
              <a:spcBef>
                <a:spcPts val="0"/>
              </a:spcBef>
              <a:spcAft>
                <a:spcPts val="800"/>
              </a:spcAft>
              <a:buFont typeface="Arial" panose="020B0604020202020204" pitchFamily="34" charset="0"/>
              <a:buNone/>
            </a:pPr>
            <a:endParaRPr lang="en-US" sz="2000" dirty="0"/>
          </a:p>
          <a:p>
            <a:pPr marL="0" indent="0" algn="just">
              <a:lnSpc>
                <a:spcPct val="107000"/>
              </a:lnSpc>
              <a:spcBef>
                <a:spcPts val="0"/>
              </a:spcBef>
              <a:spcAft>
                <a:spcPts val="800"/>
              </a:spcAft>
              <a:buFont typeface="Arial" panose="020B0604020202020204" pitchFamily="34" charset="0"/>
              <a:buNone/>
            </a:pPr>
            <a:endParaRPr lang="en-US" sz="2000" dirty="0"/>
          </a:p>
          <a:p>
            <a:pPr marL="0" indent="0" algn="just">
              <a:lnSpc>
                <a:spcPct val="107000"/>
              </a:lnSpc>
              <a:spcBef>
                <a:spcPts val="0"/>
              </a:spcBef>
              <a:spcAft>
                <a:spcPts val="800"/>
              </a:spcAft>
              <a:buFont typeface="Arial" panose="020B0604020202020204" pitchFamily="34" charset="0"/>
              <a:buNone/>
            </a:pPr>
            <a:endParaRPr lang="en-US" sz="2000" dirty="0"/>
          </a:p>
          <a:p>
            <a:pPr marL="0" indent="0" algn="just">
              <a:lnSpc>
                <a:spcPct val="107000"/>
              </a:lnSpc>
              <a:spcBef>
                <a:spcPts val="0"/>
              </a:spcBef>
              <a:spcAft>
                <a:spcPts val="800"/>
              </a:spcAft>
              <a:buFont typeface="Arial" panose="020B0604020202020204" pitchFamily="34" charset="0"/>
              <a:buNone/>
            </a:pPr>
            <a:endParaRPr lang="en-US" sz="2000" dirty="0"/>
          </a:p>
          <a:p>
            <a:pPr marL="0" indent="0" algn="just">
              <a:lnSpc>
                <a:spcPct val="107000"/>
              </a:lnSpc>
              <a:spcBef>
                <a:spcPts val="0"/>
              </a:spcBef>
              <a:spcAft>
                <a:spcPts val="800"/>
              </a:spcAft>
              <a:buFont typeface="Arial" panose="020B0604020202020204" pitchFamily="34" charset="0"/>
              <a:buNone/>
            </a:pPr>
            <a:endParaRPr lang="en-US" sz="2000" dirty="0"/>
          </a:p>
          <a:p>
            <a:pPr algn="just">
              <a:lnSpc>
                <a:spcPct val="107000"/>
              </a:lnSpc>
              <a:spcBef>
                <a:spcPts val="0"/>
              </a:spcBef>
              <a:spcAft>
                <a:spcPts val="800"/>
              </a:spcAft>
            </a:pPr>
            <a:endParaRPr lang="en-US" sz="2000" dirty="0"/>
          </a:p>
          <a:p>
            <a:endParaRPr lang="en-US" dirty="0"/>
          </a:p>
        </p:txBody>
      </p:sp>
    </p:spTree>
    <p:extLst>
      <p:ext uri="{BB962C8B-B14F-4D97-AF65-F5344CB8AC3E}">
        <p14:creationId xmlns:p14="http://schemas.microsoft.com/office/powerpoint/2010/main" val="108547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CDF0A-3D76-4A89-0EB4-CB65B92EEB09}"/>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0114C0D9-9B55-1AEB-81EE-2DA71A3C3D24}"/>
              </a:ext>
            </a:extLst>
          </p:cNvPr>
          <p:cNvPicPr>
            <a:picLocks noChangeAspect="1"/>
          </p:cNvPicPr>
          <p:nvPr/>
        </p:nvPicPr>
        <p:blipFill>
          <a:blip r:embed="rId2"/>
          <a:stretch>
            <a:fillRect/>
          </a:stretch>
        </p:blipFill>
        <p:spPr>
          <a:xfrm>
            <a:off x="3251481" y="1373364"/>
            <a:ext cx="5277873" cy="5404252"/>
          </a:xfrm>
          <a:prstGeom prst="rect">
            <a:avLst/>
          </a:prstGeom>
        </p:spPr>
      </p:pic>
      <p:sp>
        <p:nvSpPr>
          <p:cNvPr id="2" name="Title 1">
            <a:extLst>
              <a:ext uri="{FF2B5EF4-FFF2-40B4-BE49-F238E27FC236}">
                <a16:creationId xmlns:a16="http://schemas.microsoft.com/office/drawing/2014/main" id="{9AB2D50B-6A82-F171-1FDC-E33E89C92AAE}"/>
              </a:ext>
            </a:extLst>
          </p:cNvPr>
          <p:cNvSpPr>
            <a:spLocks noGrp="1"/>
          </p:cNvSpPr>
          <p:nvPr>
            <p:ph type="title"/>
          </p:nvPr>
        </p:nvSpPr>
        <p:spPr/>
        <p:txBody>
          <a:bodyPr/>
          <a:lstStyle/>
          <a:p>
            <a:r>
              <a:rPr lang="en-US" dirty="0"/>
              <a:t>SCAP FY25 Information</a:t>
            </a:r>
          </a:p>
        </p:txBody>
      </p:sp>
      <p:sp>
        <p:nvSpPr>
          <p:cNvPr id="3" name="Slide Number Placeholder 2">
            <a:extLst>
              <a:ext uri="{FF2B5EF4-FFF2-40B4-BE49-F238E27FC236}">
                <a16:creationId xmlns:a16="http://schemas.microsoft.com/office/drawing/2014/main" id="{1FE279AD-68A2-ABD0-A56A-BD6740B41BAC}"/>
              </a:ext>
            </a:extLst>
          </p:cNvPr>
          <p:cNvSpPr>
            <a:spLocks noGrp="1"/>
          </p:cNvSpPr>
          <p:nvPr>
            <p:ph type="sldNum" sz="quarter" idx="12"/>
          </p:nvPr>
        </p:nvSpPr>
        <p:spPr/>
        <p:txBody>
          <a:bodyPr/>
          <a:lstStyle/>
          <a:p>
            <a:fld id="{B2102BAA-C61A-4A39-BDF1-4340D572B82C}" type="slidenum">
              <a:rPr lang="en-US" smtClean="0"/>
              <a:t>8</a:t>
            </a:fld>
            <a:endParaRPr lang="en-US" dirty="0"/>
          </a:p>
        </p:txBody>
      </p:sp>
      <p:sp>
        <p:nvSpPr>
          <p:cNvPr id="7" name="Content Placeholder 3">
            <a:extLst>
              <a:ext uri="{FF2B5EF4-FFF2-40B4-BE49-F238E27FC236}">
                <a16:creationId xmlns:a16="http://schemas.microsoft.com/office/drawing/2014/main" id="{9428E29A-2892-5BDE-C781-E9DB063E2ED5}"/>
              </a:ext>
            </a:extLst>
          </p:cNvPr>
          <p:cNvSpPr>
            <a:spLocks noGrp="1"/>
          </p:cNvSpPr>
          <p:nvPr>
            <p:ph idx="1"/>
          </p:nvPr>
        </p:nvSpPr>
        <p:spPr>
          <a:xfrm>
            <a:off x="293545" y="1516222"/>
            <a:ext cx="2202444" cy="2147799"/>
          </a:xfrm>
        </p:spPr>
        <p:txBody>
          <a:bodyPr/>
          <a:lstStyle/>
          <a:p>
            <a:pPr>
              <a:lnSpc>
                <a:spcPct val="107000"/>
              </a:lnSpc>
              <a:spcBef>
                <a:spcPts val="0"/>
              </a:spcBef>
              <a:spcAft>
                <a:spcPts val="800"/>
              </a:spcAft>
            </a:pPr>
            <a:r>
              <a:rPr lang="en-US" sz="1800" dirty="0">
                <a:solidFill>
                  <a:srgbClr val="FF0000"/>
                </a:solidFill>
                <a:effectLst/>
                <a:ea typeface="Calibri" panose="020F0502020204030204" pitchFamily="34" charset="0"/>
                <a:cs typeface="Times New Roman" panose="02020603050405020304" pitchFamily="18" charset="0"/>
              </a:rPr>
              <a:t>Where can I find information on the School Construction Assistance Program Grant?</a:t>
            </a:r>
            <a:endParaRPr lang="en-US" sz="1800" dirty="0">
              <a:effectLst/>
              <a:ea typeface="Calibri" panose="020F0502020204030204" pitchFamily="34" charset="0"/>
              <a:cs typeface="Times New Roman" panose="02020603050405020304" pitchFamily="18" charset="0"/>
            </a:endParaRPr>
          </a:p>
          <a:p>
            <a:pPr marL="514350" indent="-514350">
              <a:buFont typeface="+mj-lt"/>
              <a:buAutoNum type="arabicPeriod"/>
            </a:pPr>
            <a:endParaRPr lang="en-US" dirty="0"/>
          </a:p>
        </p:txBody>
      </p:sp>
      <p:sp>
        <p:nvSpPr>
          <p:cNvPr id="9" name="Left Arrow 8">
            <a:extLst>
              <a:ext uri="{FF2B5EF4-FFF2-40B4-BE49-F238E27FC236}">
                <a16:creationId xmlns:a16="http://schemas.microsoft.com/office/drawing/2014/main" id="{63758BD0-1A15-1BE1-0063-83CDAC37D5B4}"/>
              </a:ext>
            </a:extLst>
          </p:cNvPr>
          <p:cNvSpPr/>
          <p:nvPr/>
        </p:nvSpPr>
        <p:spPr>
          <a:xfrm>
            <a:off x="8233742" y="3787896"/>
            <a:ext cx="879801"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A55BE2-B471-7007-EC30-6AA6F8E80E7F}"/>
              </a:ext>
            </a:extLst>
          </p:cNvPr>
          <p:cNvSpPr txBox="1"/>
          <p:nvPr/>
        </p:nvSpPr>
        <p:spPr>
          <a:xfrm>
            <a:off x="9129729" y="3682298"/>
            <a:ext cx="2907154" cy="2554545"/>
          </a:xfrm>
          <a:prstGeom prst="rect">
            <a:avLst/>
          </a:prstGeom>
          <a:noFill/>
        </p:spPr>
        <p:txBody>
          <a:bodyPr wrap="square" rtlCol="0">
            <a:spAutoFit/>
          </a:bodyPr>
          <a:lstStyle/>
          <a:p>
            <a:r>
              <a:rPr lang="en-US" sz="1600" u="sng" dirty="0">
                <a:solidFill>
                  <a:srgbClr val="FF0000"/>
                </a:solidFill>
              </a:rPr>
              <a:t>SCAP FY25.2 </a:t>
            </a:r>
            <a:r>
              <a:rPr lang="en-US" sz="1600" dirty="0">
                <a:solidFill>
                  <a:srgbClr val="FF0000"/>
                </a:solidFill>
              </a:rPr>
              <a:t>Information Updated in Superintendents Newsletter dated                         13 March 2025</a:t>
            </a:r>
          </a:p>
          <a:p>
            <a:endParaRPr lang="en-US" sz="1100" dirty="0">
              <a:solidFill>
                <a:srgbClr val="FF0000"/>
              </a:solidFill>
            </a:endParaRPr>
          </a:p>
          <a:p>
            <a:r>
              <a:rPr lang="en-US" sz="1600" dirty="0">
                <a:solidFill>
                  <a:srgbClr val="FF0000"/>
                </a:solidFill>
              </a:rPr>
              <a:t>New SCAP application information will be communicated in an upcoming Superintendents Newsletter </a:t>
            </a:r>
          </a:p>
        </p:txBody>
      </p:sp>
      <p:sp>
        <p:nvSpPr>
          <p:cNvPr id="11" name="Left Arrow 10">
            <a:extLst>
              <a:ext uri="{FF2B5EF4-FFF2-40B4-BE49-F238E27FC236}">
                <a16:creationId xmlns:a16="http://schemas.microsoft.com/office/drawing/2014/main" id="{5E4C19FE-02A8-2C8C-0D61-72B485B23168}"/>
              </a:ext>
            </a:extLst>
          </p:cNvPr>
          <p:cNvSpPr/>
          <p:nvPr/>
        </p:nvSpPr>
        <p:spPr>
          <a:xfrm rot="10800000">
            <a:off x="2598072" y="4030212"/>
            <a:ext cx="731804" cy="3941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1BF334-1751-6BBD-E06C-8FB3CE2F83A6}"/>
              </a:ext>
            </a:extLst>
          </p:cNvPr>
          <p:cNvSpPr txBox="1"/>
          <p:nvPr/>
        </p:nvSpPr>
        <p:spPr>
          <a:xfrm>
            <a:off x="2525224" y="4279165"/>
            <a:ext cx="852140" cy="584775"/>
          </a:xfrm>
          <a:prstGeom prst="rect">
            <a:avLst/>
          </a:prstGeom>
          <a:noFill/>
        </p:spPr>
        <p:txBody>
          <a:bodyPr wrap="square" rtlCol="0">
            <a:spAutoFit/>
          </a:bodyPr>
          <a:lstStyle/>
          <a:p>
            <a:r>
              <a:rPr lang="en-US" sz="1600" dirty="0">
                <a:solidFill>
                  <a:srgbClr val="FF0000"/>
                </a:solidFill>
              </a:rPr>
              <a:t>SCAP Subtab</a:t>
            </a:r>
          </a:p>
        </p:txBody>
      </p:sp>
      <p:sp>
        <p:nvSpPr>
          <p:cNvPr id="4" name="Left Arrow 8">
            <a:extLst>
              <a:ext uri="{FF2B5EF4-FFF2-40B4-BE49-F238E27FC236}">
                <a16:creationId xmlns:a16="http://schemas.microsoft.com/office/drawing/2014/main" id="{E4F4C70E-1106-8D23-597B-D9D85E560DAC}"/>
              </a:ext>
            </a:extLst>
          </p:cNvPr>
          <p:cNvSpPr/>
          <p:nvPr/>
        </p:nvSpPr>
        <p:spPr>
          <a:xfrm rot="1098873">
            <a:off x="6248079" y="1981181"/>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2D7E28-1C74-CE7C-877A-801609B8CE3F}"/>
              </a:ext>
            </a:extLst>
          </p:cNvPr>
          <p:cNvSpPr txBox="1"/>
          <p:nvPr/>
        </p:nvSpPr>
        <p:spPr>
          <a:xfrm>
            <a:off x="7277851" y="2129348"/>
            <a:ext cx="4387448" cy="338554"/>
          </a:xfrm>
          <a:prstGeom prst="rect">
            <a:avLst/>
          </a:prstGeom>
          <a:noFill/>
        </p:spPr>
        <p:txBody>
          <a:bodyPr wrap="square" rtlCol="0">
            <a:spAutoFit/>
          </a:bodyPr>
          <a:lstStyle/>
          <a:p>
            <a:r>
              <a:rPr lang="en-US" sz="1600" dirty="0">
                <a:solidFill>
                  <a:srgbClr val="FF0000"/>
                </a:solidFill>
              </a:rPr>
              <a:t>SCAP found in the Programs and  Services tab</a:t>
            </a:r>
          </a:p>
        </p:txBody>
      </p:sp>
      <p:sp>
        <p:nvSpPr>
          <p:cNvPr id="16" name="Left Arrow 8">
            <a:extLst>
              <a:ext uri="{FF2B5EF4-FFF2-40B4-BE49-F238E27FC236}">
                <a16:creationId xmlns:a16="http://schemas.microsoft.com/office/drawing/2014/main" id="{BAAB97DD-2613-D436-BED8-2DF08BAE23E2}"/>
              </a:ext>
            </a:extLst>
          </p:cNvPr>
          <p:cNvSpPr/>
          <p:nvPr/>
        </p:nvSpPr>
        <p:spPr>
          <a:xfrm>
            <a:off x="8374610" y="6290146"/>
            <a:ext cx="755119"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F7112DB9-C831-60D0-9BC3-BC231D18C3BA}"/>
              </a:ext>
            </a:extLst>
          </p:cNvPr>
          <p:cNvSpPr txBox="1"/>
          <p:nvPr/>
        </p:nvSpPr>
        <p:spPr>
          <a:xfrm>
            <a:off x="9145915" y="6240074"/>
            <a:ext cx="2907154" cy="584775"/>
          </a:xfrm>
          <a:prstGeom prst="rect">
            <a:avLst/>
          </a:prstGeom>
          <a:noFill/>
        </p:spPr>
        <p:txBody>
          <a:bodyPr wrap="square" rtlCol="0">
            <a:spAutoFit/>
          </a:bodyPr>
          <a:lstStyle/>
          <a:p>
            <a:r>
              <a:rPr lang="en-US" sz="1600" u="sng" dirty="0">
                <a:solidFill>
                  <a:srgbClr val="FF0000"/>
                </a:solidFill>
              </a:rPr>
              <a:t>SCAP 2024-2026 amended Guidelines</a:t>
            </a:r>
            <a:endParaRPr lang="en-US" sz="1600" dirty="0">
              <a:solidFill>
                <a:srgbClr val="FF0000"/>
              </a:solidFill>
            </a:endParaRPr>
          </a:p>
        </p:txBody>
      </p:sp>
      <p:sp>
        <p:nvSpPr>
          <p:cNvPr id="18" name="TextBox 17">
            <a:extLst>
              <a:ext uri="{FF2B5EF4-FFF2-40B4-BE49-F238E27FC236}">
                <a16:creationId xmlns:a16="http://schemas.microsoft.com/office/drawing/2014/main" id="{8C030C2B-450C-57CF-6A1B-F66780227938}"/>
              </a:ext>
            </a:extLst>
          </p:cNvPr>
          <p:cNvSpPr txBox="1"/>
          <p:nvPr/>
        </p:nvSpPr>
        <p:spPr>
          <a:xfrm>
            <a:off x="138931" y="3749901"/>
            <a:ext cx="2840598" cy="2831544"/>
          </a:xfrm>
          <a:prstGeom prst="rect">
            <a:avLst/>
          </a:prstGeom>
          <a:noFill/>
        </p:spPr>
        <p:txBody>
          <a:bodyPr wrap="square">
            <a:spAutoFit/>
          </a:bodyPr>
          <a:lstStyle/>
          <a:p>
            <a:pPr marL="342900" indent="-342900">
              <a:buFont typeface="Arial" panose="020B0604020202020204" pitchFamily="34" charset="0"/>
              <a:buChar char="•"/>
            </a:pPr>
            <a:r>
              <a:rPr lang="en-US" dirty="0"/>
              <a:t>Applications for 2</a:t>
            </a:r>
            <a:r>
              <a:rPr lang="en-US" baseline="30000" dirty="0"/>
              <a:t>nd</a:t>
            </a:r>
            <a:r>
              <a:rPr lang="en-US" dirty="0"/>
              <a:t> round of SCAP 25    open in mid Oct.</a:t>
            </a:r>
          </a:p>
          <a:p>
            <a:endParaRPr lang="en-US" sz="800" dirty="0"/>
          </a:p>
          <a:p>
            <a:pPr marL="342900" indent="-342900">
              <a:buFont typeface="Arial" panose="020B0604020202020204" pitchFamily="34" charset="0"/>
              <a:buChar char="•"/>
            </a:pPr>
            <a:r>
              <a:rPr lang="en-US" dirty="0"/>
              <a:t>Applications for 1</a:t>
            </a:r>
            <a:r>
              <a:rPr lang="en-US" baseline="30000" dirty="0"/>
              <a:t>st</a:t>
            </a:r>
            <a:r>
              <a:rPr lang="en-US" dirty="0"/>
              <a:t> round of SCAP 25 closed </a:t>
            </a:r>
            <a:r>
              <a:rPr lang="en-US" b="1" dirty="0"/>
              <a:t>April 18, 2025</a:t>
            </a:r>
          </a:p>
          <a:p>
            <a:pPr marL="342900" indent="-342900">
              <a:buFont typeface="Arial" panose="020B0604020202020204" pitchFamily="34" charset="0"/>
              <a:buChar char="•"/>
            </a:pPr>
            <a:endParaRPr lang="en-US" sz="800" b="1" dirty="0"/>
          </a:p>
          <a:p>
            <a:pPr marL="342900" indent="-342900">
              <a:buFont typeface="Arial" panose="020B0604020202020204" pitchFamily="34" charset="0"/>
              <a:buChar char="•"/>
            </a:pPr>
            <a:r>
              <a:rPr lang="en-US" dirty="0"/>
              <a:t>Past Grant Year Awards are located on our webpage</a:t>
            </a:r>
          </a:p>
        </p:txBody>
      </p:sp>
      <p:sp>
        <p:nvSpPr>
          <p:cNvPr id="19" name="Rectangle 18">
            <a:extLst>
              <a:ext uri="{FF2B5EF4-FFF2-40B4-BE49-F238E27FC236}">
                <a16:creationId xmlns:a16="http://schemas.microsoft.com/office/drawing/2014/main" id="{09C723F5-7098-E462-DBD2-9F466638A993}"/>
              </a:ext>
            </a:extLst>
          </p:cNvPr>
          <p:cNvSpPr/>
          <p:nvPr/>
        </p:nvSpPr>
        <p:spPr>
          <a:xfrm>
            <a:off x="115536" y="3646938"/>
            <a:ext cx="3015118" cy="307453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635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05E0F-280D-7D85-A0E0-2A7180E0D6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15C193-2F1B-803D-1224-9DC505580C18}"/>
              </a:ext>
            </a:extLst>
          </p:cNvPr>
          <p:cNvSpPr>
            <a:spLocks noGrp="1"/>
          </p:cNvSpPr>
          <p:nvPr>
            <p:ph type="title"/>
          </p:nvPr>
        </p:nvSpPr>
        <p:spPr/>
        <p:txBody>
          <a:bodyPr>
            <a:normAutofit/>
          </a:bodyPr>
          <a:lstStyle/>
          <a:p>
            <a:r>
              <a:rPr lang="en-US" dirty="0"/>
              <a:t>SCAP Reimbursement </a:t>
            </a:r>
            <a:r>
              <a:rPr lang="en-US" sz="3100" dirty="0"/>
              <a:t>(Found in SSWS/SCAP)</a:t>
            </a:r>
          </a:p>
        </p:txBody>
      </p:sp>
      <p:sp>
        <p:nvSpPr>
          <p:cNvPr id="3" name="Slide Number Placeholder 2">
            <a:extLst>
              <a:ext uri="{FF2B5EF4-FFF2-40B4-BE49-F238E27FC236}">
                <a16:creationId xmlns:a16="http://schemas.microsoft.com/office/drawing/2014/main" id="{355AB5DF-1C09-F9B1-75EF-DD513EC13483}"/>
              </a:ext>
            </a:extLst>
          </p:cNvPr>
          <p:cNvSpPr>
            <a:spLocks noGrp="1"/>
          </p:cNvSpPr>
          <p:nvPr>
            <p:ph type="sldNum" sz="quarter" idx="12"/>
          </p:nvPr>
        </p:nvSpPr>
        <p:spPr/>
        <p:txBody>
          <a:bodyPr/>
          <a:lstStyle/>
          <a:p>
            <a:fld id="{B2102BAA-C61A-4A39-BDF1-4340D572B82C}" type="slidenum">
              <a:rPr lang="en-US" smtClean="0"/>
              <a:t>9</a:t>
            </a:fld>
            <a:endParaRPr lang="en-US"/>
          </a:p>
        </p:txBody>
      </p:sp>
      <p:sp>
        <p:nvSpPr>
          <p:cNvPr id="4" name="Content Placeholder 3">
            <a:extLst>
              <a:ext uri="{FF2B5EF4-FFF2-40B4-BE49-F238E27FC236}">
                <a16:creationId xmlns:a16="http://schemas.microsoft.com/office/drawing/2014/main" id="{1405C23D-B1E1-8A5C-1821-995D9225A933}"/>
              </a:ext>
            </a:extLst>
          </p:cNvPr>
          <p:cNvSpPr>
            <a:spLocks noGrp="1"/>
          </p:cNvSpPr>
          <p:nvPr>
            <p:ph idx="1"/>
          </p:nvPr>
        </p:nvSpPr>
        <p:spPr>
          <a:xfrm>
            <a:off x="838200" y="1323975"/>
            <a:ext cx="10515600" cy="4361601"/>
          </a:xfrm>
        </p:spPr>
        <p:txBody>
          <a:bodyPr/>
          <a:lstStyle/>
          <a:p>
            <a:pPr marL="0" indent="0">
              <a:lnSpc>
                <a:spcPct val="107000"/>
              </a:lnSpc>
              <a:spcAft>
                <a:spcPts val="800"/>
              </a:spcAft>
              <a:buNone/>
            </a:pPr>
            <a:r>
              <a:rPr lang="en-US" sz="2600" b="1" dirty="0">
                <a:ea typeface="Calibri" panose="020F0502020204030204" pitchFamily="34" charset="0"/>
                <a:cs typeface="Times New Roman" panose="02020603050405020304" pitchFamily="18" charset="0"/>
              </a:rPr>
              <a:t>SCAP Reimbursement Request Instructions</a:t>
            </a:r>
          </a:p>
          <a:p>
            <a:pPr>
              <a:lnSpc>
                <a:spcPct val="107000"/>
              </a:lnSpc>
              <a:spcBef>
                <a:spcPts val="0"/>
              </a:spcBef>
              <a:buSzPts val="1000"/>
              <a:tabLst>
                <a:tab pos="457200" algn="l"/>
              </a:tabLst>
            </a:pPr>
            <a:r>
              <a:rPr lang="en-US" sz="2200" dirty="0">
                <a:ea typeface="Calibri" panose="020F0502020204030204" pitchFamily="34" charset="0"/>
                <a:cs typeface="Times New Roman" panose="02020603050405020304" pitchFamily="18" charset="0"/>
              </a:rPr>
              <a:t>Log into SSWS</a:t>
            </a:r>
          </a:p>
          <a:p>
            <a:pPr>
              <a:lnSpc>
                <a:spcPct val="107000"/>
              </a:lnSpc>
              <a:spcBef>
                <a:spcPts val="0"/>
              </a:spcBef>
              <a:buSzPts val="1000"/>
              <a:tabLst>
                <a:tab pos="457200" algn="l"/>
              </a:tabLst>
            </a:pPr>
            <a:r>
              <a:rPr lang="en-US" sz="2200" dirty="0">
                <a:ea typeface="Calibri" panose="020F0502020204030204" pitchFamily="34" charset="0"/>
                <a:cs typeface="Times New Roman" panose="02020603050405020304" pitchFamily="18" charset="0"/>
              </a:rPr>
              <a:t>Select SCAP application</a:t>
            </a:r>
          </a:p>
          <a:p>
            <a:pPr>
              <a:lnSpc>
                <a:spcPct val="107000"/>
              </a:lnSpc>
              <a:spcBef>
                <a:spcPts val="0"/>
              </a:spcBef>
              <a:buSzPts val="1000"/>
              <a:tabLst>
                <a:tab pos="457200" algn="l"/>
              </a:tabLst>
            </a:pPr>
            <a:r>
              <a:rPr lang="en-US" sz="2200" dirty="0">
                <a:ea typeface="Calibri" panose="020F0502020204030204" pitchFamily="34" charset="0"/>
                <a:cs typeface="Times New Roman" panose="02020603050405020304" pitchFamily="18" charset="0"/>
              </a:rPr>
              <a:t>Select Division</a:t>
            </a:r>
          </a:p>
          <a:p>
            <a:pPr>
              <a:lnSpc>
                <a:spcPct val="107000"/>
              </a:lnSpc>
              <a:spcBef>
                <a:spcPts val="0"/>
              </a:spcBef>
              <a:buSzPts val="1000"/>
              <a:tabLst>
                <a:tab pos="457200" algn="l"/>
              </a:tabLst>
            </a:pPr>
            <a:r>
              <a:rPr lang="en-US" sz="2200" dirty="0">
                <a:ea typeface="Calibri" panose="020F0502020204030204" pitchFamily="34" charset="0"/>
                <a:cs typeface="Times New Roman" panose="02020603050405020304" pitchFamily="18" charset="0"/>
              </a:rPr>
              <a:t>Select Reimbursement Request</a:t>
            </a:r>
          </a:p>
          <a:p>
            <a:pPr>
              <a:lnSpc>
                <a:spcPct val="107000"/>
              </a:lnSpc>
              <a:spcBef>
                <a:spcPts val="0"/>
              </a:spcBef>
              <a:buSzPts val="1000"/>
              <a:tabLst>
                <a:tab pos="457200" algn="l"/>
              </a:tabLst>
            </a:pPr>
            <a:r>
              <a:rPr lang="en-US" sz="2200" dirty="0">
                <a:ea typeface="Calibri" panose="020F0502020204030204" pitchFamily="34" charset="0"/>
                <a:cs typeface="Times New Roman" panose="02020603050405020304" pitchFamily="18" charset="0"/>
              </a:rPr>
              <a:t>Select Award Year from drop down list </a:t>
            </a:r>
          </a:p>
          <a:p>
            <a:pPr>
              <a:lnSpc>
                <a:spcPct val="107000"/>
              </a:lnSpc>
              <a:spcBef>
                <a:spcPts val="0"/>
              </a:spcBef>
              <a:buSzPts val="1000"/>
              <a:tabLst>
                <a:tab pos="457200" algn="l"/>
              </a:tabLst>
            </a:pPr>
            <a:r>
              <a:rPr lang="en-US" sz="2200" dirty="0">
                <a:ea typeface="Calibri" panose="020F0502020204030204" pitchFamily="34" charset="0"/>
                <a:cs typeface="Times New Roman" panose="02020603050405020304" pitchFamily="18" charset="0"/>
              </a:rPr>
              <a:t>Select School from drop down list</a:t>
            </a:r>
          </a:p>
          <a:p>
            <a:pPr>
              <a:lnSpc>
                <a:spcPct val="107000"/>
              </a:lnSpc>
              <a:spcBef>
                <a:spcPts val="0"/>
              </a:spcBef>
              <a:buSzPts val="1000"/>
              <a:tabLst>
                <a:tab pos="457200" algn="l"/>
              </a:tabLst>
            </a:pPr>
            <a:r>
              <a:rPr lang="en-US" sz="2200" dirty="0">
                <a:ea typeface="Calibri" panose="020F0502020204030204" pitchFamily="34" charset="0"/>
                <a:cs typeface="Times New Roman" panose="02020603050405020304" pitchFamily="18" charset="0"/>
              </a:rPr>
              <a:t>Enter reimbursement Amount Requested </a:t>
            </a:r>
          </a:p>
          <a:p>
            <a:pPr lvl="1">
              <a:lnSpc>
                <a:spcPct val="107000"/>
              </a:lnSpc>
              <a:spcBef>
                <a:spcPts val="0"/>
              </a:spcBef>
              <a:buSzPts val="1000"/>
              <a:tabLst>
                <a:tab pos="457200" algn="l"/>
              </a:tabLst>
            </a:pPr>
            <a:r>
              <a:rPr lang="en-US" sz="1800" dirty="0">
                <a:ea typeface="Calibri" panose="020F0502020204030204" pitchFamily="34" charset="0"/>
                <a:cs typeface="Times New Roman" panose="02020603050405020304" pitchFamily="18" charset="0"/>
              </a:rPr>
              <a:t>(no dollar sign (</a:t>
            </a:r>
            <a:r>
              <a:rPr lang="en-US" sz="1800" dirty="0">
                <a:highlight>
                  <a:srgbClr val="FFFF00"/>
                </a:highlight>
                <a:ea typeface="Calibri" panose="020F0502020204030204" pitchFamily="34" charset="0"/>
                <a:cs typeface="Times New Roman" panose="02020603050405020304" pitchFamily="18" charset="0"/>
              </a:rPr>
              <a:t>$</a:t>
            </a:r>
            <a:r>
              <a:rPr lang="en-US" sz="1800" dirty="0">
                <a:ea typeface="Calibri" panose="020F0502020204030204" pitchFamily="34" charset="0"/>
                <a:cs typeface="Times New Roman" panose="02020603050405020304" pitchFamily="18" charset="0"/>
              </a:rPr>
              <a:t>) or commas (</a:t>
            </a:r>
            <a:r>
              <a:rPr lang="en-US" sz="1800" dirty="0">
                <a:highlight>
                  <a:srgbClr val="FFFF00"/>
                </a:highlight>
                <a:ea typeface="Calibri" panose="020F0502020204030204" pitchFamily="34" charset="0"/>
                <a:cs typeface="Times New Roman" panose="02020603050405020304" pitchFamily="18" charset="0"/>
              </a:rPr>
              <a:t>,</a:t>
            </a:r>
            <a:r>
              <a:rPr lang="en-US" sz="1800" dirty="0">
                <a:ea typeface="Calibri" panose="020F0502020204030204" pitchFamily="34" charset="0"/>
                <a:cs typeface="Times New Roman" panose="02020603050405020304" pitchFamily="18" charset="0"/>
              </a:rPr>
              <a:t>)</a:t>
            </a:r>
          </a:p>
          <a:p>
            <a:pPr>
              <a:lnSpc>
                <a:spcPct val="107000"/>
              </a:lnSpc>
              <a:spcBef>
                <a:spcPts val="0"/>
              </a:spcBef>
              <a:spcAft>
                <a:spcPts val="800"/>
              </a:spcAft>
              <a:buSzPts val="1000"/>
              <a:tabLst>
                <a:tab pos="457200" algn="l"/>
              </a:tabLst>
            </a:pPr>
            <a:r>
              <a:rPr lang="en-US" sz="2200" dirty="0">
                <a:ea typeface="Calibri" panose="020F0502020204030204" pitchFamily="34" charset="0"/>
                <a:cs typeface="Times New Roman" panose="02020603050405020304" pitchFamily="18" charset="0"/>
              </a:rPr>
              <a:t>Reimbursement forms located on website and in SSWS </a:t>
            </a:r>
            <a:endParaRPr lang="en-US" sz="1000" dirty="0">
              <a:ea typeface="Calibri" panose="020F0502020204030204" pitchFamily="34" charset="0"/>
              <a:cs typeface="Times New Roman" panose="02020603050405020304" pitchFamily="18" charset="0"/>
            </a:endParaRPr>
          </a:p>
          <a:p>
            <a:pPr marL="0" indent="0">
              <a:buNone/>
            </a:pPr>
            <a:r>
              <a:rPr lang="en-US" sz="2200" dirty="0"/>
              <a:t>   Quarterly Reimbursement Dates (for all grant years):   </a:t>
            </a:r>
          </a:p>
        </p:txBody>
      </p:sp>
      <p:sp>
        <p:nvSpPr>
          <p:cNvPr id="5" name="Right Arrow 3">
            <a:extLst>
              <a:ext uri="{FF2B5EF4-FFF2-40B4-BE49-F238E27FC236}">
                <a16:creationId xmlns:a16="http://schemas.microsoft.com/office/drawing/2014/main" id="{0F1E2178-9A17-5D36-728E-75F4FB6AC933}"/>
              </a:ext>
            </a:extLst>
          </p:cNvPr>
          <p:cNvSpPr/>
          <p:nvPr/>
        </p:nvSpPr>
        <p:spPr>
          <a:xfrm rot="10800000">
            <a:off x="6096645" y="3945038"/>
            <a:ext cx="883577"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7120CCF-81CE-061D-1FEF-D7559AF6F042}"/>
              </a:ext>
            </a:extLst>
          </p:cNvPr>
          <p:cNvSpPr txBox="1"/>
          <p:nvPr/>
        </p:nvSpPr>
        <p:spPr>
          <a:xfrm>
            <a:off x="7039824" y="3945038"/>
            <a:ext cx="1773020" cy="584775"/>
          </a:xfrm>
          <a:prstGeom prst="rect">
            <a:avLst/>
          </a:prstGeom>
          <a:noFill/>
        </p:spPr>
        <p:txBody>
          <a:bodyPr wrap="square" rtlCol="0">
            <a:spAutoFit/>
          </a:bodyPr>
          <a:lstStyle/>
          <a:p>
            <a:r>
              <a:rPr lang="en-US" sz="1600" dirty="0">
                <a:solidFill>
                  <a:srgbClr val="FF0000"/>
                </a:solidFill>
              </a:rPr>
              <a:t>Confirm request amount</a:t>
            </a:r>
          </a:p>
        </p:txBody>
      </p:sp>
      <p:sp>
        <p:nvSpPr>
          <p:cNvPr id="8" name="TextBox 7">
            <a:extLst>
              <a:ext uri="{FF2B5EF4-FFF2-40B4-BE49-F238E27FC236}">
                <a16:creationId xmlns:a16="http://schemas.microsoft.com/office/drawing/2014/main" id="{A5D4B775-B44F-13AD-3EA5-C33837F69B7C}"/>
              </a:ext>
            </a:extLst>
          </p:cNvPr>
          <p:cNvSpPr txBox="1"/>
          <p:nvPr/>
        </p:nvSpPr>
        <p:spPr>
          <a:xfrm>
            <a:off x="1593411" y="5511637"/>
            <a:ext cx="5622202" cy="923330"/>
          </a:xfrm>
          <a:prstGeom prst="rect">
            <a:avLst/>
          </a:prstGeom>
          <a:noFill/>
        </p:spPr>
        <p:txBody>
          <a:bodyPr wrap="square" numCol="2" rtlCol="0">
            <a:spAutoFit/>
          </a:bodyPr>
          <a:lstStyle/>
          <a:p>
            <a:pPr marL="640080" lvl="2" indent="-285750">
              <a:buFont typeface="Arial" panose="020B0604020202020204" pitchFamily="34" charset="0"/>
              <a:buChar char="•"/>
            </a:pPr>
            <a:r>
              <a:rPr lang="en-US" b="1" dirty="0">
                <a:solidFill>
                  <a:srgbClr val="FF0000"/>
                </a:solidFill>
              </a:rPr>
              <a:t>Jun 1</a:t>
            </a:r>
          </a:p>
          <a:p>
            <a:pPr marL="640080" lvl="2" indent="-285750">
              <a:buFont typeface="Arial" panose="020B0604020202020204" pitchFamily="34" charset="0"/>
              <a:buChar char="•"/>
            </a:pPr>
            <a:r>
              <a:rPr lang="en-US" b="1" dirty="0">
                <a:solidFill>
                  <a:srgbClr val="FF0000"/>
                </a:solidFill>
              </a:rPr>
              <a:t>September 1</a:t>
            </a:r>
          </a:p>
          <a:p>
            <a:pPr marL="182880" lvl="1" indent="-285750">
              <a:buFont typeface="Arial" panose="020B0604020202020204" pitchFamily="34" charset="0"/>
              <a:buChar char="•"/>
            </a:pPr>
            <a:endParaRPr lang="en-US" sz="1800" b="1" dirty="0">
              <a:solidFill>
                <a:srgbClr val="FF0000"/>
              </a:solidFill>
            </a:endParaRPr>
          </a:p>
          <a:p>
            <a:pPr marL="182880" lvl="1" indent="-285750">
              <a:buFont typeface="Arial" panose="020B0604020202020204" pitchFamily="34" charset="0"/>
              <a:buChar char="•"/>
            </a:pPr>
            <a:r>
              <a:rPr lang="en-US" sz="1800" b="1" dirty="0">
                <a:solidFill>
                  <a:srgbClr val="FF0000"/>
                </a:solidFill>
              </a:rPr>
              <a:t>December 1</a:t>
            </a:r>
          </a:p>
          <a:p>
            <a:pPr marL="182880" lvl="1" indent="-285750">
              <a:buFont typeface="Arial" panose="020B0604020202020204" pitchFamily="34" charset="0"/>
              <a:buChar char="•"/>
            </a:pPr>
            <a:r>
              <a:rPr lang="en-US" sz="1800" b="1" dirty="0">
                <a:solidFill>
                  <a:srgbClr val="FF0000"/>
                </a:solidFill>
              </a:rPr>
              <a:t>March 1</a:t>
            </a:r>
            <a:endParaRPr lang="en-US" dirty="0"/>
          </a:p>
          <a:p>
            <a:endParaRPr lang="en-US" dirty="0"/>
          </a:p>
        </p:txBody>
      </p:sp>
      <p:sp>
        <p:nvSpPr>
          <p:cNvPr id="9" name="Rectangle 8">
            <a:extLst>
              <a:ext uri="{FF2B5EF4-FFF2-40B4-BE49-F238E27FC236}">
                <a16:creationId xmlns:a16="http://schemas.microsoft.com/office/drawing/2014/main" id="{2CE1BC16-D50F-5C95-C598-7828BD941DB2}"/>
              </a:ext>
            </a:extLst>
          </p:cNvPr>
          <p:cNvSpPr/>
          <p:nvPr/>
        </p:nvSpPr>
        <p:spPr>
          <a:xfrm>
            <a:off x="838200" y="5033727"/>
            <a:ext cx="6603748" cy="1511927"/>
          </a:xfrm>
          <a:prstGeom prst="rect">
            <a:avLst/>
          </a:prstGeom>
          <a:noFill/>
          <a:ln w="38100">
            <a:solidFill>
              <a:srgbClr val="1A448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7078729-92E6-3DE7-3FA7-647B11C1CE7D}"/>
              </a:ext>
            </a:extLst>
          </p:cNvPr>
          <p:cNvSpPr txBox="1"/>
          <p:nvPr/>
        </p:nvSpPr>
        <p:spPr>
          <a:xfrm>
            <a:off x="3040719" y="6083989"/>
            <a:ext cx="2375342" cy="461665"/>
          </a:xfrm>
          <a:prstGeom prst="rect">
            <a:avLst/>
          </a:prstGeom>
          <a:noFill/>
        </p:spPr>
        <p:txBody>
          <a:bodyPr wrap="square" rtlCol="0">
            <a:spAutoFit/>
          </a:bodyPr>
          <a:lstStyle/>
          <a:p>
            <a:r>
              <a:rPr lang="en-US" sz="2400" dirty="0">
                <a:solidFill>
                  <a:srgbClr val="00B0F0"/>
                </a:solidFill>
              </a:rPr>
              <a:t>This is a change.</a:t>
            </a:r>
          </a:p>
        </p:txBody>
      </p:sp>
    </p:spTree>
    <p:extLst>
      <p:ext uri="{BB962C8B-B14F-4D97-AF65-F5344CB8AC3E}">
        <p14:creationId xmlns:p14="http://schemas.microsoft.com/office/powerpoint/2010/main" val="1796288010"/>
      </p:ext>
    </p:extLst>
  </p:cSld>
  <p:clrMapOvr>
    <a:masterClrMapping/>
  </p:clrMapOvr>
</p:sld>
</file>

<file path=ppt/theme/theme1.xml><?xml version="1.0" encoding="utf-8"?>
<a:theme xmlns:a="http://schemas.openxmlformats.org/drawingml/2006/main" name="Office Theme">
  <a:themeElements>
    <a:clrScheme name="VDOE Colors">
      <a:dk1>
        <a:srgbClr val="003C71"/>
      </a:dk1>
      <a:lt1>
        <a:srgbClr val="FFFFFF"/>
      </a:lt1>
      <a:dk2>
        <a:srgbClr val="003C71"/>
      </a:dk2>
      <a:lt2>
        <a:srgbClr val="FFFFFF"/>
      </a:lt2>
      <a:accent1>
        <a:srgbClr val="003C71"/>
      </a:accent1>
      <a:accent2>
        <a:srgbClr val="FF6A39"/>
      </a:accent2>
      <a:accent3>
        <a:srgbClr val="555555"/>
      </a:accent3>
      <a:accent4>
        <a:srgbClr val="FFC600"/>
      </a:accent4>
      <a:accent5>
        <a:srgbClr val="0160B6"/>
      </a:accent5>
      <a:accent6>
        <a:srgbClr val="279989"/>
      </a:accent6>
      <a:hlink>
        <a:srgbClr val="0563C1"/>
      </a:hlink>
      <a:folHlink>
        <a:srgbClr val="8496B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bdf785d-e98f-4bb0-b455-24fd4c8fc4a7">
      <UserInfo>
        <DisplayName>Hollins, Samantha (DOE)</DisplayName>
        <AccountId>165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C7896CE0A25CC42A5D49C9910689157" ma:contentTypeVersion="10" ma:contentTypeDescription="Create a new document." ma:contentTypeScope="" ma:versionID="0194094eb8b24a28f7ebbc7468298f75">
  <xsd:schema xmlns:xsd="http://www.w3.org/2001/XMLSchema" xmlns:xs="http://www.w3.org/2001/XMLSchema" xmlns:p="http://schemas.microsoft.com/office/2006/metadata/properties" xmlns:ns2="3e48eddf-5182-4ff8-bc73-3298bc4d374d" xmlns:ns3="7bdf785d-e98f-4bb0-b455-24fd4c8fc4a7" targetNamespace="http://schemas.microsoft.com/office/2006/metadata/properties" ma:root="true" ma:fieldsID="59b72cbb3e0e807bb42dfd99db895110" ns2:_="" ns3:_="">
    <xsd:import namespace="3e48eddf-5182-4ff8-bc73-3298bc4d374d"/>
    <xsd:import namespace="7bdf785d-e98f-4bb0-b455-24fd4c8fc4a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8eddf-5182-4ff8-bc73-3298bc4d37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df785d-e98f-4bb0-b455-24fd4c8fc4a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442AD12-2A16-4272-8343-059CCA4C660B}">
  <ds:schemaRefs>
    <ds:schemaRef ds:uri="http://purl.org/dc/dcmitype/"/>
    <ds:schemaRef ds:uri="7bdf785d-e98f-4bb0-b455-24fd4c8fc4a7"/>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3e48eddf-5182-4ff8-bc73-3298bc4d374d"/>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7A9B3F-3566-4850-A246-4BFBDE14D197}">
  <ds:schemaRefs>
    <ds:schemaRef ds:uri="http://schemas.microsoft.com/sharepoint/v3/contenttype/forms"/>
  </ds:schemaRefs>
</ds:datastoreItem>
</file>

<file path=customXml/itemProps3.xml><?xml version="1.0" encoding="utf-8"?>
<ds:datastoreItem xmlns:ds="http://schemas.openxmlformats.org/officeDocument/2006/customXml" ds:itemID="{6E73A2FA-9F6B-48B3-890C-83B212F58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48eddf-5182-4ff8-bc73-3298bc4d374d"/>
    <ds:schemaRef ds:uri="7bdf785d-e98f-4bb0-b455-24fd4c8fc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4896</TotalTime>
  <Words>2649</Words>
  <Application>Microsoft Office PowerPoint</Application>
  <PresentationFormat>Widescreen</PresentationFormat>
  <Paragraphs>380</Paragraphs>
  <Slides>36</Slides>
  <Notes>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7" baseType="lpstr">
      <vt:lpstr>MS Mincho</vt:lpstr>
      <vt:lpstr>Aptos</vt:lpstr>
      <vt:lpstr>Aptos Display</vt:lpstr>
      <vt:lpstr>Arial</vt:lpstr>
      <vt:lpstr>Calibri</vt:lpstr>
      <vt:lpstr>Courier New</vt:lpstr>
      <vt:lpstr>Lato</vt:lpstr>
      <vt:lpstr>PT Serif</vt:lpstr>
      <vt:lpstr>Times New Roman</vt:lpstr>
      <vt:lpstr>Office Theme</vt:lpstr>
      <vt:lpstr>Acrobat Document</vt:lpstr>
      <vt:lpstr>Virginia School Plant Management Association ( VSPMA) Presentation   </vt:lpstr>
      <vt:lpstr> School Construction Assistance Program (SCAP)  </vt:lpstr>
      <vt:lpstr>SCAP Background Information</vt:lpstr>
      <vt:lpstr>SCAP Background Information</vt:lpstr>
      <vt:lpstr>SCAP FY25 Information</vt:lpstr>
      <vt:lpstr>SCAP FY25 Information</vt:lpstr>
      <vt:lpstr>SCAP FY22-25 Updates</vt:lpstr>
      <vt:lpstr>SCAP FY25 Information</vt:lpstr>
      <vt:lpstr>SCAP Reimbursement (Found in SSWS/SCAP)</vt:lpstr>
      <vt:lpstr>Reimbursement Forms  (found in SSWS/SCAP)</vt:lpstr>
      <vt:lpstr>PowerPoint Presentation</vt:lpstr>
      <vt:lpstr> School Security Equipment Grant (SEGM)  </vt:lpstr>
      <vt:lpstr>SEGM Background Information</vt:lpstr>
      <vt:lpstr>SEGM Background Information</vt:lpstr>
      <vt:lpstr>Common Items NOT Eligible  (but often included) for Reimbursement </vt:lpstr>
      <vt:lpstr>School Bus Equipment</vt:lpstr>
      <vt:lpstr>SEGM Information</vt:lpstr>
      <vt:lpstr>SEGM Reimbursement Forms</vt:lpstr>
      <vt:lpstr>SEGM Reimbursement Forms</vt:lpstr>
      <vt:lpstr>PowerPoint Presentation</vt:lpstr>
      <vt:lpstr>FY 2024 School Safety and Security Grant</vt:lpstr>
      <vt:lpstr>FY24 School Safety &amp; Security Grant Background Information</vt:lpstr>
      <vt:lpstr>FY24 School Safety &amp; Security Grant Information</vt:lpstr>
      <vt:lpstr>PowerPoint Presentation</vt:lpstr>
      <vt:lpstr>Supporting America’s School Infrastructure (SASI)</vt:lpstr>
      <vt:lpstr>Supporting America’s School Infrastructure SASI Background Information</vt:lpstr>
      <vt:lpstr>PowerPoint Presentation</vt:lpstr>
      <vt:lpstr>Literary Loans </vt:lpstr>
      <vt:lpstr>Literary Fund Loans Literary Loan Information</vt:lpstr>
      <vt:lpstr>PowerPoint Presentation</vt:lpstr>
      <vt:lpstr> Maintenance Reserve Facility Indexing (M-R FIX)  </vt:lpstr>
      <vt:lpstr>M-R FIX Background Information</vt:lpstr>
      <vt:lpstr>M-R FIX Background Information</vt:lpstr>
      <vt:lpstr>M-R FIX  </vt:lpstr>
      <vt:lpstr>VDOE Contact Information</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Virginia Department of Education</dc:creator>
  <cp:keywords/>
  <dc:description/>
  <cp:lastModifiedBy>Hartigan, Nancy (DOE)</cp:lastModifiedBy>
  <cp:revision>108</cp:revision>
  <dcterms:created xsi:type="dcterms:W3CDTF">2022-07-20T12:39:39Z</dcterms:created>
  <dcterms:modified xsi:type="dcterms:W3CDTF">2025-10-21T18:29:43Z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0x0101008C7896CE0A25CC42A5D49C9910689157</vt:lpwstr>
  </property>
  <property fmtid="{D5CDD505-2E9C-101B-9397-08002B2CF9AE}" pid="3" name="FileHash">
    <vt:lpwstr>bd6024ba9092d43b2cbeeceddbb3781f74355514</vt:lpwstr>
  </property>
  <property fmtid="{D5CDD505-2E9C-101B-9397-08002B2CF9AE}" pid="4" name="Order">
    <vt:r8>40600</vt:r8>
  </property>
  <property fmtid="{D5CDD505-2E9C-101B-9397-08002B2CF9AE}" pid="5" name="CloudMigratorOriginId">
    <vt:lpwstr>1voe_kc8VRRDPk9RmKKH-mpKC64Fr0ipY</vt:lpwstr>
  </property>
  <property fmtid="{D5CDD505-2E9C-101B-9397-08002B2CF9AE}" pid="6" name="SharedWithUsers">
    <vt:lpwstr>165;#Hollins, Samantha (DOE)</vt:lpwstr>
  </property>
  <property fmtid="{D5CDD505-2E9C-101B-9397-08002B2CF9AE}" pid="7" name="ComplianceAssetId">
    <vt:lpwstr/>
  </property>
  <property fmtid="{D5CDD505-2E9C-101B-9397-08002B2CF9AE}" pid="8" name="_activity">
    <vt:lpwstr>{"FileActivityType":"9","FileActivityTimeStamp":"2024-01-11T20:47:00.400Z","FileActivityUsersOnPage":[{"DisplayName":"Jackson, Crystal (DOE)","Id":"crystal.jackson@doe.virginia.gov"},{"DisplayName":"Rickey, Melissa (DOE)","Id":"melissa.rickey@doe.virginia.gov"}],"FileActivityNavigationId":null}</vt:lpwstr>
  </property>
  <property fmtid="{D5CDD505-2E9C-101B-9397-08002B2CF9AE}" pid="9" name="_ExtendedDescription">
    <vt:lpwstr/>
  </property>
  <property fmtid="{D5CDD505-2E9C-101B-9397-08002B2CF9AE}" pid="10" name="CloudMigratorVersion">
    <vt:lpwstr>3.38.17.0</vt:lpwstr>
  </property>
  <property fmtid="{D5CDD505-2E9C-101B-9397-08002B2CF9AE}" pid="11" name="TriggerFlowInfo">
    <vt:lpwstr/>
  </property>
</Properties>
</file>