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4158" r:id="rId2"/>
  </p:sldMasterIdLst>
  <p:notesMasterIdLst>
    <p:notesMasterId r:id="rId36"/>
  </p:notesMasterIdLst>
  <p:handoutMasterIdLst>
    <p:handoutMasterId r:id="rId37"/>
  </p:handoutMasterIdLst>
  <p:sldIdLst>
    <p:sldId id="277" r:id="rId3"/>
    <p:sldId id="272" r:id="rId4"/>
    <p:sldId id="336" r:id="rId5"/>
    <p:sldId id="547" r:id="rId6"/>
    <p:sldId id="564" r:id="rId7"/>
    <p:sldId id="565" r:id="rId8"/>
    <p:sldId id="566" r:id="rId9"/>
    <p:sldId id="342" r:id="rId10"/>
    <p:sldId id="351" r:id="rId11"/>
    <p:sldId id="563" r:id="rId12"/>
    <p:sldId id="551" r:id="rId13"/>
    <p:sldId id="539" r:id="rId14"/>
    <p:sldId id="541" r:id="rId15"/>
    <p:sldId id="553" r:id="rId16"/>
    <p:sldId id="540" r:id="rId17"/>
    <p:sldId id="543" r:id="rId18"/>
    <p:sldId id="542" r:id="rId19"/>
    <p:sldId id="544" r:id="rId20"/>
    <p:sldId id="545" r:id="rId21"/>
    <p:sldId id="546" r:id="rId22"/>
    <p:sldId id="552" r:id="rId23"/>
    <p:sldId id="560" r:id="rId24"/>
    <p:sldId id="557" r:id="rId25"/>
    <p:sldId id="558" r:id="rId26"/>
    <p:sldId id="559" r:id="rId27"/>
    <p:sldId id="562" r:id="rId28"/>
    <p:sldId id="534" r:id="rId29"/>
    <p:sldId id="533" r:id="rId30"/>
    <p:sldId id="550" r:id="rId31"/>
    <p:sldId id="535" r:id="rId32"/>
    <p:sldId id="536" r:id="rId33"/>
    <p:sldId id="537" r:id="rId34"/>
    <p:sldId id="548" r:id="rId3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8" autoAdjust="0"/>
    <p:restoredTop sz="70438" autoAdjust="0"/>
  </p:normalViewPr>
  <p:slideViewPr>
    <p:cSldViewPr>
      <p:cViewPr varScale="1">
        <p:scale>
          <a:sx n="58" d="100"/>
          <a:sy n="58" d="100"/>
        </p:scale>
        <p:origin x="2088" y="53"/>
      </p:cViewPr>
      <p:guideLst>
        <p:guide orient="horz" pos="1824"/>
        <p:guide pos="2880"/>
      </p:guideLst>
    </p:cSldViewPr>
  </p:slid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D8EEB-2021-47F0-8AF7-E598C5865D1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110585-E69D-438A-9DEC-FA990E970473}">
      <dgm:prSet/>
      <dgm:spPr/>
      <dgm:t>
        <a:bodyPr/>
        <a:lstStyle/>
        <a:p>
          <a:r>
            <a:rPr lang="en-US" b="0" i="0" dirty="0"/>
            <a:t>“General Industry” 29 C.F.R. 1910</a:t>
          </a:r>
          <a:endParaRPr lang="en-US" dirty="0"/>
        </a:p>
      </dgm:t>
    </dgm:pt>
    <dgm:pt modelId="{7B505027-5ED6-42B1-8B56-AE77AC8888A6}" type="parTrans" cxnId="{DAF1D150-8110-4EC2-9B5F-09787D63664E}">
      <dgm:prSet/>
      <dgm:spPr/>
      <dgm:t>
        <a:bodyPr/>
        <a:lstStyle/>
        <a:p>
          <a:endParaRPr lang="en-US"/>
        </a:p>
      </dgm:t>
    </dgm:pt>
    <dgm:pt modelId="{59DD60A4-B7AF-4E41-A23D-642FBC7BDD70}" type="sibTrans" cxnId="{DAF1D150-8110-4EC2-9B5F-09787D63664E}">
      <dgm:prSet/>
      <dgm:spPr/>
      <dgm:t>
        <a:bodyPr/>
        <a:lstStyle/>
        <a:p>
          <a:endParaRPr lang="en-US"/>
        </a:p>
      </dgm:t>
    </dgm:pt>
    <dgm:pt modelId="{3810AAE1-58E8-4662-AC6E-CA306AD7BC3C}">
      <dgm:prSet/>
      <dgm:spPr/>
      <dgm:t>
        <a:bodyPr/>
        <a:lstStyle/>
        <a:p>
          <a:r>
            <a:rPr lang="en-US" b="0" i="0" dirty="0"/>
            <a:t>Walking/working surfaces</a:t>
          </a:r>
          <a:endParaRPr lang="en-US" dirty="0"/>
        </a:p>
      </dgm:t>
    </dgm:pt>
    <dgm:pt modelId="{FF84E0C9-D30E-4A4F-AE56-CD0B3B1478AC}" type="parTrans" cxnId="{A266283A-D053-49D5-8CE8-BCAC49FDA35F}">
      <dgm:prSet/>
      <dgm:spPr/>
      <dgm:t>
        <a:bodyPr/>
        <a:lstStyle/>
        <a:p>
          <a:endParaRPr lang="en-US"/>
        </a:p>
      </dgm:t>
    </dgm:pt>
    <dgm:pt modelId="{A6346778-EA55-4162-91FF-67FEBEDE2B0D}" type="sibTrans" cxnId="{A266283A-D053-49D5-8CE8-BCAC49FDA35F}">
      <dgm:prSet/>
      <dgm:spPr/>
      <dgm:t>
        <a:bodyPr/>
        <a:lstStyle/>
        <a:p>
          <a:endParaRPr lang="en-US"/>
        </a:p>
      </dgm:t>
    </dgm:pt>
    <dgm:pt modelId="{61DDE56A-948F-42F4-B4EB-40A101E107DB}">
      <dgm:prSet/>
      <dgm:spPr/>
      <dgm:t>
        <a:bodyPr/>
        <a:lstStyle/>
        <a:p>
          <a:r>
            <a:rPr lang="en-US" b="0" i="0"/>
            <a:t>Exit routes/emergency planning</a:t>
          </a:r>
          <a:endParaRPr lang="en-US"/>
        </a:p>
      </dgm:t>
    </dgm:pt>
    <dgm:pt modelId="{B3F84526-E24B-4A2F-865D-BE5C791C3F61}" type="parTrans" cxnId="{23F1D45C-F963-4563-BC08-398D7EDCB5A2}">
      <dgm:prSet/>
      <dgm:spPr/>
      <dgm:t>
        <a:bodyPr/>
        <a:lstStyle/>
        <a:p>
          <a:endParaRPr lang="en-US"/>
        </a:p>
      </dgm:t>
    </dgm:pt>
    <dgm:pt modelId="{DD3745FB-FEAB-4B75-AEC8-D25198B9FA9D}" type="sibTrans" cxnId="{23F1D45C-F963-4563-BC08-398D7EDCB5A2}">
      <dgm:prSet/>
      <dgm:spPr/>
      <dgm:t>
        <a:bodyPr/>
        <a:lstStyle/>
        <a:p>
          <a:endParaRPr lang="en-US"/>
        </a:p>
      </dgm:t>
    </dgm:pt>
    <dgm:pt modelId="{B5B0CBC1-B831-48DF-A5A4-A3B78833D942}">
      <dgm:prSet/>
      <dgm:spPr/>
      <dgm:t>
        <a:bodyPr/>
        <a:lstStyle/>
        <a:p>
          <a:r>
            <a:rPr lang="en-US" b="0" i="0"/>
            <a:t>Powered platforms/manlifts</a:t>
          </a:r>
          <a:endParaRPr lang="en-US"/>
        </a:p>
      </dgm:t>
    </dgm:pt>
    <dgm:pt modelId="{69EF3A51-59A4-46E6-A196-CE3EC7803A85}" type="parTrans" cxnId="{899431BD-15A9-4A97-A2B9-933435669714}">
      <dgm:prSet/>
      <dgm:spPr/>
      <dgm:t>
        <a:bodyPr/>
        <a:lstStyle/>
        <a:p>
          <a:endParaRPr lang="en-US"/>
        </a:p>
      </dgm:t>
    </dgm:pt>
    <dgm:pt modelId="{D56D3E2A-72D3-4711-ADDE-1CBF35D51267}" type="sibTrans" cxnId="{899431BD-15A9-4A97-A2B9-933435669714}">
      <dgm:prSet/>
      <dgm:spPr/>
      <dgm:t>
        <a:bodyPr/>
        <a:lstStyle/>
        <a:p>
          <a:endParaRPr lang="en-US"/>
        </a:p>
      </dgm:t>
    </dgm:pt>
    <dgm:pt modelId="{C5F11EFF-20C2-4B78-8534-8FAA2FE3B8DC}">
      <dgm:prSet/>
      <dgm:spPr/>
      <dgm:t>
        <a:bodyPr/>
        <a:lstStyle/>
        <a:p>
          <a:r>
            <a:rPr lang="en-US" b="0" i="0"/>
            <a:t>Environmental</a:t>
          </a:r>
          <a:endParaRPr lang="en-US"/>
        </a:p>
      </dgm:t>
    </dgm:pt>
    <dgm:pt modelId="{94224010-D078-46EF-B72A-13E83A380DBD}" type="parTrans" cxnId="{E02CCD35-6411-4C42-878B-70A72CD7F9B5}">
      <dgm:prSet/>
      <dgm:spPr/>
      <dgm:t>
        <a:bodyPr/>
        <a:lstStyle/>
        <a:p>
          <a:endParaRPr lang="en-US"/>
        </a:p>
      </dgm:t>
    </dgm:pt>
    <dgm:pt modelId="{17294935-C1E3-409E-9D2D-72A4849F8F4C}" type="sibTrans" cxnId="{E02CCD35-6411-4C42-878B-70A72CD7F9B5}">
      <dgm:prSet/>
      <dgm:spPr/>
      <dgm:t>
        <a:bodyPr/>
        <a:lstStyle/>
        <a:p>
          <a:endParaRPr lang="en-US"/>
        </a:p>
      </dgm:t>
    </dgm:pt>
    <dgm:pt modelId="{597FB731-52B3-4D3C-B252-FE1E60BFB1B9}">
      <dgm:prSet/>
      <dgm:spPr/>
      <dgm:t>
        <a:bodyPr/>
        <a:lstStyle/>
        <a:p>
          <a:r>
            <a:rPr lang="en-US" b="0" i="0"/>
            <a:t>Ventilation</a:t>
          </a:r>
          <a:endParaRPr lang="en-US"/>
        </a:p>
      </dgm:t>
    </dgm:pt>
    <dgm:pt modelId="{710EBEF3-53BD-4401-B2BE-F4FA5F268DD5}" type="parTrans" cxnId="{D7E209E5-5182-4112-A3AA-A5B82C6F3DA0}">
      <dgm:prSet/>
      <dgm:spPr/>
      <dgm:t>
        <a:bodyPr/>
        <a:lstStyle/>
        <a:p>
          <a:endParaRPr lang="en-US"/>
        </a:p>
      </dgm:t>
    </dgm:pt>
    <dgm:pt modelId="{FD44E80A-C8AC-4F20-BBE5-0CC56336D554}" type="sibTrans" cxnId="{D7E209E5-5182-4112-A3AA-A5B82C6F3DA0}">
      <dgm:prSet/>
      <dgm:spPr/>
      <dgm:t>
        <a:bodyPr/>
        <a:lstStyle/>
        <a:p>
          <a:endParaRPr lang="en-US"/>
        </a:p>
      </dgm:t>
    </dgm:pt>
    <dgm:pt modelId="{DF2A1261-7C13-432D-AC77-CF0B0FA98254}">
      <dgm:prSet/>
      <dgm:spPr/>
      <dgm:t>
        <a:bodyPr/>
        <a:lstStyle/>
        <a:p>
          <a:r>
            <a:rPr lang="en-US" b="0" i="0"/>
            <a:t>Noise</a:t>
          </a:r>
          <a:endParaRPr lang="en-US"/>
        </a:p>
      </dgm:t>
    </dgm:pt>
    <dgm:pt modelId="{830E98C9-1137-45FC-BE12-E94CF9109CE6}" type="parTrans" cxnId="{FD98221D-B0AB-4326-A16C-E04E1978D99A}">
      <dgm:prSet/>
      <dgm:spPr/>
      <dgm:t>
        <a:bodyPr/>
        <a:lstStyle/>
        <a:p>
          <a:endParaRPr lang="en-US"/>
        </a:p>
      </dgm:t>
    </dgm:pt>
    <dgm:pt modelId="{19581146-075F-4850-984A-3A40948032C3}" type="sibTrans" cxnId="{FD98221D-B0AB-4326-A16C-E04E1978D99A}">
      <dgm:prSet/>
      <dgm:spPr/>
      <dgm:t>
        <a:bodyPr/>
        <a:lstStyle/>
        <a:p>
          <a:endParaRPr lang="en-US"/>
        </a:p>
      </dgm:t>
    </dgm:pt>
    <dgm:pt modelId="{F7993B7E-B223-4FE2-884E-2DFABDCBD735}">
      <dgm:prSet/>
      <dgm:spPr/>
      <dgm:t>
        <a:bodyPr/>
        <a:lstStyle/>
        <a:p>
          <a:r>
            <a:rPr lang="en-US" b="0" i="0"/>
            <a:t>Hazardous materials</a:t>
          </a:r>
          <a:endParaRPr lang="en-US"/>
        </a:p>
      </dgm:t>
    </dgm:pt>
    <dgm:pt modelId="{B16133F8-6BC4-4DE0-9F29-35E72B38E84B}" type="parTrans" cxnId="{A07CE750-0B28-435B-A3CD-86E987E625BC}">
      <dgm:prSet/>
      <dgm:spPr/>
      <dgm:t>
        <a:bodyPr/>
        <a:lstStyle/>
        <a:p>
          <a:endParaRPr lang="en-US"/>
        </a:p>
      </dgm:t>
    </dgm:pt>
    <dgm:pt modelId="{9E031618-9099-4019-B41D-47135441F5B5}" type="sibTrans" cxnId="{A07CE750-0B28-435B-A3CD-86E987E625BC}">
      <dgm:prSet/>
      <dgm:spPr/>
      <dgm:t>
        <a:bodyPr/>
        <a:lstStyle/>
        <a:p>
          <a:endParaRPr lang="en-US"/>
        </a:p>
      </dgm:t>
    </dgm:pt>
    <dgm:pt modelId="{7FC3645B-421B-4D94-A973-52C2EC08A53F}">
      <dgm:prSet/>
      <dgm:spPr/>
      <dgm:t>
        <a:bodyPr/>
        <a:lstStyle/>
        <a:p>
          <a:r>
            <a:rPr lang="en-US" b="0" i="0"/>
            <a:t>PPE</a:t>
          </a:r>
          <a:endParaRPr lang="en-US"/>
        </a:p>
      </dgm:t>
    </dgm:pt>
    <dgm:pt modelId="{6E955D32-F964-417C-87A7-5F250B5FB7C6}" type="parTrans" cxnId="{D70848E4-E34E-4C48-A9CF-CA87333D1F6F}">
      <dgm:prSet/>
      <dgm:spPr/>
      <dgm:t>
        <a:bodyPr/>
        <a:lstStyle/>
        <a:p>
          <a:endParaRPr lang="en-US"/>
        </a:p>
      </dgm:t>
    </dgm:pt>
    <dgm:pt modelId="{DF49F242-2D43-4395-B90D-5EFBAB3EADE9}" type="sibTrans" cxnId="{D70848E4-E34E-4C48-A9CF-CA87333D1F6F}">
      <dgm:prSet/>
      <dgm:spPr/>
      <dgm:t>
        <a:bodyPr/>
        <a:lstStyle/>
        <a:p>
          <a:endParaRPr lang="en-US"/>
        </a:p>
      </dgm:t>
    </dgm:pt>
    <dgm:pt modelId="{323BE581-1646-48DF-A1FE-6E07B56F15BF}">
      <dgm:prSet/>
      <dgm:spPr/>
      <dgm:t>
        <a:bodyPr/>
        <a:lstStyle/>
        <a:p>
          <a:r>
            <a:rPr lang="en-US" b="0" i="0" dirty="0"/>
            <a:t>General (sanitation, marking hazards, confined spaces)</a:t>
          </a:r>
          <a:endParaRPr lang="en-US" dirty="0"/>
        </a:p>
      </dgm:t>
    </dgm:pt>
    <dgm:pt modelId="{7007EAC1-FC03-4093-A5C6-0E7D52623DD8}" type="parTrans" cxnId="{30F39880-4722-43E1-9FB0-332852771198}">
      <dgm:prSet/>
      <dgm:spPr/>
      <dgm:t>
        <a:bodyPr/>
        <a:lstStyle/>
        <a:p>
          <a:endParaRPr lang="en-US"/>
        </a:p>
      </dgm:t>
    </dgm:pt>
    <dgm:pt modelId="{23D240F0-728A-4A78-86C9-BB2F67CD8B13}" type="sibTrans" cxnId="{30F39880-4722-43E1-9FB0-332852771198}">
      <dgm:prSet/>
      <dgm:spPr/>
      <dgm:t>
        <a:bodyPr/>
        <a:lstStyle/>
        <a:p>
          <a:endParaRPr lang="en-US"/>
        </a:p>
      </dgm:t>
    </dgm:pt>
    <dgm:pt modelId="{3F0595D4-9A0A-4BE1-89D4-AFE9CA766933}">
      <dgm:prSet/>
      <dgm:spPr/>
      <dgm:t>
        <a:bodyPr/>
        <a:lstStyle/>
        <a:p>
          <a:r>
            <a:rPr lang="en-US" b="0" i="0"/>
            <a:t>Medical and first aid</a:t>
          </a:r>
          <a:endParaRPr lang="en-US"/>
        </a:p>
      </dgm:t>
    </dgm:pt>
    <dgm:pt modelId="{0A159C88-C32A-4BD7-B190-8A49C109D6D3}" type="parTrans" cxnId="{94B5C7A1-FE6C-4E0B-BBA3-4C3CC2307B25}">
      <dgm:prSet/>
      <dgm:spPr/>
      <dgm:t>
        <a:bodyPr/>
        <a:lstStyle/>
        <a:p>
          <a:endParaRPr lang="en-US"/>
        </a:p>
      </dgm:t>
    </dgm:pt>
    <dgm:pt modelId="{86DFE949-03FA-45DD-96D9-FDCAA1023C34}" type="sibTrans" cxnId="{94B5C7A1-FE6C-4E0B-BBA3-4C3CC2307B25}">
      <dgm:prSet/>
      <dgm:spPr/>
      <dgm:t>
        <a:bodyPr/>
        <a:lstStyle/>
        <a:p>
          <a:endParaRPr lang="en-US"/>
        </a:p>
      </dgm:t>
    </dgm:pt>
    <dgm:pt modelId="{0D732609-058D-4B7D-96D1-293E1B8CB1C3}">
      <dgm:prSet/>
      <dgm:spPr/>
      <dgm:t>
        <a:bodyPr/>
        <a:lstStyle/>
        <a:p>
          <a:r>
            <a:rPr lang="en-US" b="0" i="0"/>
            <a:t>Fire Protection</a:t>
          </a:r>
          <a:endParaRPr lang="en-US"/>
        </a:p>
      </dgm:t>
    </dgm:pt>
    <dgm:pt modelId="{25BDF278-5DB7-42AB-8438-57AE19FEA89D}" type="parTrans" cxnId="{8D419EEB-FAC7-481A-B6F0-14990BA0A2FE}">
      <dgm:prSet/>
      <dgm:spPr/>
      <dgm:t>
        <a:bodyPr/>
        <a:lstStyle/>
        <a:p>
          <a:endParaRPr lang="en-US"/>
        </a:p>
      </dgm:t>
    </dgm:pt>
    <dgm:pt modelId="{51004E9E-D680-4DC4-A83E-9D67F6F684F1}" type="sibTrans" cxnId="{8D419EEB-FAC7-481A-B6F0-14990BA0A2FE}">
      <dgm:prSet/>
      <dgm:spPr/>
      <dgm:t>
        <a:bodyPr/>
        <a:lstStyle/>
        <a:p>
          <a:endParaRPr lang="en-US"/>
        </a:p>
      </dgm:t>
    </dgm:pt>
    <dgm:pt modelId="{D021DC9A-A259-439D-9C8C-EE21EE3F939F}">
      <dgm:prSet/>
      <dgm:spPr/>
      <dgm:t>
        <a:bodyPr/>
        <a:lstStyle/>
        <a:p>
          <a:r>
            <a:rPr lang="en-US" b="0" i="0"/>
            <a:t>Compressed gas/equipment</a:t>
          </a:r>
          <a:endParaRPr lang="en-US"/>
        </a:p>
      </dgm:t>
    </dgm:pt>
    <dgm:pt modelId="{34E57F3E-7FF8-4308-BAFB-52C6351DC05A}" type="parTrans" cxnId="{D72B32A1-7523-4E46-A529-B83029A7E206}">
      <dgm:prSet/>
      <dgm:spPr/>
      <dgm:t>
        <a:bodyPr/>
        <a:lstStyle/>
        <a:p>
          <a:endParaRPr lang="en-US"/>
        </a:p>
      </dgm:t>
    </dgm:pt>
    <dgm:pt modelId="{27AF6FB7-80E1-4A5B-8E1D-DC9D0363580A}" type="sibTrans" cxnId="{D72B32A1-7523-4E46-A529-B83029A7E206}">
      <dgm:prSet/>
      <dgm:spPr/>
      <dgm:t>
        <a:bodyPr/>
        <a:lstStyle/>
        <a:p>
          <a:endParaRPr lang="en-US"/>
        </a:p>
      </dgm:t>
    </dgm:pt>
    <dgm:pt modelId="{3E484D2D-6182-43E7-8F7A-B022274136BF}">
      <dgm:prSet/>
      <dgm:spPr/>
      <dgm:t>
        <a:bodyPr/>
        <a:lstStyle/>
        <a:p>
          <a:r>
            <a:rPr lang="en-US" b="0" i="0" dirty="0"/>
            <a:t>Materials handling and storage</a:t>
          </a:r>
          <a:endParaRPr lang="en-US" dirty="0"/>
        </a:p>
      </dgm:t>
    </dgm:pt>
    <dgm:pt modelId="{08CE6625-FC74-42A6-BEC6-9ECD0D9A85BE}" type="parTrans" cxnId="{CA0F4917-1524-4742-B770-DD4CB8429251}">
      <dgm:prSet/>
      <dgm:spPr/>
      <dgm:t>
        <a:bodyPr/>
        <a:lstStyle/>
        <a:p>
          <a:endParaRPr lang="en-US"/>
        </a:p>
      </dgm:t>
    </dgm:pt>
    <dgm:pt modelId="{B3A7BAD8-0BF0-4F31-9084-0DA688D7C910}" type="sibTrans" cxnId="{CA0F4917-1524-4742-B770-DD4CB8429251}">
      <dgm:prSet/>
      <dgm:spPr/>
      <dgm:t>
        <a:bodyPr/>
        <a:lstStyle/>
        <a:p>
          <a:endParaRPr lang="en-US"/>
        </a:p>
      </dgm:t>
    </dgm:pt>
    <dgm:pt modelId="{109CE3A6-9102-4119-AED7-D4A5489DEF31}">
      <dgm:prSet/>
      <dgm:spPr/>
      <dgm:t>
        <a:bodyPr/>
        <a:lstStyle/>
        <a:p>
          <a:r>
            <a:rPr lang="en-US" b="0" i="0" dirty="0"/>
            <a:t>“Construction” 29 C.F.R. 1926</a:t>
          </a:r>
          <a:endParaRPr lang="en-US" dirty="0"/>
        </a:p>
      </dgm:t>
    </dgm:pt>
    <dgm:pt modelId="{1F6A16CE-56F8-4A06-B019-5FFD24397B0A}" type="parTrans" cxnId="{DB8F3FA2-D8F1-4B00-AFE0-BF80911E6C4F}">
      <dgm:prSet/>
      <dgm:spPr/>
      <dgm:t>
        <a:bodyPr/>
        <a:lstStyle/>
        <a:p>
          <a:endParaRPr lang="en-US"/>
        </a:p>
      </dgm:t>
    </dgm:pt>
    <dgm:pt modelId="{33B7E1FD-2CFB-4152-AFF1-44AE064CC434}" type="sibTrans" cxnId="{DB8F3FA2-D8F1-4B00-AFE0-BF80911E6C4F}">
      <dgm:prSet/>
      <dgm:spPr/>
      <dgm:t>
        <a:bodyPr/>
        <a:lstStyle/>
        <a:p>
          <a:endParaRPr lang="en-US"/>
        </a:p>
      </dgm:t>
    </dgm:pt>
    <dgm:pt modelId="{5A56175D-9EAA-4C25-BCCC-005DA168C3CA}">
      <dgm:prSet/>
      <dgm:spPr/>
      <dgm:t>
        <a:bodyPr/>
        <a:lstStyle/>
        <a:p>
          <a:r>
            <a:rPr lang="en-US" dirty="0"/>
            <a:t>Machinery and Machine Guarding</a:t>
          </a:r>
        </a:p>
      </dgm:t>
    </dgm:pt>
    <dgm:pt modelId="{A60DBC62-B20C-488E-9254-F5CC305BB29A}" type="parTrans" cxnId="{3E85003C-56B6-4AA4-AE58-DA4B585DBD65}">
      <dgm:prSet/>
      <dgm:spPr/>
    </dgm:pt>
    <dgm:pt modelId="{53A1AEFD-4FA5-4986-816B-CD823B651103}" type="sibTrans" cxnId="{3E85003C-56B6-4AA4-AE58-DA4B585DBD65}">
      <dgm:prSet/>
      <dgm:spPr/>
    </dgm:pt>
    <dgm:pt modelId="{5A8ED3F1-A69C-4C74-B87A-98A889C211DA}">
      <dgm:prSet/>
      <dgm:spPr/>
      <dgm:t>
        <a:bodyPr/>
        <a:lstStyle/>
        <a:p>
          <a:r>
            <a:rPr lang="en-US" dirty="0"/>
            <a:t>Hand and Portable Power Tools</a:t>
          </a:r>
        </a:p>
      </dgm:t>
    </dgm:pt>
    <dgm:pt modelId="{6A3D9471-5E2A-4CB4-B675-AB6C9FE776DC}" type="parTrans" cxnId="{404021C7-47B1-4D25-BAA3-516C1B5A6FBC}">
      <dgm:prSet/>
      <dgm:spPr/>
    </dgm:pt>
    <dgm:pt modelId="{22454E73-E3AD-4CD8-83C4-5E5DB6F1E705}" type="sibTrans" cxnId="{404021C7-47B1-4D25-BAA3-516C1B5A6FBC}">
      <dgm:prSet/>
      <dgm:spPr/>
    </dgm:pt>
    <dgm:pt modelId="{B41C4FD9-04EF-4735-A0D2-6303660D08E0}">
      <dgm:prSet/>
      <dgm:spPr/>
      <dgm:t>
        <a:bodyPr/>
        <a:lstStyle/>
        <a:p>
          <a:r>
            <a:rPr lang="en-US" dirty="0"/>
            <a:t>Welding, Cutting, Brazing</a:t>
          </a:r>
        </a:p>
      </dgm:t>
    </dgm:pt>
    <dgm:pt modelId="{28C39E2A-0CF5-4820-BBA7-41AA97B10A8A}" type="parTrans" cxnId="{7F3A6C16-DEBE-4DA5-8E4B-D039F69EB9CC}">
      <dgm:prSet/>
      <dgm:spPr/>
    </dgm:pt>
    <dgm:pt modelId="{A73589EB-933E-48BF-9804-FAE6E3B964D6}" type="sibTrans" cxnId="{7F3A6C16-DEBE-4DA5-8E4B-D039F69EB9CC}">
      <dgm:prSet/>
      <dgm:spPr/>
    </dgm:pt>
    <dgm:pt modelId="{5365E4B0-7978-4F5E-A1B7-2CC40B45C54C}">
      <dgm:prSet/>
      <dgm:spPr/>
      <dgm:t>
        <a:bodyPr/>
        <a:lstStyle/>
        <a:p>
          <a:r>
            <a:rPr lang="en-US" dirty="0"/>
            <a:t>Toxic and Hazardous Substances</a:t>
          </a:r>
        </a:p>
      </dgm:t>
    </dgm:pt>
    <dgm:pt modelId="{EF4F016F-A070-4954-BA52-AA976D867181}" type="parTrans" cxnId="{B3F9003A-EA5D-4CF1-8445-A45DC51F896E}">
      <dgm:prSet/>
      <dgm:spPr/>
    </dgm:pt>
    <dgm:pt modelId="{EE7624F6-6F17-41CD-B9DD-CEADDDC51553}" type="sibTrans" cxnId="{B3F9003A-EA5D-4CF1-8445-A45DC51F896E}">
      <dgm:prSet/>
      <dgm:spPr/>
    </dgm:pt>
    <dgm:pt modelId="{ED97AF8D-E65A-438D-9D26-A5E8E01E8663}" type="pres">
      <dgm:prSet presAssocID="{318D8EEB-2021-47F0-8AF7-E598C5865D11}" presName="linear" presStyleCnt="0">
        <dgm:presLayoutVars>
          <dgm:animLvl val="lvl"/>
          <dgm:resizeHandles val="exact"/>
        </dgm:presLayoutVars>
      </dgm:prSet>
      <dgm:spPr/>
    </dgm:pt>
    <dgm:pt modelId="{F52C20C9-D09E-4565-8BE3-EACAFC8E5EF4}" type="pres">
      <dgm:prSet presAssocID="{2E110585-E69D-438A-9DEC-FA990E970473}" presName="parentText" presStyleLbl="node1" presStyleIdx="0" presStyleCnt="2">
        <dgm:presLayoutVars>
          <dgm:chMax val="0"/>
          <dgm:bulletEnabled val="1"/>
        </dgm:presLayoutVars>
      </dgm:prSet>
      <dgm:spPr/>
    </dgm:pt>
    <dgm:pt modelId="{5AF92668-82BD-4D8D-8EF8-59B32FD171B5}" type="pres">
      <dgm:prSet presAssocID="{2E110585-E69D-438A-9DEC-FA990E970473}" presName="childText" presStyleLbl="revTx" presStyleIdx="0" presStyleCnt="1">
        <dgm:presLayoutVars>
          <dgm:bulletEnabled val="1"/>
        </dgm:presLayoutVars>
      </dgm:prSet>
      <dgm:spPr/>
    </dgm:pt>
    <dgm:pt modelId="{FC45DC73-1CC5-4D91-908D-F37DE3C9EC2B}" type="pres">
      <dgm:prSet presAssocID="{109CE3A6-9102-4119-AED7-D4A5489DEF31}" presName="parentText" presStyleLbl="node1" presStyleIdx="1" presStyleCnt="2">
        <dgm:presLayoutVars>
          <dgm:chMax val="0"/>
          <dgm:bulletEnabled val="1"/>
        </dgm:presLayoutVars>
      </dgm:prSet>
      <dgm:spPr/>
    </dgm:pt>
  </dgm:ptLst>
  <dgm:cxnLst>
    <dgm:cxn modelId="{7F3A6C16-DEBE-4DA5-8E4B-D039F69EB9CC}" srcId="{2E110585-E69D-438A-9DEC-FA990E970473}" destId="{B41C4FD9-04EF-4735-A0D2-6303660D08E0}" srcOrd="12" destOrd="0" parTransId="{28C39E2A-0CF5-4820-BBA7-41AA97B10A8A}" sibTransId="{A73589EB-933E-48BF-9804-FAE6E3B964D6}"/>
    <dgm:cxn modelId="{CA0F4917-1524-4742-B770-DD4CB8429251}" srcId="{2E110585-E69D-438A-9DEC-FA990E970473}" destId="{3E484D2D-6182-43E7-8F7A-B022274136BF}" srcOrd="9" destOrd="0" parTransId="{08CE6625-FC74-42A6-BEC6-9ECD0D9A85BE}" sibTransId="{B3A7BAD8-0BF0-4F31-9084-0DA688D7C910}"/>
    <dgm:cxn modelId="{FD98221D-B0AB-4326-A16C-E04E1978D99A}" srcId="{C5F11EFF-20C2-4B78-8534-8FAA2FE3B8DC}" destId="{DF2A1261-7C13-432D-AC77-CF0B0FA98254}" srcOrd="1" destOrd="0" parTransId="{830E98C9-1137-45FC-BE12-E94CF9109CE6}" sibTransId="{19581146-075F-4850-984A-3A40948032C3}"/>
    <dgm:cxn modelId="{4BC9B520-ADBC-4BE8-9C51-AD6CF263E43D}" type="presOf" srcId="{DF2A1261-7C13-432D-AC77-CF0B0FA98254}" destId="{5AF92668-82BD-4D8D-8EF8-59B32FD171B5}" srcOrd="0" destOrd="5" presId="urn:microsoft.com/office/officeart/2005/8/layout/vList2"/>
    <dgm:cxn modelId="{A314E421-3231-49B6-A8C7-96EF0725DD23}" type="presOf" srcId="{597FB731-52B3-4D3C-B252-FE1E60BFB1B9}" destId="{5AF92668-82BD-4D8D-8EF8-59B32FD171B5}" srcOrd="0" destOrd="4" presId="urn:microsoft.com/office/officeart/2005/8/layout/vList2"/>
    <dgm:cxn modelId="{2D69E721-84FE-4ED8-BA4F-929B65AFFFF9}" type="presOf" srcId="{61DDE56A-948F-42F4-B4EB-40A101E107DB}" destId="{5AF92668-82BD-4D8D-8EF8-59B32FD171B5}" srcOrd="0" destOrd="1" presId="urn:microsoft.com/office/officeart/2005/8/layout/vList2"/>
    <dgm:cxn modelId="{9E33F330-2A56-4C0B-AE6C-21EEAAFB1267}" type="presOf" srcId="{323BE581-1646-48DF-A1FE-6E07B56F15BF}" destId="{5AF92668-82BD-4D8D-8EF8-59B32FD171B5}" srcOrd="0" destOrd="8" presId="urn:microsoft.com/office/officeart/2005/8/layout/vList2"/>
    <dgm:cxn modelId="{E02CCD35-6411-4C42-878B-70A72CD7F9B5}" srcId="{2E110585-E69D-438A-9DEC-FA990E970473}" destId="{C5F11EFF-20C2-4B78-8534-8FAA2FE3B8DC}" srcOrd="3" destOrd="0" parTransId="{94224010-D078-46EF-B72A-13E83A380DBD}" sibTransId="{17294935-C1E3-409E-9D2D-72A4849F8F4C}"/>
    <dgm:cxn modelId="{9B7EC137-327A-45D1-ACA2-FE151A530DE4}" type="presOf" srcId="{5365E4B0-7978-4F5E-A1B7-2CC40B45C54C}" destId="{5AF92668-82BD-4D8D-8EF8-59B32FD171B5}" srcOrd="0" destOrd="16" presId="urn:microsoft.com/office/officeart/2005/8/layout/vList2"/>
    <dgm:cxn modelId="{B3F9003A-EA5D-4CF1-8445-A45DC51F896E}" srcId="{2E110585-E69D-438A-9DEC-FA990E970473}" destId="{5365E4B0-7978-4F5E-A1B7-2CC40B45C54C}" srcOrd="13" destOrd="0" parTransId="{EF4F016F-A070-4954-BA52-AA976D867181}" sibTransId="{EE7624F6-6F17-41CD-B9DD-CEADDDC51553}"/>
    <dgm:cxn modelId="{A266283A-D053-49D5-8CE8-BCAC49FDA35F}" srcId="{2E110585-E69D-438A-9DEC-FA990E970473}" destId="{3810AAE1-58E8-4662-AC6E-CA306AD7BC3C}" srcOrd="0" destOrd="0" parTransId="{FF84E0C9-D30E-4A4F-AE56-CD0B3B1478AC}" sibTransId="{A6346778-EA55-4162-91FF-67FEBEDE2B0D}"/>
    <dgm:cxn modelId="{3E85003C-56B6-4AA4-AE58-DA4B585DBD65}" srcId="{2E110585-E69D-438A-9DEC-FA990E970473}" destId="{5A56175D-9EAA-4C25-BCCC-005DA168C3CA}" srcOrd="10" destOrd="0" parTransId="{A60DBC62-B20C-488E-9254-F5CC305BB29A}" sibTransId="{53A1AEFD-4FA5-4986-816B-CD823B651103}"/>
    <dgm:cxn modelId="{85EA595C-BE8E-4ACB-B50D-4FAF18B10B2D}" type="presOf" srcId="{5A8ED3F1-A69C-4C74-B87A-98A889C211DA}" destId="{5AF92668-82BD-4D8D-8EF8-59B32FD171B5}" srcOrd="0" destOrd="14" presId="urn:microsoft.com/office/officeart/2005/8/layout/vList2"/>
    <dgm:cxn modelId="{23F1D45C-F963-4563-BC08-398D7EDCB5A2}" srcId="{2E110585-E69D-438A-9DEC-FA990E970473}" destId="{61DDE56A-948F-42F4-B4EB-40A101E107DB}" srcOrd="1" destOrd="0" parTransId="{B3F84526-E24B-4A2F-865D-BE5C791C3F61}" sibTransId="{DD3745FB-FEAB-4B75-AEC8-D25198B9FA9D}"/>
    <dgm:cxn modelId="{0DD55666-C26C-4970-9CDB-2FB750DB5857}" type="presOf" srcId="{318D8EEB-2021-47F0-8AF7-E598C5865D11}" destId="{ED97AF8D-E65A-438D-9D26-A5E8E01E8663}" srcOrd="0" destOrd="0" presId="urn:microsoft.com/office/officeart/2005/8/layout/vList2"/>
    <dgm:cxn modelId="{3F1F9D6C-8E4E-42A6-BBF6-58CB0C4D7B51}" type="presOf" srcId="{109CE3A6-9102-4119-AED7-D4A5489DEF31}" destId="{FC45DC73-1CC5-4D91-908D-F37DE3C9EC2B}" srcOrd="0" destOrd="0" presId="urn:microsoft.com/office/officeart/2005/8/layout/vList2"/>
    <dgm:cxn modelId="{6574134E-7835-4742-8BE6-9C4719F9A3F7}" type="presOf" srcId="{D021DC9A-A259-439D-9C8C-EE21EE3F939F}" destId="{5AF92668-82BD-4D8D-8EF8-59B32FD171B5}" srcOrd="0" destOrd="11" presId="urn:microsoft.com/office/officeart/2005/8/layout/vList2"/>
    <dgm:cxn modelId="{DAF1D150-8110-4EC2-9B5F-09787D63664E}" srcId="{318D8EEB-2021-47F0-8AF7-E598C5865D11}" destId="{2E110585-E69D-438A-9DEC-FA990E970473}" srcOrd="0" destOrd="0" parTransId="{7B505027-5ED6-42B1-8B56-AE77AC8888A6}" sibTransId="{59DD60A4-B7AF-4E41-A23D-642FBC7BDD70}"/>
    <dgm:cxn modelId="{A07CE750-0B28-435B-A3CD-86E987E625BC}" srcId="{C5F11EFF-20C2-4B78-8534-8FAA2FE3B8DC}" destId="{F7993B7E-B223-4FE2-884E-2DFABDCBD735}" srcOrd="2" destOrd="0" parTransId="{B16133F8-6BC4-4DE0-9F29-35E72B38E84B}" sibTransId="{9E031618-9099-4019-B41D-47135441F5B5}"/>
    <dgm:cxn modelId="{060C9C73-9286-4504-AE81-C3AD70BEEFCD}" type="presOf" srcId="{0D732609-058D-4B7D-96D1-293E1B8CB1C3}" destId="{5AF92668-82BD-4D8D-8EF8-59B32FD171B5}" srcOrd="0" destOrd="10" presId="urn:microsoft.com/office/officeart/2005/8/layout/vList2"/>
    <dgm:cxn modelId="{5A201E58-307C-4D93-B30C-12DB2C249893}" type="presOf" srcId="{2E110585-E69D-438A-9DEC-FA990E970473}" destId="{F52C20C9-D09E-4565-8BE3-EACAFC8E5EF4}" srcOrd="0" destOrd="0" presId="urn:microsoft.com/office/officeart/2005/8/layout/vList2"/>
    <dgm:cxn modelId="{8C8A2B59-E7E4-45C5-B4B6-259F43028962}" type="presOf" srcId="{B41C4FD9-04EF-4735-A0D2-6303660D08E0}" destId="{5AF92668-82BD-4D8D-8EF8-59B32FD171B5}" srcOrd="0" destOrd="15" presId="urn:microsoft.com/office/officeart/2005/8/layout/vList2"/>
    <dgm:cxn modelId="{B0DFC37A-6960-4FE2-BEAA-4BD61FA7ED2C}" type="presOf" srcId="{7FC3645B-421B-4D94-A973-52C2EC08A53F}" destId="{5AF92668-82BD-4D8D-8EF8-59B32FD171B5}" srcOrd="0" destOrd="7" presId="urn:microsoft.com/office/officeart/2005/8/layout/vList2"/>
    <dgm:cxn modelId="{30F39880-4722-43E1-9FB0-332852771198}" srcId="{2E110585-E69D-438A-9DEC-FA990E970473}" destId="{323BE581-1646-48DF-A1FE-6E07B56F15BF}" srcOrd="5" destOrd="0" parTransId="{7007EAC1-FC03-4093-A5C6-0E7D52623DD8}" sibTransId="{23D240F0-728A-4A78-86C9-BB2F67CD8B13}"/>
    <dgm:cxn modelId="{A072C288-D33E-4CCD-860F-4D0E3A12A860}" type="presOf" srcId="{3E484D2D-6182-43E7-8F7A-B022274136BF}" destId="{5AF92668-82BD-4D8D-8EF8-59B32FD171B5}" srcOrd="0" destOrd="12" presId="urn:microsoft.com/office/officeart/2005/8/layout/vList2"/>
    <dgm:cxn modelId="{A22D498B-485E-4EFB-9677-20886DF622A3}" type="presOf" srcId="{C5F11EFF-20C2-4B78-8534-8FAA2FE3B8DC}" destId="{5AF92668-82BD-4D8D-8EF8-59B32FD171B5}" srcOrd="0" destOrd="3" presId="urn:microsoft.com/office/officeart/2005/8/layout/vList2"/>
    <dgm:cxn modelId="{2E3D8794-630C-4DD0-897B-195FBFF31320}" type="presOf" srcId="{5A56175D-9EAA-4C25-BCCC-005DA168C3CA}" destId="{5AF92668-82BD-4D8D-8EF8-59B32FD171B5}" srcOrd="0" destOrd="13" presId="urn:microsoft.com/office/officeart/2005/8/layout/vList2"/>
    <dgm:cxn modelId="{D72B32A1-7523-4E46-A529-B83029A7E206}" srcId="{2E110585-E69D-438A-9DEC-FA990E970473}" destId="{D021DC9A-A259-439D-9C8C-EE21EE3F939F}" srcOrd="8" destOrd="0" parTransId="{34E57F3E-7FF8-4308-BAFB-52C6351DC05A}" sibTransId="{27AF6FB7-80E1-4A5B-8E1D-DC9D0363580A}"/>
    <dgm:cxn modelId="{94B5C7A1-FE6C-4E0B-BBA3-4C3CC2307B25}" srcId="{2E110585-E69D-438A-9DEC-FA990E970473}" destId="{3F0595D4-9A0A-4BE1-89D4-AFE9CA766933}" srcOrd="6" destOrd="0" parTransId="{0A159C88-C32A-4BD7-B190-8A49C109D6D3}" sibTransId="{86DFE949-03FA-45DD-96D9-FDCAA1023C34}"/>
    <dgm:cxn modelId="{DB8F3FA2-D8F1-4B00-AFE0-BF80911E6C4F}" srcId="{318D8EEB-2021-47F0-8AF7-E598C5865D11}" destId="{109CE3A6-9102-4119-AED7-D4A5489DEF31}" srcOrd="1" destOrd="0" parTransId="{1F6A16CE-56F8-4A06-B019-5FFD24397B0A}" sibTransId="{33B7E1FD-2CFB-4152-AFF1-44AE064CC434}"/>
    <dgm:cxn modelId="{87ADFCA6-1EE6-4687-9078-3C131B75F653}" type="presOf" srcId="{3810AAE1-58E8-4662-AC6E-CA306AD7BC3C}" destId="{5AF92668-82BD-4D8D-8EF8-59B32FD171B5}" srcOrd="0" destOrd="0" presId="urn:microsoft.com/office/officeart/2005/8/layout/vList2"/>
    <dgm:cxn modelId="{899431BD-15A9-4A97-A2B9-933435669714}" srcId="{2E110585-E69D-438A-9DEC-FA990E970473}" destId="{B5B0CBC1-B831-48DF-A5A4-A3B78833D942}" srcOrd="2" destOrd="0" parTransId="{69EF3A51-59A4-46E6-A196-CE3EC7803A85}" sibTransId="{D56D3E2A-72D3-4711-ADDE-1CBF35D51267}"/>
    <dgm:cxn modelId="{404021C7-47B1-4D25-BAA3-516C1B5A6FBC}" srcId="{2E110585-E69D-438A-9DEC-FA990E970473}" destId="{5A8ED3F1-A69C-4C74-B87A-98A889C211DA}" srcOrd="11" destOrd="0" parTransId="{6A3D9471-5E2A-4CB4-B675-AB6C9FE776DC}" sibTransId="{22454E73-E3AD-4CD8-83C4-5E5DB6F1E705}"/>
    <dgm:cxn modelId="{EEEFA4DB-BD1B-4FF9-B79B-EF94EA2E15EF}" type="presOf" srcId="{F7993B7E-B223-4FE2-884E-2DFABDCBD735}" destId="{5AF92668-82BD-4D8D-8EF8-59B32FD171B5}" srcOrd="0" destOrd="6" presId="urn:microsoft.com/office/officeart/2005/8/layout/vList2"/>
    <dgm:cxn modelId="{D70848E4-E34E-4C48-A9CF-CA87333D1F6F}" srcId="{2E110585-E69D-438A-9DEC-FA990E970473}" destId="{7FC3645B-421B-4D94-A973-52C2EC08A53F}" srcOrd="4" destOrd="0" parTransId="{6E955D32-F964-417C-87A7-5F250B5FB7C6}" sibTransId="{DF49F242-2D43-4395-B90D-5EFBAB3EADE9}"/>
    <dgm:cxn modelId="{D7E209E5-5182-4112-A3AA-A5B82C6F3DA0}" srcId="{C5F11EFF-20C2-4B78-8534-8FAA2FE3B8DC}" destId="{597FB731-52B3-4D3C-B252-FE1E60BFB1B9}" srcOrd="0" destOrd="0" parTransId="{710EBEF3-53BD-4401-B2BE-F4FA5F268DD5}" sibTransId="{FD44E80A-C8AC-4F20-BBE5-0CC56336D554}"/>
    <dgm:cxn modelId="{FFACF2E9-7730-446E-8B43-52FE8C96693F}" type="presOf" srcId="{3F0595D4-9A0A-4BE1-89D4-AFE9CA766933}" destId="{5AF92668-82BD-4D8D-8EF8-59B32FD171B5}" srcOrd="0" destOrd="9" presId="urn:microsoft.com/office/officeart/2005/8/layout/vList2"/>
    <dgm:cxn modelId="{8D419EEB-FAC7-481A-B6F0-14990BA0A2FE}" srcId="{2E110585-E69D-438A-9DEC-FA990E970473}" destId="{0D732609-058D-4B7D-96D1-293E1B8CB1C3}" srcOrd="7" destOrd="0" parTransId="{25BDF278-5DB7-42AB-8438-57AE19FEA89D}" sibTransId="{51004E9E-D680-4DC4-A83E-9D67F6F684F1}"/>
    <dgm:cxn modelId="{04F4E6EF-28C2-485E-B87A-90F8D518D396}" type="presOf" srcId="{B5B0CBC1-B831-48DF-A5A4-A3B78833D942}" destId="{5AF92668-82BD-4D8D-8EF8-59B32FD171B5}" srcOrd="0" destOrd="2" presId="urn:microsoft.com/office/officeart/2005/8/layout/vList2"/>
    <dgm:cxn modelId="{86A26F6E-24C8-42F3-BE80-DA404434D25D}" type="presParOf" srcId="{ED97AF8D-E65A-438D-9D26-A5E8E01E8663}" destId="{F52C20C9-D09E-4565-8BE3-EACAFC8E5EF4}" srcOrd="0" destOrd="0" presId="urn:microsoft.com/office/officeart/2005/8/layout/vList2"/>
    <dgm:cxn modelId="{9ADDDEA7-2706-445C-97DC-165B9F797F54}" type="presParOf" srcId="{ED97AF8D-E65A-438D-9D26-A5E8E01E8663}" destId="{5AF92668-82BD-4D8D-8EF8-59B32FD171B5}" srcOrd="1" destOrd="0" presId="urn:microsoft.com/office/officeart/2005/8/layout/vList2"/>
    <dgm:cxn modelId="{EE714F17-196F-430B-A1E6-6FC67DED56AF}" type="presParOf" srcId="{ED97AF8D-E65A-438D-9D26-A5E8E01E8663}" destId="{FC45DC73-1CC5-4D91-908D-F37DE3C9EC2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Duty</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dirty="0"/>
            <a:t>Breach</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ACF8C8D9-0D8D-4CD9-9CA1-771FE671DC22}">
      <dgm:prSet/>
      <dgm:spPr/>
      <dgm:t>
        <a:bodyPr/>
        <a:lstStyle/>
        <a:p>
          <a:r>
            <a:rPr lang="en-US" dirty="0"/>
            <a:t>Causation</a:t>
          </a:r>
        </a:p>
      </dgm:t>
    </dgm:pt>
    <dgm:pt modelId="{D11CC580-7D17-4E93-A6CA-7C2B3FC78DD0}" type="parTrans" cxnId="{1B1391E9-0A3A-4E42-9624-ACBE955C1EFF}">
      <dgm:prSet/>
      <dgm:spPr/>
      <dgm:t>
        <a:bodyPr/>
        <a:lstStyle/>
        <a:p>
          <a:endParaRPr lang="en-US"/>
        </a:p>
      </dgm:t>
    </dgm:pt>
    <dgm:pt modelId="{F2E28069-C736-4AB8-B818-5E9DE2DF592D}" type="sibTrans" cxnId="{1B1391E9-0A3A-4E42-9624-ACBE955C1EFF}">
      <dgm:prSet/>
      <dgm:spPr/>
      <dgm:t>
        <a:bodyPr/>
        <a:lstStyle/>
        <a:p>
          <a:endParaRPr lang="en-US"/>
        </a:p>
      </dgm:t>
    </dgm:pt>
    <dgm:pt modelId="{24143C87-2BC7-4218-9211-3E8A96A860E1}">
      <dgm:prSet/>
      <dgm:spPr/>
      <dgm:t>
        <a:bodyPr/>
        <a:lstStyle/>
        <a:p>
          <a:r>
            <a:rPr lang="en-US" dirty="0"/>
            <a:t>Damage/injury</a:t>
          </a:r>
        </a:p>
      </dgm:t>
    </dgm:pt>
    <dgm:pt modelId="{7BDBA35A-79C1-4E0A-8149-F43136D0C228}" type="sibTrans" cxnId="{0E1E3349-5B57-42CE-BD69-33FBC8AD8AFF}">
      <dgm:prSet/>
      <dgm:spPr/>
      <dgm:t>
        <a:bodyPr/>
        <a:lstStyle/>
        <a:p>
          <a:endParaRPr lang="en-US"/>
        </a:p>
      </dgm:t>
    </dgm:pt>
    <dgm:pt modelId="{661DB1F3-7432-4AB7-A374-49CCD7FC5C14}" type="parTrans" cxnId="{0E1E3349-5B57-42CE-BD69-33FBC8AD8AFF}">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4">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4">
        <dgm:presLayoutVars>
          <dgm:chMax val="0"/>
          <dgm:bulletEnabled val="1"/>
        </dgm:presLayoutVars>
      </dgm:prSet>
      <dgm:spPr/>
    </dgm:pt>
    <dgm:pt modelId="{C4D72B47-4B0A-4625-BE6A-FC171457FEFD}" type="pres">
      <dgm:prSet presAssocID="{43B6ECE3-D995-4F47-9E12-0A747073185F}" presName="spacer" presStyleCnt="0"/>
      <dgm:spPr/>
    </dgm:pt>
    <dgm:pt modelId="{BB01B819-F75B-4697-9264-3A62536BEF9F}" type="pres">
      <dgm:prSet presAssocID="{ACF8C8D9-0D8D-4CD9-9CA1-771FE671DC22}" presName="parentText" presStyleLbl="node1" presStyleIdx="2" presStyleCnt="4">
        <dgm:presLayoutVars>
          <dgm:chMax val="0"/>
          <dgm:bulletEnabled val="1"/>
        </dgm:presLayoutVars>
      </dgm:prSet>
      <dgm:spPr/>
    </dgm:pt>
    <dgm:pt modelId="{8A15639C-4101-4EBE-9AA0-5DD1B3463F24}" type="pres">
      <dgm:prSet presAssocID="{F2E28069-C736-4AB8-B818-5E9DE2DF592D}" presName="spacer" presStyleCnt="0"/>
      <dgm:spPr/>
    </dgm:pt>
    <dgm:pt modelId="{84885E2C-24B2-46E4-BF12-EF279755AEA7}" type="pres">
      <dgm:prSet presAssocID="{24143C87-2BC7-4218-9211-3E8A96A860E1}" presName="parentText" presStyleLbl="node1" presStyleIdx="3" presStyleCnt="4">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2E7B7C37-35F6-44DB-8141-456CE3B47167}" type="presOf" srcId="{ACF8C8D9-0D8D-4CD9-9CA1-771FE671DC22}" destId="{BB01B819-F75B-4697-9264-3A62536BEF9F}" srcOrd="0" destOrd="0" presId="urn:microsoft.com/office/officeart/2005/8/layout/vList2"/>
    <dgm:cxn modelId="{0E1E3349-5B57-42CE-BD69-33FBC8AD8AFF}" srcId="{6B324340-BD1D-4E53-90D2-111F9FA7E98B}" destId="{24143C87-2BC7-4218-9211-3E8A96A860E1}" srcOrd="3" destOrd="0" parTransId="{661DB1F3-7432-4AB7-A374-49CCD7FC5C14}" sibTransId="{7BDBA35A-79C1-4E0A-8149-F43136D0C228}"/>
    <dgm:cxn modelId="{79919651-B36F-49FB-A362-3D64453150D8}" type="presOf" srcId="{6B324340-BD1D-4E53-90D2-111F9FA7E98B}" destId="{FEA2D8A4-31D7-4EAA-96EB-C1495BBC73B2}" srcOrd="0" destOrd="0" presId="urn:microsoft.com/office/officeart/2005/8/layout/vList2"/>
    <dgm:cxn modelId="{8DC2C787-5AEF-44D8-ADFA-A8698490B26A}" type="presOf" srcId="{24143C87-2BC7-4218-9211-3E8A96A860E1}" destId="{84885E2C-24B2-46E4-BF12-EF279755AEA7}"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1B1391E9-0A3A-4E42-9624-ACBE955C1EFF}" srcId="{6B324340-BD1D-4E53-90D2-111F9FA7E98B}" destId="{ACF8C8D9-0D8D-4CD9-9CA1-771FE671DC22}" srcOrd="2" destOrd="0" parTransId="{D11CC580-7D17-4E93-A6CA-7C2B3FC78DD0}" sibTransId="{F2E28069-C736-4AB8-B818-5E9DE2DF592D}"/>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 modelId="{EB69ABA1-2D13-40D9-BE79-5F061B2733EC}" type="presParOf" srcId="{FEA2D8A4-31D7-4EAA-96EB-C1495BBC73B2}" destId="{C4D72B47-4B0A-4625-BE6A-FC171457FEFD}" srcOrd="3" destOrd="0" presId="urn:microsoft.com/office/officeart/2005/8/layout/vList2"/>
    <dgm:cxn modelId="{AE514E61-0929-45E5-B4B4-E904C3BE95DE}" type="presParOf" srcId="{FEA2D8A4-31D7-4EAA-96EB-C1495BBC73B2}" destId="{BB01B819-F75B-4697-9264-3A62536BEF9F}" srcOrd="4" destOrd="0" presId="urn:microsoft.com/office/officeart/2005/8/layout/vList2"/>
    <dgm:cxn modelId="{16810C06-C862-4DB4-9AAE-6530E8D94956}" type="presParOf" srcId="{FEA2D8A4-31D7-4EAA-96EB-C1495BBC73B2}" destId="{8A15639C-4101-4EBE-9AA0-5DD1B3463F24}" srcOrd="5" destOrd="0" presId="urn:microsoft.com/office/officeart/2005/8/layout/vList2"/>
    <dgm:cxn modelId="{40CE2F49-E281-41FB-8155-8CD2FEAC497C}" type="presParOf" srcId="{FEA2D8A4-31D7-4EAA-96EB-C1495BBC73B2}" destId="{84885E2C-24B2-46E4-BF12-EF279755AEA7}"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Discharge or other discriminatory/adverse action  </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dirty="0"/>
            <a:t>Because employee engaged in protected action (filed a complaint, testified, exercised other rights)</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2">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2">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79919651-B36F-49FB-A362-3D64453150D8}" type="presOf" srcId="{6B324340-BD1D-4E53-90D2-111F9FA7E98B}" destId="{FEA2D8A4-31D7-4EAA-96EB-C1495BBC73B2}"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No later than 15 workdays from delivery of citation</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a:t>In whole or in part</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ACF8C8D9-0D8D-4CD9-9CA1-771FE671DC22}">
      <dgm:prSet/>
      <dgm:spPr/>
      <dgm:t>
        <a:bodyPr/>
        <a:lstStyle/>
        <a:p>
          <a:r>
            <a:rPr lang="en-US" dirty="0"/>
            <a:t>Penalties, abatement periods, violations</a:t>
          </a:r>
        </a:p>
      </dgm:t>
    </dgm:pt>
    <dgm:pt modelId="{D11CC580-7D17-4E93-A6CA-7C2B3FC78DD0}" type="parTrans" cxnId="{1B1391E9-0A3A-4E42-9624-ACBE955C1EFF}">
      <dgm:prSet/>
      <dgm:spPr/>
      <dgm:t>
        <a:bodyPr/>
        <a:lstStyle/>
        <a:p>
          <a:endParaRPr lang="en-US"/>
        </a:p>
      </dgm:t>
    </dgm:pt>
    <dgm:pt modelId="{F2E28069-C736-4AB8-B818-5E9DE2DF592D}" type="sibTrans" cxnId="{1B1391E9-0A3A-4E42-9624-ACBE955C1EFF}">
      <dgm:prSet/>
      <dgm:spPr/>
      <dgm:t>
        <a:bodyPr/>
        <a:lstStyle/>
        <a:p>
          <a:endParaRPr lang="en-US"/>
        </a:p>
      </dgm:t>
    </dgm:pt>
    <dgm:pt modelId="{24143C87-2BC7-4218-9211-3E8A96A860E1}">
      <dgm:prSet/>
      <dgm:spPr/>
      <dgm:t>
        <a:bodyPr/>
        <a:lstStyle/>
        <a:p>
          <a:r>
            <a:rPr lang="en-US"/>
            <a:t>Posted with citation</a:t>
          </a:r>
        </a:p>
      </dgm:t>
    </dgm:pt>
    <dgm:pt modelId="{661DB1F3-7432-4AB7-A374-49CCD7FC5C14}" type="parTrans" cxnId="{0E1E3349-5B57-42CE-BD69-33FBC8AD8AFF}">
      <dgm:prSet/>
      <dgm:spPr/>
      <dgm:t>
        <a:bodyPr/>
        <a:lstStyle/>
        <a:p>
          <a:endParaRPr lang="en-US"/>
        </a:p>
      </dgm:t>
    </dgm:pt>
    <dgm:pt modelId="{7BDBA35A-79C1-4E0A-8149-F43136D0C228}" type="sibTrans" cxnId="{0E1E3349-5B57-42CE-BD69-33FBC8AD8AFF}">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4">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4">
        <dgm:presLayoutVars>
          <dgm:chMax val="0"/>
          <dgm:bulletEnabled val="1"/>
        </dgm:presLayoutVars>
      </dgm:prSet>
      <dgm:spPr/>
    </dgm:pt>
    <dgm:pt modelId="{C4D72B47-4B0A-4625-BE6A-FC171457FEFD}" type="pres">
      <dgm:prSet presAssocID="{43B6ECE3-D995-4F47-9E12-0A747073185F}" presName="spacer" presStyleCnt="0"/>
      <dgm:spPr/>
    </dgm:pt>
    <dgm:pt modelId="{BB01B819-F75B-4697-9264-3A62536BEF9F}" type="pres">
      <dgm:prSet presAssocID="{ACF8C8D9-0D8D-4CD9-9CA1-771FE671DC22}" presName="parentText" presStyleLbl="node1" presStyleIdx="2" presStyleCnt="4">
        <dgm:presLayoutVars>
          <dgm:chMax val="0"/>
          <dgm:bulletEnabled val="1"/>
        </dgm:presLayoutVars>
      </dgm:prSet>
      <dgm:spPr/>
    </dgm:pt>
    <dgm:pt modelId="{8A15639C-4101-4EBE-9AA0-5DD1B3463F24}" type="pres">
      <dgm:prSet presAssocID="{F2E28069-C736-4AB8-B818-5E9DE2DF592D}" presName="spacer" presStyleCnt="0"/>
      <dgm:spPr/>
    </dgm:pt>
    <dgm:pt modelId="{84885E2C-24B2-46E4-BF12-EF279755AEA7}" type="pres">
      <dgm:prSet presAssocID="{24143C87-2BC7-4218-9211-3E8A96A860E1}" presName="parentText" presStyleLbl="node1" presStyleIdx="3" presStyleCnt="4">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2E7B7C37-35F6-44DB-8141-456CE3B47167}" type="presOf" srcId="{ACF8C8D9-0D8D-4CD9-9CA1-771FE671DC22}" destId="{BB01B819-F75B-4697-9264-3A62536BEF9F}" srcOrd="0" destOrd="0" presId="urn:microsoft.com/office/officeart/2005/8/layout/vList2"/>
    <dgm:cxn modelId="{0E1E3349-5B57-42CE-BD69-33FBC8AD8AFF}" srcId="{6B324340-BD1D-4E53-90D2-111F9FA7E98B}" destId="{24143C87-2BC7-4218-9211-3E8A96A860E1}" srcOrd="3" destOrd="0" parTransId="{661DB1F3-7432-4AB7-A374-49CCD7FC5C14}" sibTransId="{7BDBA35A-79C1-4E0A-8149-F43136D0C228}"/>
    <dgm:cxn modelId="{79919651-B36F-49FB-A362-3D64453150D8}" type="presOf" srcId="{6B324340-BD1D-4E53-90D2-111F9FA7E98B}" destId="{FEA2D8A4-31D7-4EAA-96EB-C1495BBC73B2}" srcOrd="0" destOrd="0" presId="urn:microsoft.com/office/officeart/2005/8/layout/vList2"/>
    <dgm:cxn modelId="{8DC2C787-5AEF-44D8-ADFA-A8698490B26A}" type="presOf" srcId="{24143C87-2BC7-4218-9211-3E8A96A860E1}" destId="{84885E2C-24B2-46E4-BF12-EF279755AEA7}"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1B1391E9-0A3A-4E42-9624-ACBE955C1EFF}" srcId="{6B324340-BD1D-4E53-90D2-111F9FA7E98B}" destId="{ACF8C8D9-0D8D-4CD9-9CA1-771FE671DC22}" srcOrd="2" destOrd="0" parTransId="{D11CC580-7D17-4E93-A6CA-7C2B3FC78DD0}" sibTransId="{F2E28069-C736-4AB8-B818-5E9DE2DF592D}"/>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 modelId="{EB69ABA1-2D13-40D9-BE79-5F061B2733EC}" type="presParOf" srcId="{FEA2D8A4-31D7-4EAA-96EB-C1495BBC73B2}" destId="{C4D72B47-4B0A-4625-BE6A-FC171457FEFD}" srcOrd="3" destOrd="0" presId="urn:microsoft.com/office/officeart/2005/8/layout/vList2"/>
    <dgm:cxn modelId="{AE514E61-0929-45E5-B4B4-E904C3BE95DE}" type="presParOf" srcId="{FEA2D8A4-31D7-4EAA-96EB-C1495BBC73B2}" destId="{BB01B819-F75B-4697-9264-3A62536BEF9F}" srcOrd="4" destOrd="0" presId="urn:microsoft.com/office/officeart/2005/8/layout/vList2"/>
    <dgm:cxn modelId="{16810C06-C862-4DB4-9AAE-6530E8D94956}" type="presParOf" srcId="{FEA2D8A4-31D7-4EAA-96EB-C1495BBC73B2}" destId="{8A15639C-4101-4EBE-9AA0-5DD1B3463F24}" srcOrd="5" destOrd="0" presId="urn:microsoft.com/office/officeart/2005/8/layout/vList2"/>
    <dgm:cxn modelId="{40CE2F49-E281-41FB-8155-8CD2FEAC497C}" type="presParOf" srcId="{FEA2D8A4-31D7-4EAA-96EB-C1495BBC73B2}" destId="{84885E2C-24B2-46E4-BF12-EF279755AEA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867212-2245-45BE-872A-AED52DA3521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B1EB95A-5DA3-473D-9948-396A830221A1}">
      <dgm:prSet/>
      <dgm:spPr/>
      <dgm:t>
        <a:bodyPr/>
        <a:lstStyle/>
        <a:p>
          <a:r>
            <a:rPr lang="en-US"/>
            <a:t>Notify employees of time and place</a:t>
          </a:r>
        </a:p>
      </dgm:t>
    </dgm:pt>
    <dgm:pt modelId="{E59D09CE-4D3E-4739-A924-716CAC0B4CE6}" type="parTrans" cxnId="{8CEA1331-8009-43C3-96D3-F37BD202BF3A}">
      <dgm:prSet/>
      <dgm:spPr/>
      <dgm:t>
        <a:bodyPr/>
        <a:lstStyle/>
        <a:p>
          <a:endParaRPr lang="en-US"/>
        </a:p>
      </dgm:t>
    </dgm:pt>
    <dgm:pt modelId="{BAA6C5EA-7A2E-47CC-AB74-151BF2D98F21}" type="sibTrans" cxnId="{8CEA1331-8009-43C3-96D3-F37BD202BF3A}">
      <dgm:prSet/>
      <dgm:spPr/>
      <dgm:t>
        <a:bodyPr/>
        <a:lstStyle/>
        <a:p>
          <a:endParaRPr lang="en-US"/>
        </a:p>
      </dgm:t>
    </dgm:pt>
    <dgm:pt modelId="{A0594DD0-7D89-4E36-A559-BCCE9FDE8779}">
      <dgm:prSet/>
      <dgm:spPr/>
      <dgm:t>
        <a:bodyPr/>
        <a:lstStyle/>
        <a:p>
          <a:r>
            <a:rPr lang="en-US"/>
            <a:t>Right to attend</a:t>
          </a:r>
        </a:p>
      </dgm:t>
    </dgm:pt>
    <dgm:pt modelId="{BDE47A8B-3A57-4907-9713-8414DADBF2A1}" type="parTrans" cxnId="{E672E39F-94AE-4662-ADD2-088F71F89FBB}">
      <dgm:prSet/>
      <dgm:spPr/>
      <dgm:t>
        <a:bodyPr/>
        <a:lstStyle/>
        <a:p>
          <a:endParaRPr lang="en-US"/>
        </a:p>
      </dgm:t>
    </dgm:pt>
    <dgm:pt modelId="{8361E96F-E97B-494F-99E0-E3DB89DBAFEC}" type="sibTrans" cxnId="{E672E39F-94AE-4662-ADD2-088F71F89FBB}">
      <dgm:prSet/>
      <dgm:spPr/>
      <dgm:t>
        <a:bodyPr/>
        <a:lstStyle/>
        <a:p>
          <a:endParaRPr lang="en-US"/>
        </a:p>
      </dgm:t>
    </dgm:pt>
    <dgm:pt modelId="{0B4BFD60-5C59-46DC-A3A0-3DC1FACEDE20}">
      <dgm:prSet/>
      <dgm:spPr/>
      <dgm:t>
        <a:bodyPr/>
        <a:lstStyle/>
        <a:p>
          <a:r>
            <a:rPr lang="en-US"/>
            <a:t>Present documentation </a:t>
          </a:r>
        </a:p>
      </dgm:t>
    </dgm:pt>
    <dgm:pt modelId="{1F7078AB-3E31-438B-AF76-E61FB3210373}" type="parTrans" cxnId="{C5FB1307-AA8C-41C0-9CF5-02FE000C8E25}">
      <dgm:prSet/>
      <dgm:spPr/>
      <dgm:t>
        <a:bodyPr/>
        <a:lstStyle/>
        <a:p>
          <a:endParaRPr lang="en-US"/>
        </a:p>
      </dgm:t>
    </dgm:pt>
    <dgm:pt modelId="{188E3D6C-F312-49F8-92BC-92E12476D626}" type="sibTrans" cxnId="{C5FB1307-AA8C-41C0-9CF5-02FE000C8E25}">
      <dgm:prSet/>
      <dgm:spPr/>
      <dgm:t>
        <a:bodyPr/>
        <a:lstStyle/>
        <a:p>
          <a:endParaRPr lang="en-US"/>
        </a:p>
      </dgm:t>
    </dgm:pt>
    <dgm:pt modelId="{D56BBAF0-410F-45F4-8FF1-17590933B0FF}">
      <dgm:prSet/>
      <dgm:spPr/>
      <dgm:t>
        <a:bodyPr/>
        <a:lstStyle/>
        <a:p>
          <a:r>
            <a:rPr lang="en-US" dirty="0"/>
            <a:t>Abatement steps</a:t>
          </a:r>
        </a:p>
      </dgm:t>
    </dgm:pt>
    <dgm:pt modelId="{ADDC7580-980F-49EC-9EAC-5EA177FB7DAD}" type="parTrans" cxnId="{EB40E63F-22C7-4FFC-8029-7A9A07518DAC}">
      <dgm:prSet/>
      <dgm:spPr/>
      <dgm:t>
        <a:bodyPr/>
        <a:lstStyle/>
        <a:p>
          <a:endParaRPr lang="en-US"/>
        </a:p>
      </dgm:t>
    </dgm:pt>
    <dgm:pt modelId="{A42172B8-11BA-4282-A491-B39D8E5C5DA8}" type="sibTrans" cxnId="{EB40E63F-22C7-4FFC-8029-7A9A07518DAC}">
      <dgm:prSet/>
      <dgm:spPr/>
      <dgm:t>
        <a:bodyPr/>
        <a:lstStyle/>
        <a:p>
          <a:endParaRPr lang="en-US"/>
        </a:p>
      </dgm:t>
    </dgm:pt>
    <dgm:pt modelId="{A3B961E3-814F-49D3-82C7-AA28044E97B4}">
      <dgm:prSet/>
      <dgm:spPr/>
      <dgm:t>
        <a:bodyPr/>
        <a:lstStyle/>
        <a:p>
          <a:r>
            <a:rPr lang="en-US" dirty="0"/>
            <a:t>Amendments</a:t>
          </a:r>
        </a:p>
      </dgm:t>
    </dgm:pt>
    <dgm:pt modelId="{CCC6F958-7E59-42A2-9938-649036C7A08D}" type="parTrans" cxnId="{61434425-0E62-4332-B4AE-7D8C3E1DB40E}">
      <dgm:prSet/>
      <dgm:spPr/>
      <dgm:t>
        <a:bodyPr/>
        <a:lstStyle/>
        <a:p>
          <a:endParaRPr lang="en-US"/>
        </a:p>
      </dgm:t>
    </dgm:pt>
    <dgm:pt modelId="{0B78FAB6-EAFC-47D5-97E5-9DDC37093981}" type="sibTrans" cxnId="{61434425-0E62-4332-B4AE-7D8C3E1DB40E}">
      <dgm:prSet/>
      <dgm:spPr/>
      <dgm:t>
        <a:bodyPr/>
        <a:lstStyle/>
        <a:p>
          <a:endParaRPr lang="en-US"/>
        </a:p>
      </dgm:t>
    </dgm:pt>
    <dgm:pt modelId="{13FA7496-6C5B-4344-A563-813162DFE3E4}">
      <dgm:prSet/>
      <dgm:spPr/>
      <dgm:t>
        <a:bodyPr/>
        <a:lstStyle/>
        <a:p>
          <a:r>
            <a:rPr lang="en-US" dirty="0"/>
            <a:t>Contest facts/argument</a:t>
          </a:r>
        </a:p>
      </dgm:t>
    </dgm:pt>
    <dgm:pt modelId="{3DDAC62F-EE88-4C21-8E7B-698475EC3C8D}" type="parTrans" cxnId="{57B9E73B-A273-455E-BC1D-350C6BEEE79A}">
      <dgm:prSet/>
      <dgm:spPr/>
    </dgm:pt>
    <dgm:pt modelId="{9A9925F6-2D2B-4AB7-A210-5C356C460F24}" type="sibTrans" cxnId="{57B9E73B-A273-455E-BC1D-350C6BEEE79A}">
      <dgm:prSet/>
      <dgm:spPr/>
    </dgm:pt>
    <dgm:pt modelId="{8EB11840-2105-401E-A9E7-A0B5067885EF}" type="pres">
      <dgm:prSet presAssocID="{B3867212-2245-45BE-872A-AED52DA35210}" presName="linear" presStyleCnt="0">
        <dgm:presLayoutVars>
          <dgm:animLvl val="lvl"/>
          <dgm:resizeHandles val="exact"/>
        </dgm:presLayoutVars>
      </dgm:prSet>
      <dgm:spPr/>
    </dgm:pt>
    <dgm:pt modelId="{942BBCC3-B81F-4A86-B1E5-217933D86C02}" type="pres">
      <dgm:prSet presAssocID="{CB1EB95A-5DA3-473D-9948-396A830221A1}" presName="parentText" presStyleLbl="node1" presStyleIdx="0" presStyleCnt="2">
        <dgm:presLayoutVars>
          <dgm:chMax val="0"/>
          <dgm:bulletEnabled val="1"/>
        </dgm:presLayoutVars>
      </dgm:prSet>
      <dgm:spPr/>
    </dgm:pt>
    <dgm:pt modelId="{60AB4E34-408B-4A38-A6DF-A543F16AA135}" type="pres">
      <dgm:prSet presAssocID="{CB1EB95A-5DA3-473D-9948-396A830221A1}" presName="childText" presStyleLbl="revTx" presStyleIdx="0" presStyleCnt="2">
        <dgm:presLayoutVars>
          <dgm:bulletEnabled val="1"/>
        </dgm:presLayoutVars>
      </dgm:prSet>
      <dgm:spPr/>
    </dgm:pt>
    <dgm:pt modelId="{5E1F66C4-6176-4FD4-8F0F-399C6FBA68A9}" type="pres">
      <dgm:prSet presAssocID="{0B4BFD60-5C59-46DC-A3A0-3DC1FACEDE20}" presName="parentText" presStyleLbl="node1" presStyleIdx="1" presStyleCnt="2">
        <dgm:presLayoutVars>
          <dgm:chMax val="0"/>
          <dgm:bulletEnabled val="1"/>
        </dgm:presLayoutVars>
      </dgm:prSet>
      <dgm:spPr/>
    </dgm:pt>
    <dgm:pt modelId="{EC8ACA5A-3AA3-4D6F-BE68-43398A624432}" type="pres">
      <dgm:prSet presAssocID="{0B4BFD60-5C59-46DC-A3A0-3DC1FACEDE20}" presName="childText" presStyleLbl="revTx" presStyleIdx="1" presStyleCnt="2">
        <dgm:presLayoutVars>
          <dgm:bulletEnabled val="1"/>
        </dgm:presLayoutVars>
      </dgm:prSet>
      <dgm:spPr/>
    </dgm:pt>
  </dgm:ptLst>
  <dgm:cxnLst>
    <dgm:cxn modelId="{C5FB1307-AA8C-41C0-9CF5-02FE000C8E25}" srcId="{B3867212-2245-45BE-872A-AED52DA35210}" destId="{0B4BFD60-5C59-46DC-A3A0-3DC1FACEDE20}" srcOrd="1" destOrd="0" parTransId="{1F7078AB-3E31-438B-AF76-E61FB3210373}" sibTransId="{188E3D6C-F312-49F8-92BC-92E12476D626}"/>
    <dgm:cxn modelId="{82DB7121-397B-43E3-BC6C-55F4AFAE28C8}" type="presOf" srcId="{A0594DD0-7D89-4E36-A559-BCCE9FDE8779}" destId="{60AB4E34-408B-4A38-A6DF-A543F16AA135}" srcOrd="0" destOrd="0" presId="urn:microsoft.com/office/officeart/2005/8/layout/vList2"/>
    <dgm:cxn modelId="{1F5BA922-2D3B-466E-83CA-8872304AD8AA}" type="presOf" srcId="{0B4BFD60-5C59-46DC-A3A0-3DC1FACEDE20}" destId="{5E1F66C4-6176-4FD4-8F0F-399C6FBA68A9}" srcOrd="0" destOrd="0" presId="urn:microsoft.com/office/officeart/2005/8/layout/vList2"/>
    <dgm:cxn modelId="{61434425-0E62-4332-B4AE-7D8C3E1DB40E}" srcId="{0B4BFD60-5C59-46DC-A3A0-3DC1FACEDE20}" destId="{A3B961E3-814F-49D3-82C7-AA28044E97B4}" srcOrd="1" destOrd="0" parTransId="{CCC6F958-7E59-42A2-9938-649036C7A08D}" sibTransId="{0B78FAB6-EAFC-47D5-97E5-9DDC37093981}"/>
    <dgm:cxn modelId="{8CEA1331-8009-43C3-96D3-F37BD202BF3A}" srcId="{B3867212-2245-45BE-872A-AED52DA35210}" destId="{CB1EB95A-5DA3-473D-9948-396A830221A1}" srcOrd="0" destOrd="0" parTransId="{E59D09CE-4D3E-4739-A924-716CAC0B4CE6}" sibTransId="{BAA6C5EA-7A2E-47CC-AB74-151BF2D98F21}"/>
    <dgm:cxn modelId="{E8598337-FBAA-4DC0-A429-63AB364BF460}" type="presOf" srcId="{CB1EB95A-5DA3-473D-9948-396A830221A1}" destId="{942BBCC3-B81F-4A86-B1E5-217933D86C02}" srcOrd="0" destOrd="0" presId="urn:microsoft.com/office/officeart/2005/8/layout/vList2"/>
    <dgm:cxn modelId="{57B9E73B-A273-455E-BC1D-350C6BEEE79A}" srcId="{0B4BFD60-5C59-46DC-A3A0-3DC1FACEDE20}" destId="{13FA7496-6C5B-4344-A563-813162DFE3E4}" srcOrd="2" destOrd="0" parTransId="{3DDAC62F-EE88-4C21-8E7B-698475EC3C8D}" sibTransId="{9A9925F6-2D2B-4AB7-A210-5C356C460F24}"/>
    <dgm:cxn modelId="{EB40E63F-22C7-4FFC-8029-7A9A07518DAC}" srcId="{0B4BFD60-5C59-46DC-A3A0-3DC1FACEDE20}" destId="{D56BBAF0-410F-45F4-8FF1-17590933B0FF}" srcOrd="0" destOrd="0" parTransId="{ADDC7580-980F-49EC-9EAC-5EA177FB7DAD}" sibTransId="{A42172B8-11BA-4282-A491-B39D8E5C5DA8}"/>
    <dgm:cxn modelId="{5F707461-5069-4D0A-B528-393841F32B5A}" type="presOf" srcId="{B3867212-2245-45BE-872A-AED52DA35210}" destId="{8EB11840-2105-401E-A9E7-A0B5067885EF}" srcOrd="0" destOrd="0" presId="urn:microsoft.com/office/officeart/2005/8/layout/vList2"/>
    <dgm:cxn modelId="{8350EE61-0324-41D9-B1CE-B9288A8AC6B3}" type="presOf" srcId="{D56BBAF0-410F-45F4-8FF1-17590933B0FF}" destId="{EC8ACA5A-3AA3-4D6F-BE68-43398A624432}" srcOrd="0" destOrd="0" presId="urn:microsoft.com/office/officeart/2005/8/layout/vList2"/>
    <dgm:cxn modelId="{E672E39F-94AE-4662-ADD2-088F71F89FBB}" srcId="{CB1EB95A-5DA3-473D-9948-396A830221A1}" destId="{A0594DD0-7D89-4E36-A559-BCCE9FDE8779}" srcOrd="0" destOrd="0" parTransId="{BDE47A8B-3A57-4907-9713-8414DADBF2A1}" sibTransId="{8361E96F-E97B-494F-99E0-E3DB89DBAFEC}"/>
    <dgm:cxn modelId="{6D681FAB-5E42-43D2-B2DF-5DCAB119BD70}" type="presOf" srcId="{13FA7496-6C5B-4344-A563-813162DFE3E4}" destId="{EC8ACA5A-3AA3-4D6F-BE68-43398A624432}" srcOrd="0" destOrd="2" presId="urn:microsoft.com/office/officeart/2005/8/layout/vList2"/>
    <dgm:cxn modelId="{3FCB2FF7-3CC3-46E8-B517-7843548870B0}" type="presOf" srcId="{A3B961E3-814F-49D3-82C7-AA28044E97B4}" destId="{EC8ACA5A-3AA3-4D6F-BE68-43398A624432}" srcOrd="0" destOrd="1" presId="urn:microsoft.com/office/officeart/2005/8/layout/vList2"/>
    <dgm:cxn modelId="{ED7927D8-82A1-4E4C-A868-ABC667615596}" type="presParOf" srcId="{8EB11840-2105-401E-A9E7-A0B5067885EF}" destId="{942BBCC3-B81F-4A86-B1E5-217933D86C02}" srcOrd="0" destOrd="0" presId="urn:microsoft.com/office/officeart/2005/8/layout/vList2"/>
    <dgm:cxn modelId="{8B4B457B-378E-40ED-A952-5AFFCFCBDBC0}" type="presParOf" srcId="{8EB11840-2105-401E-A9E7-A0B5067885EF}" destId="{60AB4E34-408B-4A38-A6DF-A543F16AA135}" srcOrd="1" destOrd="0" presId="urn:microsoft.com/office/officeart/2005/8/layout/vList2"/>
    <dgm:cxn modelId="{4091684D-A78C-4C19-9E49-8D461B9C4546}" type="presParOf" srcId="{8EB11840-2105-401E-A9E7-A0B5067885EF}" destId="{5E1F66C4-6176-4FD4-8F0F-399C6FBA68A9}" srcOrd="2" destOrd="0" presId="urn:microsoft.com/office/officeart/2005/8/layout/vList2"/>
    <dgm:cxn modelId="{121A5231-DA30-491D-A638-E84F745157CB}" type="presParOf" srcId="{8EB11840-2105-401E-A9E7-A0B5067885EF}" destId="{EC8ACA5A-3AA3-4D6F-BE68-43398A62443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DEAABC-C95E-4F99-BF72-D1AEA7D5CA0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2B150DA-4BA8-4B00-BA0A-5347D27C7D43}">
      <dgm:prSet/>
      <dgm:spPr/>
      <dgm:t>
        <a:bodyPr/>
        <a:lstStyle/>
        <a:p>
          <a:r>
            <a:rPr lang="en-US" b="0" i="0" dirty="0"/>
            <a:t>Serious</a:t>
          </a:r>
          <a:endParaRPr lang="en-US" dirty="0"/>
        </a:p>
      </dgm:t>
    </dgm:pt>
    <dgm:pt modelId="{82C3EE39-FA6C-4E29-A3AB-42680882514D}" type="parTrans" cxnId="{0C18EA8C-E29B-4BB4-92E8-B6912130D1F2}">
      <dgm:prSet/>
      <dgm:spPr/>
      <dgm:t>
        <a:bodyPr/>
        <a:lstStyle/>
        <a:p>
          <a:endParaRPr lang="en-US"/>
        </a:p>
      </dgm:t>
    </dgm:pt>
    <dgm:pt modelId="{37EFCCCF-E028-4024-9413-AA1D34AEE04B}" type="sibTrans" cxnId="{0C18EA8C-E29B-4BB4-92E8-B6912130D1F2}">
      <dgm:prSet/>
      <dgm:spPr/>
      <dgm:t>
        <a:bodyPr/>
        <a:lstStyle/>
        <a:p>
          <a:endParaRPr lang="en-US"/>
        </a:p>
      </dgm:t>
    </dgm:pt>
    <dgm:pt modelId="{0DE6170E-4BE0-4CFA-A6C1-A6E70A81B630}">
      <dgm:prSet/>
      <dgm:spPr/>
      <dgm:t>
        <a:bodyPr/>
        <a:lstStyle/>
        <a:p>
          <a:r>
            <a:rPr lang="en-US" b="0" i="0"/>
            <a:t>Other-than-serious</a:t>
          </a:r>
          <a:endParaRPr lang="en-US"/>
        </a:p>
      </dgm:t>
    </dgm:pt>
    <dgm:pt modelId="{A67F3CE8-A327-4600-8AE3-4D976C93F1DC}" type="parTrans" cxnId="{BEF36C8A-C811-4BFF-83AA-E4631BA988EF}">
      <dgm:prSet/>
      <dgm:spPr/>
      <dgm:t>
        <a:bodyPr/>
        <a:lstStyle/>
        <a:p>
          <a:endParaRPr lang="en-US"/>
        </a:p>
      </dgm:t>
    </dgm:pt>
    <dgm:pt modelId="{83DAFE3B-D2F1-4AD5-9CE4-BF9D379B2854}" type="sibTrans" cxnId="{BEF36C8A-C811-4BFF-83AA-E4631BA988EF}">
      <dgm:prSet/>
      <dgm:spPr/>
      <dgm:t>
        <a:bodyPr/>
        <a:lstStyle/>
        <a:p>
          <a:endParaRPr lang="en-US"/>
        </a:p>
      </dgm:t>
    </dgm:pt>
    <dgm:pt modelId="{82830BD5-63F8-43CF-8835-111A6FFB03B0}">
      <dgm:prSet/>
      <dgm:spPr/>
      <dgm:t>
        <a:bodyPr/>
        <a:lstStyle/>
        <a:p>
          <a:r>
            <a:rPr lang="en-US" b="0" i="0"/>
            <a:t>Repeat</a:t>
          </a:r>
          <a:endParaRPr lang="en-US"/>
        </a:p>
      </dgm:t>
    </dgm:pt>
    <dgm:pt modelId="{BF2E885F-C444-4BCF-8BB3-0E255FA9ED82}" type="parTrans" cxnId="{81A84296-C06F-4EE6-BEDD-9CDB0300B668}">
      <dgm:prSet/>
      <dgm:spPr/>
      <dgm:t>
        <a:bodyPr/>
        <a:lstStyle/>
        <a:p>
          <a:endParaRPr lang="en-US"/>
        </a:p>
      </dgm:t>
    </dgm:pt>
    <dgm:pt modelId="{72FD4939-0C83-42F2-B4CD-AC49395F012C}" type="sibTrans" cxnId="{81A84296-C06F-4EE6-BEDD-9CDB0300B668}">
      <dgm:prSet/>
      <dgm:spPr/>
      <dgm:t>
        <a:bodyPr/>
        <a:lstStyle/>
        <a:p>
          <a:endParaRPr lang="en-US"/>
        </a:p>
      </dgm:t>
    </dgm:pt>
    <dgm:pt modelId="{2CC80C19-C9C1-4965-A1D4-79D0EE7C37E0}">
      <dgm:prSet/>
      <dgm:spPr/>
      <dgm:t>
        <a:bodyPr/>
        <a:lstStyle/>
        <a:p>
          <a:r>
            <a:rPr lang="en-US" b="0" i="0"/>
            <a:t>Willful </a:t>
          </a:r>
          <a:endParaRPr lang="en-US"/>
        </a:p>
      </dgm:t>
    </dgm:pt>
    <dgm:pt modelId="{135596C7-0B4E-4576-9C2F-19350A06695E}" type="parTrans" cxnId="{CF048606-3B60-4B85-8166-35F37362B68C}">
      <dgm:prSet/>
      <dgm:spPr/>
      <dgm:t>
        <a:bodyPr/>
        <a:lstStyle/>
        <a:p>
          <a:endParaRPr lang="en-US"/>
        </a:p>
      </dgm:t>
    </dgm:pt>
    <dgm:pt modelId="{89106EDA-A792-41C1-A9AE-1CC609B9EB3C}" type="sibTrans" cxnId="{CF048606-3B60-4B85-8166-35F37362B68C}">
      <dgm:prSet/>
      <dgm:spPr/>
      <dgm:t>
        <a:bodyPr/>
        <a:lstStyle/>
        <a:p>
          <a:endParaRPr lang="en-US"/>
        </a:p>
      </dgm:t>
    </dgm:pt>
    <dgm:pt modelId="{ED229F6A-C202-414D-A21B-40C07DF65BAE}" type="pres">
      <dgm:prSet presAssocID="{D6DEAABC-C95E-4F99-BF72-D1AEA7D5CA0E}" presName="linear" presStyleCnt="0">
        <dgm:presLayoutVars>
          <dgm:dir/>
          <dgm:animLvl val="lvl"/>
          <dgm:resizeHandles val="exact"/>
        </dgm:presLayoutVars>
      </dgm:prSet>
      <dgm:spPr/>
    </dgm:pt>
    <dgm:pt modelId="{E94F8DBF-A779-40C6-A625-3AF003229F7C}" type="pres">
      <dgm:prSet presAssocID="{E2B150DA-4BA8-4B00-BA0A-5347D27C7D43}" presName="parentLin" presStyleCnt="0"/>
      <dgm:spPr/>
    </dgm:pt>
    <dgm:pt modelId="{07575DD4-EE61-474C-B52E-36E6E31104B5}" type="pres">
      <dgm:prSet presAssocID="{E2B150DA-4BA8-4B00-BA0A-5347D27C7D43}" presName="parentLeftMargin" presStyleLbl="node1" presStyleIdx="0" presStyleCnt="4"/>
      <dgm:spPr/>
    </dgm:pt>
    <dgm:pt modelId="{2178DEDC-F5D5-4965-9372-9ACEEA4541C3}" type="pres">
      <dgm:prSet presAssocID="{E2B150DA-4BA8-4B00-BA0A-5347D27C7D43}" presName="parentText" presStyleLbl="node1" presStyleIdx="0" presStyleCnt="4">
        <dgm:presLayoutVars>
          <dgm:chMax val="0"/>
          <dgm:bulletEnabled val="1"/>
        </dgm:presLayoutVars>
      </dgm:prSet>
      <dgm:spPr/>
    </dgm:pt>
    <dgm:pt modelId="{5067C5AB-C894-45FB-A1B3-852AD37E50FF}" type="pres">
      <dgm:prSet presAssocID="{E2B150DA-4BA8-4B00-BA0A-5347D27C7D43}" presName="negativeSpace" presStyleCnt="0"/>
      <dgm:spPr/>
    </dgm:pt>
    <dgm:pt modelId="{EC0BF5F6-CE7A-4DC8-A2B8-EB8831341AB7}" type="pres">
      <dgm:prSet presAssocID="{E2B150DA-4BA8-4B00-BA0A-5347D27C7D43}" presName="childText" presStyleLbl="conFgAcc1" presStyleIdx="0" presStyleCnt="4">
        <dgm:presLayoutVars>
          <dgm:bulletEnabled val="1"/>
        </dgm:presLayoutVars>
      </dgm:prSet>
      <dgm:spPr/>
    </dgm:pt>
    <dgm:pt modelId="{43FA295E-AB52-4D8F-A7DA-472307780468}" type="pres">
      <dgm:prSet presAssocID="{37EFCCCF-E028-4024-9413-AA1D34AEE04B}" presName="spaceBetweenRectangles" presStyleCnt="0"/>
      <dgm:spPr/>
    </dgm:pt>
    <dgm:pt modelId="{48D56326-6C0F-41C8-8E4E-0DB8E7312D55}" type="pres">
      <dgm:prSet presAssocID="{0DE6170E-4BE0-4CFA-A6C1-A6E70A81B630}" presName="parentLin" presStyleCnt="0"/>
      <dgm:spPr/>
    </dgm:pt>
    <dgm:pt modelId="{42A9AEEC-4370-4D35-ACFD-553F73E4257B}" type="pres">
      <dgm:prSet presAssocID="{0DE6170E-4BE0-4CFA-A6C1-A6E70A81B630}" presName="parentLeftMargin" presStyleLbl="node1" presStyleIdx="0" presStyleCnt="4"/>
      <dgm:spPr/>
    </dgm:pt>
    <dgm:pt modelId="{4484DF97-23AD-4B8E-8BC8-89BD0F2EF711}" type="pres">
      <dgm:prSet presAssocID="{0DE6170E-4BE0-4CFA-A6C1-A6E70A81B630}" presName="parentText" presStyleLbl="node1" presStyleIdx="1" presStyleCnt="4">
        <dgm:presLayoutVars>
          <dgm:chMax val="0"/>
          <dgm:bulletEnabled val="1"/>
        </dgm:presLayoutVars>
      </dgm:prSet>
      <dgm:spPr/>
    </dgm:pt>
    <dgm:pt modelId="{F5680A14-E839-4289-AE25-16FDCF5F562D}" type="pres">
      <dgm:prSet presAssocID="{0DE6170E-4BE0-4CFA-A6C1-A6E70A81B630}" presName="negativeSpace" presStyleCnt="0"/>
      <dgm:spPr/>
    </dgm:pt>
    <dgm:pt modelId="{8EB6C062-8629-42C7-9F98-95CC3953D7B7}" type="pres">
      <dgm:prSet presAssocID="{0DE6170E-4BE0-4CFA-A6C1-A6E70A81B630}" presName="childText" presStyleLbl="conFgAcc1" presStyleIdx="1" presStyleCnt="4">
        <dgm:presLayoutVars>
          <dgm:bulletEnabled val="1"/>
        </dgm:presLayoutVars>
      </dgm:prSet>
      <dgm:spPr/>
    </dgm:pt>
    <dgm:pt modelId="{BAE97AEF-F0D1-46AE-8261-BCB9F1F8E0D7}" type="pres">
      <dgm:prSet presAssocID="{83DAFE3B-D2F1-4AD5-9CE4-BF9D379B2854}" presName="spaceBetweenRectangles" presStyleCnt="0"/>
      <dgm:spPr/>
    </dgm:pt>
    <dgm:pt modelId="{620B0892-E2D6-47F5-BF96-CA968E8C0885}" type="pres">
      <dgm:prSet presAssocID="{82830BD5-63F8-43CF-8835-111A6FFB03B0}" presName="parentLin" presStyleCnt="0"/>
      <dgm:spPr/>
    </dgm:pt>
    <dgm:pt modelId="{8DC079AF-697D-402B-9E52-B6B19A98DE98}" type="pres">
      <dgm:prSet presAssocID="{82830BD5-63F8-43CF-8835-111A6FFB03B0}" presName="parentLeftMargin" presStyleLbl="node1" presStyleIdx="1" presStyleCnt="4"/>
      <dgm:spPr/>
    </dgm:pt>
    <dgm:pt modelId="{C01632E1-06E8-41D5-8C7E-4C12D5C007C8}" type="pres">
      <dgm:prSet presAssocID="{82830BD5-63F8-43CF-8835-111A6FFB03B0}" presName="parentText" presStyleLbl="node1" presStyleIdx="2" presStyleCnt="4">
        <dgm:presLayoutVars>
          <dgm:chMax val="0"/>
          <dgm:bulletEnabled val="1"/>
        </dgm:presLayoutVars>
      </dgm:prSet>
      <dgm:spPr/>
    </dgm:pt>
    <dgm:pt modelId="{3BD669D6-C4DA-4A71-BC69-D256BE577BA3}" type="pres">
      <dgm:prSet presAssocID="{82830BD5-63F8-43CF-8835-111A6FFB03B0}" presName="negativeSpace" presStyleCnt="0"/>
      <dgm:spPr/>
    </dgm:pt>
    <dgm:pt modelId="{0290D05B-FA7A-4851-8F86-B0B715A813BD}" type="pres">
      <dgm:prSet presAssocID="{82830BD5-63F8-43CF-8835-111A6FFB03B0}" presName="childText" presStyleLbl="conFgAcc1" presStyleIdx="2" presStyleCnt="4">
        <dgm:presLayoutVars>
          <dgm:bulletEnabled val="1"/>
        </dgm:presLayoutVars>
      </dgm:prSet>
      <dgm:spPr/>
    </dgm:pt>
    <dgm:pt modelId="{340BDECB-55AB-44C5-B409-8F18D347E251}" type="pres">
      <dgm:prSet presAssocID="{72FD4939-0C83-42F2-B4CD-AC49395F012C}" presName="spaceBetweenRectangles" presStyleCnt="0"/>
      <dgm:spPr/>
    </dgm:pt>
    <dgm:pt modelId="{168A1BBF-8F22-4E37-AA2D-BA40BF834F38}" type="pres">
      <dgm:prSet presAssocID="{2CC80C19-C9C1-4965-A1D4-79D0EE7C37E0}" presName="parentLin" presStyleCnt="0"/>
      <dgm:spPr/>
    </dgm:pt>
    <dgm:pt modelId="{AA184705-BD25-460F-B74D-F0E9FB41B471}" type="pres">
      <dgm:prSet presAssocID="{2CC80C19-C9C1-4965-A1D4-79D0EE7C37E0}" presName="parentLeftMargin" presStyleLbl="node1" presStyleIdx="2" presStyleCnt="4"/>
      <dgm:spPr/>
    </dgm:pt>
    <dgm:pt modelId="{B7DD16CC-6C78-4C42-AD46-D2AC96853C4E}" type="pres">
      <dgm:prSet presAssocID="{2CC80C19-C9C1-4965-A1D4-79D0EE7C37E0}" presName="parentText" presStyleLbl="node1" presStyleIdx="3" presStyleCnt="4">
        <dgm:presLayoutVars>
          <dgm:chMax val="0"/>
          <dgm:bulletEnabled val="1"/>
        </dgm:presLayoutVars>
      </dgm:prSet>
      <dgm:spPr/>
    </dgm:pt>
    <dgm:pt modelId="{F63B2677-C388-4929-BC90-CEB603140B9A}" type="pres">
      <dgm:prSet presAssocID="{2CC80C19-C9C1-4965-A1D4-79D0EE7C37E0}" presName="negativeSpace" presStyleCnt="0"/>
      <dgm:spPr/>
    </dgm:pt>
    <dgm:pt modelId="{AE2450E1-2D6F-472D-8F53-7B09543CBDE4}" type="pres">
      <dgm:prSet presAssocID="{2CC80C19-C9C1-4965-A1D4-79D0EE7C37E0}" presName="childText" presStyleLbl="conFgAcc1" presStyleIdx="3" presStyleCnt="4">
        <dgm:presLayoutVars>
          <dgm:bulletEnabled val="1"/>
        </dgm:presLayoutVars>
      </dgm:prSet>
      <dgm:spPr/>
    </dgm:pt>
  </dgm:ptLst>
  <dgm:cxnLst>
    <dgm:cxn modelId="{CF048606-3B60-4B85-8166-35F37362B68C}" srcId="{D6DEAABC-C95E-4F99-BF72-D1AEA7D5CA0E}" destId="{2CC80C19-C9C1-4965-A1D4-79D0EE7C37E0}" srcOrd="3" destOrd="0" parTransId="{135596C7-0B4E-4576-9C2F-19350A06695E}" sibTransId="{89106EDA-A792-41C1-A9AE-1CC609B9EB3C}"/>
    <dgm:cxn modelId="{A1810735-BE21-4159-B147-A1EF4AEEBE20}" type="presOf" srcId="{E2B150DA-4BA8-4B00-BA0A-5347D27C7D43}" destId="{2178DEDC-F5D5-4965-9372-9ACEEA4541C3}" srcOrd="1" destOrd="0" presId="urn:microsoft.com/office/officeart/2005/8/layout/list1"/>
    <dgm:cxn modelId="{A112673A-2701-4DEE-AD3A-811131B57D46}" type="presOf" srcId="{2CC80C19-C9C1-4965-A1D4-79D0EE7C37E0}" destId="{B7DD16CC-6C78-4C42-AD46-D2AC96853C4E}" srcOrd="1" destOrd="0" presId="urn:microsoft.com/office/officeart/2005/8/layout/list1"/>
    <dgm:cxn modelId="{F142274A-6429-4DB6-A82F-9537D3EE53B7}" type="presOf" srcId="{0DE6170E-4BE0-4CFA-A6C1-A6E70A81B630}" destId="{42A9AEEC-4370-4D35-ACFD-553F73E4257B}" srcOrd="0" destOrd="0" presId="urn:microsoft.com/office/officeart/2005/8/layout/list1"/>
    <dgm:cxn modelId="{1DFA4A7F-F59D-45EA-A5B9-E363E14FF3F5}" type="presOf" srcId="{E2B150DA-4BA8-4B00-BA0A-5347D27C7D43}" destId="{07575DD4-EE61-474C-B52E-36E6E31104B5}" srcOrd="0" destOrd="0" presId="urn:microsoft.com/office/officeart/2005/8/layout/list1"/>
    <dgm:cxn modelId="{BEF36C8A-C811-4BFF-83AA-E4631BA988EF}" srcId="{D6DEAABC-C95E-4F99-BF72-D1AEA7D5CA0E}" destId="{0DE6170E-4BE0-4CFA-A6C1-A6E70A81B630}" srcOrd="1" destOrd="0" parTransId="{A67F3CE8-A327-4600-8AE3-4D976C93F1DC}" sibTransId="{83DAFE3B-D2F1-4AD5-9CE4-BF9D379B2854}"/>
    <dgm:cxn modelId="{0C18EA8C-E29B-4BB4-92E8-B6912130D1F2}" srcId="{D6DEAABC-C95E-4F99-BF72-D1AEA7D5CA0E}" destId="{E2B150DA-4BA8-4B00-BA0A-5347D27C7D43}" srcOrd="0" destOrd="0" parTransId="{82C3EE39-FA6C-4E29-A3AB-42680882514D}" sibTransId="{37EFCCCF-E028-4024-9413-AA1D34AEE04B}"/>
    <dgm:cxn modelId="{81A84296-C06F-4EE6-BEDD-9CDB0300B668}" srcId="{D6DEAABC-C95E-4F99-BF72-D1AEA7D5CA0E}" destId="{82830BD5-63F8-43CF-8835-111A6FFB03B0}" srcOrd="2" destOrd="0" parTransId="{BF2E885F-C444-4BCF-8BB3-0E255FA9ED82}" sibTransId="{72FD4939-0C83-42F2-B4CD-AC49395F012C}"/>
    <dgm:cxn modelId="{7147F9B1-48D5-4DA7-9C0A-3F52188ACCB5}" type="presOf" srcId="{82830BD5-63F8-43CF-8835-111A6FFB03B0}" destId="{8DC079AF-697D-402B-9E52-B6B19A98DE98}" srcOrd="0" destOrd="0" presId="urn:microsoft.com/office/officeart/2005/8/layout/list1"/>
    <dgm:cxn modelId="{67D4FEB4-4B18-480B-99FE-D40A62B724E9}" type="presOf" srcId="{0DE6170E-4BE0-4CFA-A6C1-A6E70A81B630}" destId="{4484DF97-23AD-4B8E-8BC8-89BD0F2EF711}" srcOrd="1" destOrd="0" presId="urn:microsoft.com/office/officeart/2005/8/layout/list1"/>
    <dgm:cxn modelId="{2F5FB0BD-9088-4FAA-8640-A577F0695D44}" type="presOf" srcId="{2CC80C19-C9C1-4965-A1D4-79D0EE7C37E0}" destId="{AA184705-BD25-460F-B74D-F0E9FB41B471}" srcOrd="0" destOrd="0" presId="urn:microsoft.com/office/officeart/2005/8/layout/list1"/>
    <dgm:cxn modelId="{E8AB24F8-6CC0-4CF3-AA82-46608B2E29D0}" type="presOf" srcId="{82830BD5-63F8-43CF-8835-111A6FFB03B0}" destId="{C01632E1-06E8-41D5-8C7E-4C12D5C007C8}" srcOrd="1" destOrd="0" presId="urn:microsoft.com/office/officeart/2005/8/layout/list1"/>
    <dgm:cxn modelId="{9D3367FA-06F5-4C00-9E18-2A87F62D0019}" type="presOf" srcId="{D6DEAABC-C95E-4F99-BF72-D1AEA7D5CA0E}" destId="{ED229F6A-C202-414D-A21B-40C07DF65BAE}" srcOrd="0" destOrd="0" presId="urn:microsoft.com/office/officeart/2005/8/layout/list1"/>
    <dgm:cxn modelId="{4316C155-FDD8-47D6-82B6-1DE2857AE186}" type="presParOf" srcId="{ED229F6A-C202-414D-A21B-40C07DF65BAE}" destId="{E94F8DBF-A779-40C6-A625-3AF003229F7C}" srcOrd="0" destOrd="0" presId="urn:microsoft.com/office/officeart/2005/8/layout/list1"/>
    <dgm:cxn modelId="{0CF9F92F-6D66-4B8A-97D5-FB1785EFF2B3}" type="presParOf" srcId="{E94F8DBF-A779-40C6-A625-3AF003229F7C}" destId="{07575DD4-EE61-474C-B52E-36E6E31104B5}" srcOrd="0" destOrd="0" presId="urn:microsoft.com/office/officeart/2005/8/layout/list1"/>
    <dgm:cxn modelId="{2CCBDC39-A181-4B7A-A5DC-3B5DB279C3CA}" type="presParOf" srcId="{E94F8DBF-A779-40C6-A625-3AF003229F7C}" destId="{2178DEDC-F5D5-4965-9372-9ACEEA4541C3}" srcOrd="1" destOrd="0" presId="urn:microsoft.com/office/officeart/2005/8/layout/list1"/>
    <dgm:cxn modelId="{CF4802DF-29E6-43DB-A660-16A5A620D582}" type="presParOf" srcId="{ED229F6A-C202-414D-A21B-40C07DF65BAE}" destId="{5067C5AB-C894-45FB-A1B3-852AD37E50FF}" srcOrd="1" destOrd="0" presId="urn:microsoft.com/office/officeart/2005/8/layout/list1"/>
    <dgm:cxn modelId="{AB8311AE-C263-4040-BC38-A0948686AD9B}" type="presParOf" srcId="{ED229F6A-C202-414D-A21B-40C07DF65BAE}" destId="{EC0BF5F6-CE7A-4DC8-A2B8-EB8831341AB7}" srcOrd="2" destOrd="0" presId="urn:microsoft.com/office/officeart/2005/8/layout/list1"/>
    <dgm:cxn modelId="{43C486DB-AD07-4BEF-8DAE-C92352625550}" type="presParOf" srcId="{ED229F6A-C202-414D-A21B-40C07DF65BAE}" destId="{43FA295E-AB52-4D8F-A7DA-472307780468}" srcOrd="3" destOrd="0" presId="urn:microsoft.com/office/officeart/2005/8/layout/list1"/>
    <dgm:cxn modelId="{9313C38E-0EE2-40D2-B030-DCC942C67328}" type="presParOf" srcId="{ED229F6A-C202-414D-A21B-40C07DF65BAE}" destId="{48D56326-6C0F-41C8-8E4E-0DB8E7312D55}" srcOrd="4" destOrd="0" presId="urn:microsoft.com/office/officeart/2005/8/layout/list1"/>
    <dgm:cxn modelId="{41F8D698-D55C-4D9E-8677-33EC95A4DB9C}" type="presParOf" srcId="{48D56326-6C0F-41C8-8E4E-0DB8E7312D55}" destId="{42A9AEEC-4370-4D35-ACFD-553F73E4257B}" srcOrd="0" destOrd="0" presId="urn:microsoft.com/office/officeart/2005/8/layout/list1"/>
    <dgm:cxn modelId="{D80A8162-3AF0-407E-88CF-BDBC96812923}" type="presParOf" srcId="{48D56326-6C0F-41C8-8E4E-0DB8E7312D55}" destId="{4484DF97-23AD-4B8E-8BC8-89BD0F2EF711}" srcOrd="1" destOrd="0" presId="urn:microsoft.com/office/officeart/2005/8/layout/list1"/>
    <dgm:cxn modelId="{5819FD68-5FB6-4AD2-9F4C-93168398FD06}" type="presParOf" srcId="{ED229F6A-C202-414D-A21B-40C07DF65BAE}" destId="{F5680A14-E839-4289-AE25-16FDCF5F562D}" srcOrd="5" destOrd="0" presId="urn:microsoft.com/office/officeart/2005/8/layout/list1"/>
    <dgm:cxn modelId="{B2D4568A-BBF5-4D2A-821F-07835470EBE9}" type="presParOf" srcId="{ED229F6A-C202-414D-A21B-40C07DF65BAE}" destId="{8EB6C062-8629-42C7-9F98-95CC3953D7B7}" srcOrd="6" destOrd="0" presId="urn:microsoft.com/office/officeart/2005/8/layout/list1"/>
    <dgm:cxn modelId="{D9C44893-C971-48CE-B7AE-F9CA0DFAD433}" type="presParOf" srcId="{ED229F6A-C202-414D-A21B-40C07DF65BAE}" destId="{BAE97AEF-F0D1-46AE-8261-BCB9F1F8E0D7}" srcOrd="7" destOrd="0" presId="urn:microsoft.com/office/officeart/2005/8/layout/list1"/>
    <dgm:cxn modelId="{6F6BF896-E85C-44E1-B61D-F7CA7E530936}" type="presParOf" srcId="{ED229F6A-C202-414D-A21B-40C07DF65BAE}" destId="{620B0892-E2D6-47F5-BF96-CA968E8C0885}" srcOrd="8" destOrd="0" presId="urn:microsoft.com/office/officeart/2005/8/layout/list1"/>
    <dgm:cxn modelId="{8AB16E0B-4992-4C57-9C42-EF6493EC4039}" type="presParOf" srcId="{620B0892-E2D6-47F5-BF96-CA968E8C0885}" destId="{8DC079AF-697D-402B-9E52-B6B19A98DE98}" srcOrd="0" destOrd="0" presId="urn:microsoft.com/office/officeart/2005/8/layout/list1"/>
    <dgm:cxn modelId="{45949426-77AA-475B-8F98-B830D93862D6}" type="presParOf" srcId="{620B0892-E2D6-47F5-BF96-CA968E8C0885}" destId="{C01632E1-06E8-41D5-8C7E-4C12D5C007C8}" srcOrd="1" destOrd="0" presId="urn:microsoft.com/office/officeart/2005/8/layout/list1"/>
    <dgm:cxn modelId="{4134993C-D1AD-4140-9766-BB75738DA86C}" type="presParOf" srcId="{ED229F6A-C202-414D-A21B-40C07DF65BAE}" destId="{3BD669D6-C4DA-4A71-BC69-D256BE577BA3}" srcOrd="9" destOrd="0" presId="urn:microsoft.com/office/officeart/2005/8/layout/list1"/>
    <dgm:cxn modelId="{7A54B4F2-B6B6-4482-AE2C-FF2B994D8270}" type="presParOf" srcId="{ED229F6A-C202-414D-A21B-40C07DF65BAE}" destId="{0290D05B-FA7A-4851-8F86-B0B715A813BD}" srcOrd="10" destOrd="0" presId="urn:microsoft.com/office/officeart/2005/8/layout/list1"/>
    <dgm:cxn modelId="{351666FF-36CB-4A22-BFA8-58EDFCDC9653}" type="presParOf" srcId="{ED229F6A-C202-414D-A21B-40C07DF65BAE}" destId="{340BDECB-55AB-44C5-B409-8F18D347E251}" srcOrd="11" destOrd="0" presId="urn:microsoft.com/office/officeart/2005/8/layout/list1"/>
    <dgm:cxn modelId="{3472F71F-9FBB-4FE5-A2B9-D22FC5B39991}" type="presParOf" srcId="{ED229F6A-C202-414D-A21B-40C07DF65BAE}" destId="{168A1BBF-8F22-4E37-AA2D-BA40BF834F38}" srcOrd="12" destOrd="0" presId="urn:microsoft.com/office/officeart/2005/8/layout/list1"/>
    <dgm:cxn modelId="{D2623E03-82CC-4BF7-9668-82B6B395DCAA}" type="presParOf" srcId="{168A1BBF-8F22-4E37-AA2D-BA40BF834F38}" destId="{AA184705-BD25-460F-B74D-F0E9FB41B471}" srcOrd="0" destOrd="0" presId="urn:microsoft.com/office/officeart/2005/8/layout/list1"/>
    <dgm:cxn modelId="{3E4DA05F-6E3A-48C9-A527-D710003B4D17}" type="presParOf" srcId="{168A1BBF-8F22-4E37-AA2D-BA40BF834F38}" destId="{B7DD16CC-6C78-4C42-AD46-D2AC96853C4E}" srcOrd="1" destOrd="0" presId="urn:microsoft.com/office/officeart/2005/8/layout/list1"/>
    <dgm:cxn modelId="{1A59BF02-4E43-45C9-AADC-19E20B02F13C}" type="presParOf" srcId="{ED229F6A-C202-414D-A21B-40C07DF65BAE}" destId="{F63B2677-C388-4929-BC90-CEB603140B9A}" srcOrd="13" destOrd="0" presId="urn:microsoft.com/office/officeart/2005/8/layout/list1"/>
    <dgm:cxn modelId="{4FC818AB-A0E1-4B85-B789-4D68F7179476}" type="presParOf" srcId="{ED229F6A-C202-414D-A21B-40C07DF65BAE}" destId="{AE2450E1-2D6F-472D-8F53-7B09543CBDE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DEAABC-C95E-4F99-BF72-D1AEA7D5CA0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2B150DA-4BA8-4B00-BA0A-5347D27C7D43}">
      <dgm:prSet/>
      <dgm:spPr/>
      <dgm:t>
        <a:bodyPr/>
        <a:lstStyle/>
        <a:p>
          <a:r>
            <a:rPr lang="en-US" b="0" i="0" dirty="0"/>
            <a:t>Size of Employer</a:t>
          </a:r>
          <a:endParaRPr lang="en-US" dirty="0"/>
        </a:p>
      </dgm:t>
    </dgm:pt>
    <dgm:pt modelId="{82C3EE39-FA6C-4E29-A3AB-42680882514D}" type="parTrans" cxnId="{0C18EA8C-E29B-4BB4-92E8-B6912130D1F2}">
      <dgm:prSet/>
      <dgm:spPr/>
      <dgm:t>
        <a:bodyPr/>
        <a:lstStyle/>
        <a:p>
          <a:endParaRPr lang="en-US"/>
        </a:p>
      </dgm:t>
    </dgm:pt>
    <dgm:pt modelId="{37EFCCCF-E028-4024-9413-AA1D34AEE04B}" type="sibTrans" cxnId="{0C18EA8C-E29B-4BB4-92E8-B6912130D1F2}">
      <dgm:prSet/>
      <dgm:spPr/>
      <dgm:t>
        <a:bodyPr/>
        <a:lstStyle/>
        <a:p>
          <a:endParaRPr lang="en-US"/>
        </a:p>
      </dgm:t>
    </dgm:pt>
    <dgm:pt modelId="{0DE6170E-4BE0-4CFA-A6C1-A6E70A81B630}">
      <dgm:prSet/>
      <dgm:spPr/>
      <dgm:t>
        <a:bodyPr/>
        <a:lstStyle/>
        <a:p>
          <a:r>
            <a:rPr lang="en-US" b="0" i="0" dirty="0"/>
            <a:t>Gravity of Violation</a:t>
          </a:r>
          <a:endParaRPr lang="en-US" dirty="0"/>
        </a:p>
      </dgm:t>
    </dgm:pt>
    <dgm:pt modelId="{A67F3CE8-A327-4600-8AE3-4D976C93F1DC}" type="parTrans" cxnId="{BEF36C8A-C811-4BFF-83AA-E4631BA988EF}">
      <dgm:prSet/>
      <dgm:spPr/>
      <dgm:t>
        <a:bodyPr/>
        <a:lstStyle/>
        <a:p>
          <a:endParaRPr lang="en-US"/>
        </a:p>
      </dgm:t>
    </dgm:pt>
    <dgm:pt modelId="{83DAFE3B-D2F1-4AD5-9CE4-BF9D379B2854}" type="sibTrans" cxnId="{BEF36C8A-C811-4BFF-83AA-E4631BA988EF}">
      <dgm:prSet/>
      <dgm:spPr/>
      <dgm:t>
        <a:bodyPr/>
        <a:lstStyle/>
        <a:p>
          <a:endParaRPr lang="en-US"/>
        </a:p>
      </dgm:t>
    </dgm:pt>
    <dgm:pt modelId="{82830BD5-63F8-43CF-8835-111A6FFB03B0}">
      <dgm:prSet/>
      <dgm:spPr/>
      <dgm:t>
        <a:bodyPr/>
        <a:lstStyle/>
        <a:p>
          <a:r>
            <a:rPr lang="en-US" b="0" i="0" dirty="0"/>
            <a:t>Good Faith</a:t>
          </a:r>
          <a:endParaRPr lang="en-US" dirty="0"/>
        </a:p>
      </dgm:t>
    </dgm:pt>
    <dgm:pt modelId="{BF2E885F-C444-4BCF-8BB3-0E255FA9ED82}" type="parTrans" cxnId="{81A84296-C06F-4EE6-BEDD-9CDB0300B668}">
      <dgm:prSet/>
      <dgm:spPr/>
      <dgm:t>
        <a:bodyPr/>
        <a:lstStyle/>
        <a:p>
          <a:endParaRPr lang="en-US"/>
        </a:p>
      </dgm:t>
    </dgm:pt>
    <dgm:pt modelId="{72FD4939-0C83-42F2-B4CD-AC49395F012C}" type="sibTrans" cxnId="{81A84296-C06F-4EE6-BEDD-9CDB0300B668}">
      <dgm:prSet/>
      <dgm:spPr/>
      <dgm:t>
        <a:bodyPr/>
        <a:lstStyle/>
        <a:p>
          <a:endParaRPr lang="en-US"/>
        </a:p>
      </dgm:t>
    </dgm:pt>
    <dgm:pt modelId="{2CC80C19-C9C1-4965-A1D4-79D0EE7C37E0}">
      <dgm:prSet/>
      <dgm:spPr/>
      <dgm:t>
        <a:bodyPr/>
        <a:lstStyle/>
        <a:p>
          <a:r>
            <a:rPr lang="en-US" b="0" i="0" dirty="0"/>
            <a:t>History </a:t>
          </a:r>
          <a:endParaRPr lang="en-US" dirty="0"/>
        </a:p>
      </dgm:t>
    </dgm:pt>
    <dgm:pt modelId="{135596C7-0B4E-4576-9C2F-19350A06695E}" type="parTrans" cxnId="{CF048606-3B60-4B85-8166-35F37362B68C}">
      <dgm:prSet/>
      <dgm:spPr/>
      <dgm:t>
        <a:bodyPr/>
        <a:lstStyle/>
        <a:p>
          <a:endParaRPr lang="en-US"/>
        </a:p>
      </dgm:t>
    </dgm:pt>
    <dgm:pt modelId="{89106EDA-A792-41C1-A9AE-1CC609B9EB3C}" type="sibTrans" cxnId="{CF048606-3B60-4B85-8166-35F37362B68C}">
      <dgm:prSet/>
      <dgm:spPr/>
      <dgm:t>
        <a:bodyPr/>
        <a:lstStyle/>
        <a:p>
          <a:endParaRPr lang="en-US"/>
        </a:p>
      </dgm:t>
    </dgm:pt>
    <dgm:pt modelId="{ED229F6A-C202-414D-A21B-40C07DF65BAE}" type="pres">
      <dgm:prSet presAssocID="{D6DEAABC-C95E-4F99-BF72-D1AEA7D5CA0E}" presName="linear" presStyleCnt="0">
        <dgm:presLayoutVars>
          <dgm:dir/>
          <dgm:animLvl val="lvl"/>
          <dgm:resizeHandles val="exact"/>
        </dgm:presLayoutVars>
      </dgm:prSet>
      <dgm:spPr/>
    </dgm:pt>
    <dgm:pt modelId="{E94F8DBF-A779-40C6-A625-3AF003229F7C}" type="pres">
      <dgm:prSet presAssocID="{E2B150DA-4BA8-4B00-BA0A-5347D27C7D43}" presName="parentLin" presStyleCnt="0"/>
      <dgm:spPr/>
    </dgm:pt>
    <dgm:pt modelId="{07575DD4-EE61-474C-B52E-36E6E31104B5}" type="pres">
      <dgm:prSet presAssocID="{E2B150DA-4BA8-4B00-BA0A-5347D27C7D43}" presName="parentLeftMargin" presStyleLbl="node1" presStyleIdx="0" presStyleCnt="4"/>
      <dgm:spPr/>
    </dgm:pt>
    <dgm:pt modelId="{2178DEDC-F5D5-4965-9372-9ACEEA4541C3}" type="pres">
      <dgm:prSet presAssocID="{E2B150DA-4BA8-4B00-BA0A-5347D27C7D43}" presName="parentText" presStyleLbl="node1" presStyleIdx="0" presStyleCnt="4">
        <dgm:presLayoutVars>
          <dgm:chMax val="0"/>
          <dgm:bulletEnabled val="1"/>
        </dgm:presLayoutVars>
      </dgm:prSet>
      <dgm:spPr/>
    </dgm:pt>
    <dgm:pt modelId="{5067C5AB-C894-45FB-A1B3-852AD37E50FF}" type="pres">
      <dgm:prSet presAssocID="{E2B150DA-4BA8-4B00-BA0A-5347D27C7D43}" presName="negativeSpace" presStyleCnt="0"/>
      <dgm:spPr/>
    </dgm:pt>
    <dgm:pt modelId="{EC0BF5F6-CE7A-4DC8-A2B8-EB8831341AB7}" type="pres">
      <dgm:prSet presAssocID="{E2B150DA-4BA8-4B00-BA0A-5347D27C7D43}" presName="childText" presStyleLbl="conFgAcc1" presStyleIdx="0" presStyleCnt="4">
        <dgm:presLayoutVars>
          <dgm:bulletEnabled val="1"/>
        </dgm:presLayoutVars>
      </dgm:prSet>
      <dgm:spPr/>
    </dgm:pt>
    <dgm:pt modelId="{43FA295E-AB52-4D8F-A7DA-472307780468}" type="pres">
      <dgm:prSet presAssocID="{37EFCCCF-E028-4024-9413-AA1D34AEE04B}" presName="spaceBetweenRectangles" presStyleCnt="0"/>
      <dgm:spPr/>
    </dgm:pt>
    <dgm:pt modelId="{48D56326-6C0F-41C8-8E4E-0DB8E7312D55}" type="pres">
      <dgm:prSet presAssocID="{0DE6170E-4BE0-4CFA-A6C1-A6E70A81B630}" presName="parentLin" presStyleCnt="0"/>
      <dgm:spPr/>
    </dgm:pt>
    <dgm:pt modelId="{42A9AEEC-4370-4D35-ACFD-553F73E4257B}" type="pres">
      <dgm:prSet presAssocID="{0DE6170E-4BE0-4CFA-A6C1-A6E70A81B630}" presName="parentLeftMargin" presStyleLbl="node1" presStyleIdx="0" presStyleCnt="4"/>
      <dgm:spPr/>
    </dgm:pt>
    <dgm:pt modelId="{4484DF97-23AD-4B8E-8BC8-89BD0F2EF711}" type="pres">
      <dgm:prSet presAssocID="{0DE6170E-4BE0-4CFA-A6C1-A6E70A81B630}" presName="parentText" presStyleLbl="node1" presStyleIdx="1" presStyleCnt="4">
        <dgm:presLayoutVars>
          <dgm:chMax val="0"/>
          <dgm:bulletEnabled val="1"/>
        </dgm:presLayoutVars>
      </dgm:prSet>
      <dgm:spPr/>
    </dgm:pt>
    <dgm:pt modelId="{F5680A14-E839-4289-AE25-16FDCF5F562D}" type="pres">
      <dgm:prSet presAssocID="{0DE6170E-4BE0-4CFA-A6C1-A6E70A81B630}" presName="negativeSpace" presStyleCnt="0"/>
      <dgm:spPr/>
    </dgm:pt>
    <dgm:pt modelId="{8EB6C062-8629-42C7-9F98-95CC3953D7B7}" type="pres">
      <dgm:prSet presAssocID="{0DE6170E-4BE0-4CFA-A6C1-A6E70A81B630}" presName="childText" presStyleLbl="conFgAcc1" presStyleIdx="1" presStyleCnt="4">
        <dgm:presLayoutVars>
          <dgm:bulletEnabled val="1"/>
        </dgm:presLayoutVars>
      </dgm:prSet>
      <dgm:spPr/>
    </dgm:pt>
    <dgm:pt modelId="{BAE97AEF-F0D1-46AE-8261-BCB9F1F8E0D7}" type="pres">
      <dgm:prSet presAssocID="{83DAFE3B-D2F1-4AD5-9CE4-BF9D379B2854}" presName="spaceBetweenRectangles" presStyleCnt="0"/>
      <dgm:spPr/>
    </dgm:pt>
    <dgm:pt modelId="{620B0892-E2D6-47F5-BF96-CA968E8C0885}" type="pres">
      <dgm:prSet presAssocID="{82830BD5-63F8-43CF-8835-111A6FFB03B0}" presName="parentLin" presStyleCnt="0"/>
      <dgm:spPr/>
    </dgm:pt>
    <dgm:pt modelId="{8DC079AF-697D-402B-9E52-B6B19A98DE98}" type="pres">
      <dgm:prSet presAssocID="{82830BD5-63F8-43CF-8835-111A6FFB03B0}" presName="parentLeftMargin" presStyleLbl="node1" presStyleIdx="1" presStyleCnt="4"/>
      <dgm:spPr/>
    </dgm:pt>
    <dgm:pt modelId="{C01632E1-06E8-41D5-8C7E-4C12D5C007C8}" type="pres">
      <dgm:prSet presAssocID="{82830BD5-63F8-43CF-8835-111A6FFB03B0}" presName="parentText" presStyleLbl="node1" presStyleIdx="2" presStyleCnt="4">
        <dgm:presLayoutVars>
          <dgm:chMax val="0"/>
          <dgm:bulletEnabled val="1"/>
        </dgm:presLayoutVars>
      </dgm:prSet>
      <dgm:spPr/>
    </dgm:pt>
    <dgm:pt modelId="{3BD669D6-C4DA-4A71-BC69-D256BE577BA3}" type="pres">
      <dgm:prSet presAssocID="{82830BD5-63F8-43CF-8835-111A6FFB03B0}" presName="negativeSpace" presStyleCnt="0"/>
      <dgm:spPr/>
    </dgm:pt>
    <dgm:pt modelId="{0290D05B-FA7A-4851-8F86-B0B715A813BD}" type="pres">
      <dgm:prSet presAssocID="{82830BD5-63F8-43CF-8835-111A6FFB03B0}" presName="childText" presStyleLbl="conFgAcc1" presStyleIdx="2" presStyleCnt="4">
        <dgm:presLayoutVars>
          <dgm:bulletEnabled val="1"/>
        </dgm:presLayoutVars>
      </dgm:prSet>
      <dgm:spPr/>
    </dgm:pt>
    <dgm:pt modelId="{340BDECB-55AB-44C5-B409-8F18D347E251}" type="pres">
      <dgm:prSet presAssocID="{72FD4939-0C83-42F2-B4CD-AC49395F012C}" presName="spaceBetweenRectangles" presStyleCnt="0"/>
      <dgm:spPr/>
    </dgm:pt>
    <dgm:pt modelId="{168A1BBF-8F22-4E37-AA2D-BA40BF834F38}" type="pres">
      <dgm:prSet presAssocID="{2CC80C19-C9C1-4965-A1D4-79D0EE7C37E0}" presName="parentLin" presStyleCnt="0"/>
      <dgm:spPr/>
    </dgm:pt>
    <dgm:pt modelId="{AA184705-BD25-460F-B74D-F0E9FB41B471}" type="pres">
      <dgm:prSet presAssocID="{2CC80C19-C9C1-4965-A1D4-79D0EE7C37E0}" presName="parentLeftMargin" presStyleLbl="node1" presStyleIdx="2" presStyleCnt="4"/>
      <dgm:spPr/>
    </dgm:pt>
    <dgm:pt modelId="{B7DD16CC-6C78-4C42-AD46-D2AC96853C4E}" type="pres">
      <dgm:prSet presAssocID="{2CC80C19-C9C1-4965-A1D4-79D0EE7C37E0}" presName="parentText" presStyleLbl="node1" presStyleIdx="3" presStyleCnt="4">
        <dgm:presLayoutVars>
          <dgm:chMax val="0"/>
          <dgm:bulletEnabled val="1"/>
        </dgm:presLayoutVars>
      </dgm:prSet>
      <dgm:spPr/>
    </dgm:pt>
    <dgm:pt modelId="{F63B2677-C388-4929-BC90-CEB603140B9A}" type="pres">
      <dgm:prSet presAssocID="{2CC80C19-C9C1-4965-A1D4-79D0EE7C37E0}" presName="negativeSpace" presStyleCnt="0"/>
      <dgm:spPr/>
    </dgm:pt>
    <dgm:pt modelId="{AE2450E1-2D6F-472D-8F53-7B09543CBDE4}" type="pres">
      <dgm:prSet presAssocID="{2CC80C19-C9C1-4965-A1D4-79D0EE7C37E0}" presName="childText" presStyleLbl="conFgAcc1" presStyleIdx="3" presStyleCnt="4">
        <dgm:presLayoutVars>
          <dgm:bulletEnabled val="1"/>
        </dgm:presLayoutVars>
      </dgm:prSet>
      <dgm:spPr/>
    </dgm:pt>
  </dgm:ptLst>
  <dgm:cxnLst>
    <dgm:cxn modelId="{CF048606-3B60-4B85-8166-35F37362B68C}" srcId="{D6DEAABC-C95E-4F99-BF72-D1AEA7D5CA0E}" destId="{2CC80C19-C9C1-4965-A1D4-79D0EE7C37E0}" srcOrd="3" destOrd="0" parTransId="{135596C7-0B4E-4576-9C2F-19350A06695E}" sibTransId="{89106EDA-A792-41C1-A9AE-1CC609B9EB3C}"/>
    <dgm:cxn modelId="{A1810735-BE21-4159-B147-A1EF4AEEBE20}" type="presOf" srcId="{E2B150DA-4BA8-4B00-BA0A-5347D27C7D43}" destId="{2178DEDC-F5D5-4965-9372-9ACEEA4541C3}" srcOrd="1" destOrd="0" presId="urn:microsoft.com/office/officeart/2005/8/layout/list1"/>
    <dgm:cxn modelId="{A112673A-2701-4DEE-AD3A-811131B57D46}" type="presOf" srcId="{2CC80C19-C9C1-4965-A1D4-79D0EE7C37E0}" destId="{B7DD16CC-6C78-4C42-AD46-D2AC96853C4E}" srcOrd="1" destOrd="0" presId="urn:microsoft.com/office/officeart/2005/8/layout/list1"/>
    <dgm:cxn modelId="{F142274A-6429-4DB6-A82F-9537D3EE53B7}" type="presOf" srcId="{0DE6170E-4BE0-4CFA-A6C1-A6E70A81B630}" destId="{42A9AEEC-4370-4D35-ACFD-553F73E4257B}" srcOrd="0" destOrd="0" presId="urn:microsoft.com/office/officeart/2005/8/layout/list1"/>
    <dgm:cxn modelId="{1DFA4A7F-F59D-45EA-A5B9-E363E14FF3F5}" type="presOf" srcId="{E2B150DA-4BA8-4B00-BA0A-5347D27C7D43}" destId="{07575DD4-EE61-474C-B52E-36E6E31104B5}" srcOrd="0" destOrd="0" presId="urn:microsoft.com/office/officeart/2005/8/layout/list1"/>
    <dgm:cxn modelId="{BEF36C8A-C811-4BFF-83AA-E4631BA988EF}" srcId="{D6DEAABC-C95E-4F99-BF72-D1AEA7D5CA0E}" destId="{0DE6170E-4BE0-4CFA-A6C1-A6E70A81B630}" srcOrd="1" destOrd="0" parTransId="{A67F3CE8-A327-4600-8AE3-4D976C93F1DC}" sibTransId="{83DAFE3B-D2F1-4AD5-9CE4-BF9D379B2854}"/>
    <dgm:cxn modelId="{0C18EA8C-E29B-4BB4-92E8-B6912130D1F2}" srcId="{D6DEAABC-C95E-4F99-BF72-D1AEA7D5CA0E}" destId="{E2B150DA-4BA8-4B00-BA0A-5347D27C7D43}" srcOrd="0" destOrd="0" parTransId="{82C3EE39-FA6C-4E29-A3AB-42680882514D}" sibTransId="{37EFCCCF-E028-4024-9413-AA1D34AEE04B}"/>
    <dgm:cxn modelId="{81A84296-C06F-4EE6-BEDD-9CDB0300B668}" srcId="{D6DEAABC-C95E-4F99-BF72-D1AEA7D5CA0E}" destId="{82830BD5-63F8-43CF-8835-111A6FFB03B0}" srcOrd="2" destOrd="0" parTransId="{BF2E885F-C444-4BCF-8BB3-0E255FA9ED82}" sibTransId="{72FD4939-0C83-42F2-B4CD-AC49395F012C}"/>
    <dgm:cxn modelId="{7147F9B1-48D5-4DA7-9C0A-3F52188ACCB5}" type="presOf" srcId="{82830BD5-63F8-43CF-8835-111A6FFB03B0}" destId="{8DC079AF-697D-402B-9E52-B6B19A98DE98}" srcOrd="0" destOrd="0" presId="urn:microsoft.com/office/officeart/2005/8/layout/list1"/>
    <dgm:cxn modelId="{67D4FEB4-4B18-480B-99FE-D40A62B724E9}" type="presOf" srcId="{0DE6170E-4BE0-4CFA-A6C1-A6E70A81B630}" destId="{4484DF97-23AD-4B8E-8BC8-89BD0F2EF711}" srcOrd="1" destOrd="0" presId="urn:microsoft.com/office/officeart/2005/8/layout/list1"/>
    <dgm:cxn modelId="{2F5FB0BD-9088-4FAA-8640-A577F0695D44}" type="presOf" srcId="{2CC80C19-C9C1-4965-A1D4-79D0EE7C37E0}" destId="{AA184705-BD25-460F-B74D-F0E9FB41B471}" srcOrd="0" destOrd="0" presId="urn:microsoft.com/office/officeart/2005/8/layout/list1"/>
    <dgm:cxn modelId="{E8AB24F8-6CC0-4CF3-AA82-46608B2E29D0}" type="presOf" srcId="{82830BD5-63F8-43CF-8835-111A6FFB03B0}" destId="{C01632E1-06E8-41D5-8C7E-4C12D5C007C8}" srcOrd="1" destOrd="0" presId="urn:microsoft.com/office/officeart/2005/8/layout/list1"/>
    <dgm:cxn modelId="{9D3367FA-06F5-4C00-9E18-2A87F62D0019}" type="presOf" srcId="{D6DEAABC-C95E-4F99-BF72-D1AEA7D5CA0E}" destId="{ED229F6A-C202-414D-A21B-40C07DF65BAE}" srcOrd="0" destOrd="0" presId="urn:microsoft.com/office/officeart/2005/8/layout/list1"/>
    <dgm:cxn modelId="{4316C155-FDD8-47D6-82B6-1DE2857AE186}" type="presParOf" srcId="{ED229F6A-C202-414D-A21B-40C07DF65BAE}" destId="{E94F8DBF-A779-40C6-A625-3AF003229F7C}" srcOrd="0" destOrd="0" presId="urn:microsoft.com/office/officeart/2005/8/layout/list1"/>
    <dgm:cxn modelId="{0CF9F92F-6D66-4B8A-97D5-FB1785EFF2B3}" type="presParOf" srcId="{E94F8DBF-A779-40C6-A625-3AF003229F7C}" destId="{07575DD4-EE61-474C-B52E-36E6E31104B5}" srcOrd="0" destOrd="0" presId="urn:microsoft.com/office/officeart/2005/8/layout/list1"/>
    <dgm:cxn modelId="{2CCBDC39-A181-4B7A-A5DC-3B5DB279C3CA}" type="presParOf" srcId="{E94F8DBF-A779-40C6-A625-3AF003229F7C}" destId="{2178DEDC-F5D5-4965-9372-9ACEEA4541C3}" srcOrd="1" destOrd="0" presId="urn:microsoft.com/office/officeart/2005/8/layout/list1"/>
    <dgm:cxn modelId="{CF4802DF-29E6-43DB-A660-16A5A620D582}" type="presParOf" srcId="{ED229F6A-C202-414D-A21B-40C07DF65BAE}" destId="{5067C5AB-C894-45FB-A1B3-852AD37E50FF}" srcOrd="1" destOrd="0" presId="urn:microsoft.com/office/officeart/2005/8/layout/list1"/>
    <dgm:cxn modelId="{AB8311AE-C263-4040-BC38-A0948686AD9B}" type="presParOf" srcId="{ED229F6A-C202-414D-A21B-40C07DF65BAE}" destId="{EC0BF5F6-CE7A-4DC8-A2B8-EB8831341AB7}" srcOrd="2" destOrd="0" presId="urn:microsoft.com/office/officeart/2005/8/layout/list1"/>
    <dgm:cxn modelId="{43C486DB-AD07-4BEF-8DAE-C92352625550}" type="presParOf" srcId="{ED229F6A-C202-414D-A21B-40C07DF65BAE}" destId="{43FA295E-AB52-4D8F-A7DA-472307780468}" srcOrd="3" destOrd="0" presId="urn:microsoft.com/office/officeart/2005/8/layout/list1"/>
    <dgm:cxn modelId="{9313C38E-0EE2-40D2-B030-DCC942C67328}" type="presParOf" srcId="{ED229F6A-C202-414D-A21B-40C07DF65BAE}" destId="{48D56326-6C0F-41C8-8E4E-0DB8E7312D55}" srcOrd="4" destOrd="0" presId="urn:microsoft.com/office/officeart/2005/8/layout/list1"/>
    <dgm:cxn modelId="{41F8D698-D55C-4D9E-8677-33EC95A4DB9C}" type="presParOf" srcId="{48D56326-6C0F-41C8-8E4E-0DB8E7312D55}" destId="{42A9AEEC-4370-4D35-ACFD-553F73E4257B}" srcOrd="0" destOrd="0" presId="urn:microsoft.com/office/officeart/2005/8/layout/list1"/>
    <dgm:cxn modelId="{D80A8162-3AF0-407E-88CF-BDBC96812923}" type="presParOf" srcId="{48D56326-6C0F-41C8-8E4E-0DB8E7312D55}" destId="{4484DF97-23AD-4B8E-8BC8-89BD0F2EF711}" srcOrd="1" destOrd="0" presId="urn:microsoft.com/office/officeart/2005/8/layout/list1"/>
    <dgm:cxn modelId="{5819FD68-5FB6-4AD2-9F4C-93168398FD06}" type="presParOf" srcId="{ED229F6A-C202-414D-A21B-40C07DF65BAE}" destId="{F5680A14-E839-4289-AE25-16FDCF5F562D}" srcOrd="5" destOrd="0" presId="urn:microsoft.com/office/officeart/2005/8/layout/list1"/>
    <dgm:cxn modelId="{B2D4568A-BBF5-4D2A-821F-07835470EBE9}" type="presParOf" srcId="{ED229F6A-C202-414D-A21B-40C07DF65BAE}" destId="{8EB6C062-8629-42C7-9F98-95CC3953D7B7}" srcOrd="6" destOrd="0" presId="urn:microsoft.com/office/officeart/2005/8/layout/list1"/>
    <dgm:cxn modelId="{D9C44893-C971-48CE-B7AE-F9CA0DFAD433}" type="presParOf" srcId="{ED229F6A-C202-414D-A21B-40C07DF65BAE}" destId="{BAE97AEF-F0D1-46AE-8261-BCB9F1F8E0D7}" srcOrd="7" destOrd="0" presId="urn:microsoft.com/office/officeart/2005/8/layout/list1"/>
    <dgm:cxn modelId="{6F6BF896-E85C-44E1-B61D-F7CA7E530936}" type="presParOf" srcId="{ED229F6A-C202-414D-A21B-40C07DF65BAE}" destId="{620B0892-E2D6-47F5-BF96-CA968E8C0885}" srcOrd="8" destOrd="0" presId="urn:microsoft.com/office/officeart/2005/8/layout/list1"/>
    <dgm:cxn modelId="{8AB16E0B-4992-4C57-9C42-EF6493EC4039}" type="presParOf" srcId="{620B0892-E2D6-47F5-BF96-CA968E8C0885}" destId="{8DC079AF-697D-402B-9E52-B6B19A98DE98}" srcOrd="0" destOrd="0" presId="urn:microsoft.com/office/officeart/2005/8/layout/list1"/>
    <dgm:cxn modelId="{45949426-77AA-475B-8F98-B830D93862D6}" type="presParOf" srcId="{620B0892-E2D6-47F5-BF96-CA968E8C0885}" destId="{C01632E1-06E8-41D5-8C7E-4C12D5C007C8}" srcOrd="1" destOrd="0" presId="urn:microsoft.com/office/officeart/2005/8/layout/list1"/>
    <dgm:cxn modelId="{4134993C-D1AD-4140-9766-BB75738DA86C}" type="presParOf" srcId="{ED229F6A-C202-414D-A21B-40C07DF65BAE}" destId="{3BD669D6-C4DA-4A71-BC69-D256BE577BA3}" srcOrd="9" destOrd="0" presId="urn:microsoft.com/office/officeart/2005/8/layout/list1"/>
    <dgm:cxn modelId="{7A54B4F2-B6B6-4482-AE2C-FF2B994D8270}" type="presParOf" srcId="{ED229F6A-C202-414D-A21B-40C07DF65BAE}" destId="{0290D05B-FA7A-4851-8F86-B0B715A813BD}" srcOrd="10" destOrd="0" presId="urn:microsoft.com/office/officeart/2005/8/layout/list1"/>
    <dgm:cxn modelId="{351666FF-36CB-4A22-BFA8-58EDFCDC9653}" type="presParOf" srcId="{ED229F6A-C202-414D-A21B-40C07DF65BAE}" destId="{340BDECB-55AB-44C5-B409-8F18D347E251}" srcOrd="11" destOrd="0" presId="urn:microsoft.com/office/officeart/2005/8/layout/list1"/>
    <dgm:cxn modelId="{3472F71F-9FBB-4FE5-A2B9-D22FC5B39991}" type="presParOf" srcId="{ED229F6A-C202-414D-A21B-40C07DF65BAE}" destId="{168A1BBF-8F22-4E37-AA2D-BA40BF834F38}" srcOrd="12" destOrd="0" presId="urn:microsoft.com/office/officeart/2005/8/layout/list1"/>
    <dgm:cxn modelId="{D2623E03-82CC-4BF7-9668-82B6B395DCAA}" type="presParOf" srcId="{168A1BBF-8F22-4E37-AA2D-BA40BF834F38}" destId="{AA184705-BD25-460F-B74D-F0E9FB41B471}" srcOrd="0" destOrd="0" presId="urn:microsoft.com/office/officeart/2005/8/layout/list1"/>
    <dgm:cxn modelId="{3E4DA05F-6E3A-48C9-A527-D710003B4D17}" type="presParOf" srcId="{168A1BBF-8F22-4E37-AA2D-BA40BF834F38}" destId="{B7DD16CC-6C78-4C42-AD46-D2AC96853C4E}" srcOrd="1" destOrd="0" presId="urn:microsoft.com/office/officeart/2005/8/layout/list1"/>
    <dgm:cxn modelId="{1A59BF02-4E43-45C9-AADC-19E20B02F13C}" type="presParOf" srcId="{ED229F6A-C202-414D-A21B-40C07DF65BAE}" destId="{F63B2677-C388-4929-BC90-CEB603140B9A}" srcOrd="13" destOrd="0" presId="urn:microsoft.com/office/officeart/2005/8/layout/list1"/>
    <dgm:cxn modelId="{4FC818AB-A0E1-4B85-B789-4D68F7179476}" type="presParOf" srcId="{ED229F6A-C202-414D-A21B-40C07DF65BAE}" destId="{AE2450E1-2D6F-472D-8F53-7B09543CBDE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Abate within abatement period </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dirty="0"/>
            <a:t>Pay (15 work days) </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ACF8C8D9-0D8D-4CD9-9CA1-771FE671DC22}">
      <dgm:prSet/>
      <dgm:spPr/>
      <dgm:t>
        <a:bodyPr/>
        <a:lstStyle/>
        <a:p>
          <a:r>
            <a:rPr lang="en-US" dirty="0"/>
            <a:t>Report on Corrective Action</a:t>
          </a:r>
        </a:p>
      </dgm:t>
    </dgm:pt>
    <dgm:pt modelId="{D11CC580-7D17-4E93-A6CA-7C2B3FC78DD0}" type="parTrans" cxnId="{1B1391E9-0A3A-4E42-9624-ACBE955C1EFF}">
      <dgm:prSet/>
      <dgm:spPr/>
      <dgm:t>
        <a:bodyPr/>
        <a:lstStyle/>
        <a:p>
          <a:endParaRPr lang="en-US"/>
        </a:p>
      </dgm:t>
    </dgm:pt>
    <dgm:pt modelId="{F2E28069-C736-4AB8-B818-5E9DE2DF592D}" type="sibTrans" cxnId="{1B1391E9-0A3A-4E42-9624-ACBE955C1EFF}">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3">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3">
        <dgm:presLayoutVars>
          <dgm:chMax val="0"/>
          <dgm:bulletEnabled val="1"/>
        </dgm:presLayoutVars>
      </dgm:prSet>
      <dgm:spPr/>
    </dgm:pt>
    <dgm:pt modelId="{C4D72B47-4B0A-4625-BE6A-FC171457FEFD}" type="pres">
      <dgm:prSet presAssocID="{43B6ECE3-D995-4F47-9E12-0A747073185F}" presName="spacer" presStyleCnt="0"/>
      <dgm:spPr/>
    </dgm:pt>
    <dgm:pt modelId="{BB01B819-F75B-4697-9264-3A62536BEF9F}" type="pres">
      <dgm:prSet presAssocID="{ACF8C8D9-0D8D-4CD9-9CA1-771FE671DC22}" presName="parentText" presStyleLbl="node1" presStyleIdx="2" presStyleCnt="3">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2E7B7C37-35F6-44DB-8141-456CE3B47167}" type="presOf" srcId="{ACF8C8D9-0D8D-4CD9-9CA1-771FE671DC22}" destId="{BB01B819-F75B-4697-9264-3A62536BEF9F}" srcOrd="0" destOrd="0" presId="urn:microsoft.com/office/officeart/2005/8/layout/vList2"/>
    <dgm:cxn modelId="{79919651-B36F-49FB-A362-3D64453150D8}" type="presOf" srcId="{6B324340-BD1D-4E53-90D2-111F9FA7E98B}" destId="{FEA2D8A4-31D7-4EAA-96EB-C1495BBC73B2}"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1B1391E9-0A3A-4E42-9624-ACBE955C1EFF}" srcId="{6B324340-BD1D-4E53-90D2-111F9FA7E98B}" destId="{ACF8C8D9-0D8D-4CD9-9CA1-771FE671DC22}" srcOrd="2" destOrd="0" parTransId="{D11CC580-7D17-4E93-A6CA-7C2B3FC78DD0}" sibTransId="{F2E28069-C736-4AB8-B818-5E9DE2DF592D}"/>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 modelId="{EB69ABA1-2D13-40D9-BE79-5F061B2733EC}" type="presParOf" srcId="{FEA2D8A4-31D7-4EAA-96EB-C1495BBC73B2}" destId="{C4D72B47-4B0A-4625-BE6A-FC171457FEFD}" srcOrd="3" destOrd="0" presId="urn:microsoft.com/office/officeart/2005/8/layout/vList2"/>
    <dgm:cxn modelId="{AE514E61-0929-45E5-B4B4-E904C3BE95DE}" type="presParOf" srcId="{FEA2D8A4-31D7-4EAA-96EB-C1495BBC73B2}" destId="{BB01B819-F75B-4697-9264-3A62536BEF9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VOSH refers to Commonwealth’s Attorney</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dirty="0"/>
            <a:t>Complaint in Circuit Court</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ACF8C8D9-0D8D-4CD9-9CA1-771FE671DC22}">
      <dgm:prSet/>
      <dgm:spPr/>
      <dgm:t>
        <a:bodyPr/>
        <a:lstStyle/>
        <a:p>
          <a:r>
            <a:rPr lang="en-US" dirty="0"/>
            <a:t>Default judgment or bench trial</a:t>
          </a:r>
        </a:p>
      </dgm:t>
    </dgm:pt>
    <dgm:pt modelId="{D11CC580-7D17-4E93-A6CA-7C2B3FC78DD0}" type="parTrans" cxnId="{1B1391E9-0A3A-4E42-9624-ACBE955C1EFF}">
      <dgm:prSet/>
      <dgm:spPr/>
      <dgm:t>
        <a:bodyPr/>
        <a:lstStyle/>
        <a:p>
          <a:endParaRPr lang="en-US"/>
        </a:p>
      </dgm:t>
    </dgm:pt>
    <dgm:pt modelId="{F2E28069-C736-4AB8-B818-5E9DE2DF592D}" type="sibTrans" cxnId="{1B1391E9-0A3A-4E42-9624-ACBE955C1EFF}">
      <dgm:prSet/>
      <dgm:spPr/>
      <dgm:t>
        <a:bodyPr/>
        <a:lstStyle/>
        <a:p>
          <a:endParaRPr lang="en-US"/>
        </a:p>
      </dgm:t>
    </dgm:pt>
    <dgm:pt modelId="{24143C87-2BC7-4218-9211-3E8A96A860E1}">
      <dgm:prSet/>
      <dgm:spPr/>
      <dgm:t>
        <a:bodyPr/>
        <a:lstStyle/>
        <a:p>
          <a:r>
            <a:rPr lang="en-US" dirty="0"/>
            <a:t>Appeal to Court of Appeals</a:t>
          </a:r>
        </a:p>
      </dgm:t>
    </dgm:pt>
    <dgm:pt modelId="{7BDBA35A-79C1-4E0A-8149-F43136D0C228}" type="sibTrans" cxnId="{0E1E3349-5B57-42CE-BD69-33FBC8AD8AFF}">
      <dgm:prSet/>
      <dgm:spPr/>
      <dgm:t>
        <a:bodyPr/>
        <a:lstStyle/>
        <a:p>
          <a:endParaRPr lang="en-US"/>
        </a:p>
      </dgm:t>
    </dgm:pt>
    <dgm:pt modelId="{661DB1F3-7432-4AB7-A374-49CCD7FC5C14}" type="parTrans" cxnId="{0E1E3349-5B57-42CE-BD69-33FBC8AD8AFF}">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4">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4">
        <dgm:presLayoutVars>
          <dgm:chMax val="0"/>
          <dgm:bulletEnabled val="1"/>
        </dgm:presLayoutVars>
      </dgm:prSet>
      <dgm:spPr/>
    </dgm:pt>
    <dgm:pt modelId="{C4D72B47-4B0A-4625-BE6A-FC171457FEFD}" type="pres">
      <dgm:prSet presAssocID="{43B6ECE3-D995-4F47-9E12-0A747073185F}" presName="spacer" presStyleCnt="0"/>
      <dgm:spPr/>
    </dgm:pt>
    <dgm:pt modelId="{BB01B819-F75B-4697-9264-3A62536BEF9F}" type="pres">
      <dgm:prSet presAssocID="{ACF8C8D9-0D8D-4CD9-9CA1-771FE671DC22}" presName="parentText" presStyleLbl="node1" presStyleIdx="2" presStyleCnt="4">
        <dgm:presLayoutVars>
          <dgm:chMax val="0"/>
          <dgm:bulletEnabled val="1"/>
        </dgm:presLayoutVars>
      </dgm:prSet>
      <dgm:spPr/>
    </dgm:pt>
    <dgm:pt modelId="{8A15639C-4101-4EBE-9AA0-5DD1B3463F24}" type="pres">
      <dgm:prSet presAssocID="{F2E28069-C736-4AB8-B818-5E9DE2DF592D}" presName="spacer" presStyleCnt="0"/>
      <dgm:spPr/>
    </dgm:pt>
    <dgm:pt modelId="{84885E2C-24B2-46E4-BF12-EF279755AEA7}" type="pres">
      <dgm:prSet presAssocID="{24143C87-2BC7-4218-9211-3E8A96A860E1}" presName="parentText" presStyleLbl="node1" presStyleIdx="3" presStyleCnt="4">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2E7B7C37-35F6-44DB-8141-456CE3B47167}" type="presOf" srcId="{ACF8C8D9-0D8D-4CD9-9CA1-771FE671DC22}" destId="{BB01B819-F75B-4697-9264-3A62536BEF9F}" srcOrd="0" destOrd="0" presId="urn:microsoft.com/office/officeart/2005/8/layout/vList2"/>
    <dgm:cxn modelId="{0E1E3349-5B57-42CE-BD69-33FBC8AD8AFF}" srcId="{6B324340-BD1D-4E53-90D2-111F9FA7E98B}" destId="{24143C87-2BC7-4218-9211-3E8A96A860E1}" srcOrd="3" destOrd="0" parTransId="{661DB1F3-7432-4AB7-A374-49CCD7FC5C14}" sibTransId="{7BDBA35A-79C1-4E0A-8149-F43136D0C228}"/>
    <dgm:cxn modelId="{79919651-B36F-49FB-A362-3D64453150D8}" type="presOf" srcId="{6B324340-BD1D-4E53-90D2-111F9FA7E98B}" destId="{FEA2D8A4-31D7-4EAA-96EB-C1495BBC73B2}" srcOrd="0" destOrd="0" presId="urn:microsoft.com/office/officeart/2005/8/layout/vList2"/>
    <dgm:cxn modelId="{8DC2C787-5AEF-44D8-ADFA-A8698490B26A}" type="presOf" srcId="{24143C87-2BC7-4218-9211-3E8A96A860E1}" destId="{84885E2C-24B2-46E4-BF12-EF279755AEA7}"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1B1391E9-0A3A-4E42-9624-ACBE955C1EFF}" srcId="{6B324340-BD1D-4E53-90D2-111F9FA7E98B}" destId="{ACF8C8D9-0D8D-4CD9-9CA1-771FE671DC22}" srcOrd="2" destOrd="0" parTransId="{D11CC580-7D17-4E93-A6CA-7C2B3FC78DD0}" sibTransId="{F2E28069-C736-4AB8-B818-5E9DE2DF592D}"/>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 modelId="{EB69ABA1-2D13-40D9-BE79-5F061B2733EC}" type="presParOf" srcId="{FEA2D8A4-31D7-4EAA-96EB-C1495BBC73B2}" destId="{C4D72B47-4B0A-4625-BE6A-FC171457FEFD}" srcOrd="3" destOrd="0" presId="urn:microsoft.com/office/officeart/2005/8/layout/vList2"/>
    <dgm:cxn modelId="{AE514E61-0929-45E5-B4B4-E904C3BE95DE}" type="presParOf" srcId="{FEA2D8A4-31D7-4EAA-96EB-C1495BBC73B2}" destId="{BB01B819-F75B-4697-9264-3A62536BEF9F}" srcOrd="4" destOrd="0" presId="urn:microsoft.com/office/officeart/2005/8/layout/vList2"/>
    <dgm:cxn modelId="{16810C06-C862-4DB4-9AAE-6530E8D94956}" type="presParOf" srcId="{FEA2D8A4-31D7-4EAA-96EB-C1495BBC73B2}" destId="{8A15639C-4101-4EBE-9AA0-5DD1B3463F24}" srcOrd="5" destOrd="0" presId="urn:microsoft.com/office/officeart/2005/8/layout/vList2"/>
    <dgm:cxn modelId="{40CE2F49-E281-41FB-8155-8CD2FEAC497C}" type="presParOf" srcId="{FEA2D8A4-31D7-4EAA-96EB-C1495BBC73B2}" destId="{84885E2C-24B2-46E4-BF12-EF279755AEA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Final Order</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dirty="0"/>
            <a:t>No further challenge/amendment </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ACF8C8D9-0D8D-4CD9-9CA1-771FE671DC22}">
      <dgm:prSet/>
      <dgm:spPr/>
      <dgm:t>
        <a:bodyPr/>
        <a:lstStyle/>
        <a:p>
          <a:r>
            <a:rPr lang="en-US" dirty="0"/>
            <a:t>Payment of penalties in proposed Citation due</a:t>
          </a:r>
        </a:p>
      </dgm:t>
    </dgm:pt>
    <dgm:pt modelId="{D11CC580-7D17-4E93-A6CA-7C2B3FC78DD0}" type="parTrans" cxnId="{1B1391E9-0A3A-4E42-9624-ACBE955C1EFF}">
      <dgm:prSet/>
      <dgm:spPr/>
      <dgm:t>
        <a:bodyPr/>
        <a:lstStyle/>
        <a:p>
          <a:endParaRPr lang="en-US"/>
        </a:p>
      </dgm:t>
    </dgm:pt>
    <dgm:pt modelId="{F2E28069-C736-4AB8-B818-5E9DE2DF592D}" type="sibTrans" cxnId="{1B1391E9-0A3A-4E42-9624-ACBE955C1EFF}">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3">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3">
        <dgm:presLayoutVars>
          <dgm:chMax val="0"/>
          <dgm:bulletEnabled val="1"/>
        </dgm:presLayoutVars>
      </dgm:prSet>
      <dgm:spPr/>
    </dgm:pt>
    <dgm:pt modelId="{C4D72B47-4B0A-4625-BE6A-FC171457FEFD}" type="pres">
      <dgm:prSet presAssocID="{43B6ECE3-D995-4F47-9E12-0A747073185F}" presName="spacer" presStyleCnt="0"/>
      <dgm:spPr/>
    </dgm:pt>
    <dgm:pt modelId="{BB01B819-F75B-4697-9264-3A62536BEF9F}" type="pres">
      <dgm:prSet presAssocID="{ACF8C8D9-0D8D-4CD9-9CA1-771FE671DC22}" presName="parentText" presStyleLbl="node1" presStyleIdx="2" presStyleCnt="3">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2E7B7C37-35F6-44DB-8141-456CE3B47167}" type="presOf" srcId="{ACF8C8D9-0D8D-4CD9-9CA1-771FE671DC22}" destId="{BB01B819-F75B-4697-9264-3A62536BEF9F}" srcOrd="0" destOrd="0" presId="urn:microsoft.com/office/officeart/2005/8/layout/vList2"/>
    <dgm:cxn modelId="{79919651-B36F-49FB-A362-3D64453150D8}" type="presOf" srcId="{6B324340-BD1D-4E53-90D2-111F9FA7E98B}" destId="{FEA2D8A4-31D7-4EAA-96EB-C1495BBC73B2}"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1B1391E9-0A3A-4E42-9624-ACBE955C1EFF}" srcId="{6B324340-BD1D-4E53-90D2-111F9FA7E98B}" destId="{ACF8C8D9-0D8D-4CD9-9CA1-771FE671DC22}" srcOrd="2" destOrd="0" parTransId="{D11CC580-7D17-4E93-A6CA-7C2B3FC78DD0}" sibTransId="{F2E28069-C736-4AB8-B818-5E9DE2DF592D}"/>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 modelId="{EB69ABA1-2D13-40D9-BE79-5F061B2733EC}" type="presParOf" srcId="{FEA2D8A4-31D7-4EAA-96EB-C1495BBC73B2}" destId="{C4D72B47-4B0A-4625-BE6A-FC171457FEFD}" srcOrd="3" destOrd="0" presId="urn:microsoft.com/office/officeart/2005/8/layout/vList2"/>
    <dgm:cxn modelId="{AE514E61-0929-45E5-B4B4-E904C3BE95DE}" type="presParOf" srcId="{FEA2D8A4-31D7-4EAA-96EB-C1495BBC73B2}" destId="{BB01B819-F75B-4697-9264-3A62536BEF9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324340-BD1D-4E53-90D2-111F9FA7E9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7D9A7D-244F-44EB-9567-81997C707585}">
      <dgm:prSet/>
      <dgm:spPr/>
      <dgm:t>
        <a:bodyPr/>
        <a:lstStyle/>
        <a:p>
          <a:r>
            <a:rPr lang="en-US" dirty="0"/>
            <a:t>Personal Injury </a:t>
          </a:r>
        </a:p>
      </dgm:t>
    </dgm:pt>
    <dgm:pt modelId="{8897194C-53C8-4C1D-B399-F17D91592779}" type="parTrans" cxnId="{D26D2B01-68C3-4C9E-9F74-943D5D06DD94}">
      <dgm:prSet/>
      <dgm:spPr/>
      <dgm:t>
        <a:bodyPr/>
        <a:lstStyle/>
        <a:p>
          <a:endParaRPr lang="en-US"/>
        </a:p>
      </dgm:t>
    </dgm:pt>
    <dgm:pt modelId="{6B33E199-D1A8-4320-AA14-6B1740752D95}" type="sibTrans" cxnId="{D26D2B01-68C3-4C9E-9F74-943D5D06DD94}">
      <dgm:prSet/>
      <dgm:spPr/>
      <dgm:t>
        <a:bodyPr/>
        <a:lstStyle/>
        <a:p>
          <a:endParaRPr lang="en-US"/>
        </a:p>
      </dgm:t>
    </dgm:pt>
    <dgm:pt modelId="{17B27C40-E9AE-4823-8522-D22F0C0E500F}">
      <dgm:prSet/>
      <dgm:spPr/>
      <dgm:t>
        <a:bodyPr/>
        <a:lstStyle/>
        <a:p>
          <a:r>
            <a:rPr lang="en-US" dirty="0"/>
            <a:t>By accident</a:t>
          </a:r>
        </a:p>
      </dgm:t>
    </dgm:pt>
    <dgm:pt modelId="{0F011B86-5C1E-488C-864B-BED553F7E78D}" type="parTrans" cxnId="{E0ACE824-92A1-4000-B391-083853D09C0E}">
      <dgm:prSet/>
      <dgm:spPr/>
      <dgm:t>
        <a:bodyPr/>
        <a:lstStyle/>
        <a:p>
          <a:endParaRPr lang="en-US"/>
        </a:p>
      </dgm:t>
    </dgm:pt>
    <dgm:pt modelId="{43B6ECE3-D995-4F47-9E12-0A747073185F}" type="sibTrans" cxnId="{E0ACE824-92A1-4000-B391-083853D09C0E}">
      <dgm:prSet/>
      <dgm:spPr/>
      <dgm:t>
        <a:bodyPr/>
        <a:lstStyle/>
        <a:p>
          <a:endParaRPr lang="en-US"/>
        </a:p>
      </dgm:t>
    </dgm:pt>
    <dgm:pt modelId="{ACF8C8D9-0D8D-4CD9-9CA1-771FE671DC22}">
      <dgm:prSet/>
      <dgm:spPr/>
      <dgm:t>
        <a:bodyPr/>
        <a:lstStyle/>
        <a:p>
          <a:r>
            <a:rPr lang="en-US" dirty="0"/>
            <a:t>Arising out of and in the course of employment</a:t>
          </a:r>
        </a:p>
      </dgm:t>
    </dgm:pt>
    <dgm:pt modelId="{D11CC580-7D17-4E93-A6CA-7C2B3FC78DD0}" type="parTrans" cxnId="{1B1391E9-0A3A-4E42-9624-ACBE955C1EFF}">
      <dgm:prSet/>
      <dgm:spPr/>
      <dgm:t>
        <a:bodyPr/>
        <a:lstStyle/>
        <a:p>
          <a:endParaRPr lang="en-US"/>
        </a:p>
      </dgm:t>
    </dgm:pt>
    <dgm:pt modelId="{F2E28069-C736-4AB8-B818-5E9DE2DF592D}" type="sibTrans" cxnId="{1B1391E9-0A3A-4E42-9624-ACBE955C1EFF}">
      <dgm:prSet/>
      <dgm:spPr/>
      <dgm:t>
        <a:bodyPr/>
        <a:lstStyle/>
        <a:p>
          <a:endParaRPr lang="en-US"/>
        </a:p>
      </dgm:t>
    </dgm:pt>
    <dgm:pt modelId="{FEA2D8A4-31D7-4EAA-96EB-C1495BBC73B2}" type="pres">
      <dgm:prSet presAssocID="{6B324340-BD1D-4E53-90D2-111F9FA7E98B}" presName="linear" presStyleCnt="0">
        <dgm:presLayoutVars>
          <dgm:animLvl val="lvl"/>
          <dgm:resizeHandles val="exact"/>
        </dgm:presLayoutVars>
      </dgm:prSet>
      <dgm:spPr/>
    </dgm:pt>
    <dgm:pt modelId="{414BC08A-0041-4F20-8793-D01840BFF701}" type="pres">
      <dgm:prSet presAssocID="{E37D9A7D-244F-44EB-9567-81997C707585}" presName="parentText" presStyleLbl="node1" presStyleIdx="0" presStyleCnt="3">
        <dgm:presLayoutVars>
          <dgm:chMax val="0"/>
          <dgm:bulletEnabled val="1"/>
        </dgm:presLayoutVars>
      </dgm:prSet>
      <dgm:spPr/>
    </dgm:pt>
    <dgm:pt modelId="{8C940DB3-45AB-4467-8E1E-443EA6375A76}" type="pres">
      <dgm:prSet presAssocID="{6B33E199-D1A8-4320-AA14-6B1740752D95}" presName="spacer" presStyleCnt="0"/>
      <dgm:spPr/>
    </dgm:pt>
    <dgm:pt modelId="{D2F4DE15-42DD-4276-9F4C-C5E4552E71A4}" type="pres">
      <dgm:prSet presAssocID="{17B27C40-E9AE-4823-8522-D22F0C0E500F}" presName="parentText" presStyleLbl="node1" presStyleIdx="1" presStyleCnt="3">
        <dgm:presLayoutVars>
          <dgm:chMax val="0"/>
          <dgm:bulletEnabled val="1"/>
        </dgm:presLayoutVars>
      </dgm:prSet>
      <dgm:spPr/>
    </dgm:pt>
    <dgm:pt modelId="{C4D72B47-4B0A-4625-BE6A-FC171457FEFD}" type="pres">
      <dgm:prSet presAssocID="{43B6ECE3-D995-4F47-9E12-0A747073185F}" presName="spacer" presStyleCnt="0"/>
      <dgm:spPr/>
    </dgm:pt>
    <dgm:pt modelId="{BB01B819-F75B-4697-9264-3A62536BEF9F}" type="pres">
      <dgm:prSet presAssocID="{ACF8C8D9-0D8D-4CD9-9CA1-771FE671DC22}" presName="parentText" presStyleLbl="node1" presStyleIdx="2" presStyleCnt="3">
        <dgm:presLayoutVars>
          <dgm:chMax val="0"/>
          <dgm:bulletEnabled val="1"/>
        </dgm:presLayoutVars>
      </dgm:prSet>
      <dgm:spPr/>
    </dgm:pt>
  </dgm:ptLst>
  <dgm:cxnLst>
    <dgm:cxn modelId="{D26D2B01-68C3-4C9E-9F74-943D5D06DD94}" srcId="{6B324340-BD1D-4E53-90D2-111F9FA7E98B}" destId="{E37D9A7D-244F-44EB-9567-81997C707585}" srcOrd="0" destOrd="0" parTransId="{8897194C-53C8-4C1D-B399-F17D91592779}" sibTransId="{6B33E199-D1A8-4320-AA14-6B1740752D95}"/>
    <dgm:cxn modelId="{E0ACE824-92A1-4000-B391-083853D09C0E}" srcId="{6B324340-BD1D-4E53-90D2-111F9FA7E98B}" destId="{17B27C40-E9AE-4823-8522-D22F0C0E500F}" srcOrd="1" destOrd="0" parTransId="{0F011B86-5C1E-488C-864B-BED553F7E78D}" sibTransId="{43B6ECE3-D995-4F47-9E12-0A747073185F}"/>
    <dgm:cxn modelId="{2E7B7C37-35F6-44DB-8141-456CE3B47167}" type="presOf" srcId="{ACF8C8D9-0D8D-4CD9-9CA1-771FE671DC22}" destId="{BB01B819-F75B-4697-9264-3A62536BEF9F}" srcOrd="0" destOrd="0" presId="urn:microsoft.com/office/officeart/2005/8/layout/vList2"/>
    <dgm:cxn modelId="{79919651-B36F-49FB-A362-3D64453150D8}" type="presOf" srcId="{6B324340-BD1D-4E53-90D2-111F9FA7E98B}" destId="{FEA2D8A4-31D7-4EAA-96EB-C1495BBC73B2}" srcOrd="0" destOrd="0" presId="urn:microsoft.com/office/officeart/2005/8/layout/vList2"/>
    <dgm:cxn modelId="{1B78A9A1-F721-438D-8938-6AA4220E255F}" type="presOf" srcId="{E37D9A7D-244F-44EB-9567-81997C707585}" destId="{414BC08A-0041-4F20-8793-D01840BFF701}" srcOrd="0" destOrd="0" presId="urn:microsoft.com/office/officeart/2005/8/layout/vList2"/>
    <dgm:cxn modelId="{CCE7A0E4-1519-4CD1-8041-8E48F425993C}" type="presOf" srcId="{17B27C40-E9AE-4823-8522-D22F0C0E500F}" destId="{D2F4DE15-42DD-4276-9F4C-C5E4552E71A4}" srcOrd="0" destOrd="0" presId="urn:microsoft.com/office/officeart/2005/8/layout/vList2"/>
    <dgm:cxn modelId="{1B1391E9-0A3A-4E42-9624-ACBE955C1EFF}" srcId="{6B324340-BD1D-4E53-90D2-111F9FA7E98B}" destId="{ACF8C8D9-0D8D-4CD9-9CA1-771FE671DC22}" srcOrd="2" destOrd="0" parTransId="{D11CC580-7D17-4E93-A6CA-7C2B3FC78DD0}" sibTransId="{F2E28069-C736-4AB8-B818-5E9DE2DF592D}"/>
    <dgm:cxn modelId="{6C30FCE6-E069-4F1D-98F1-2BA3C5F5A2B7}" type="presParOf" srcId="{FEA2D8A4-31D7-4EAA-96EB-C1495BBC73B2}" destId="{414BC08A-0041-4F20-8793-D01840BFF701}" srcOrd="0" destOrd="0" presId="urn:microsoft.com/office/officeart/2005/8/layout/vList2"/>
    <dgm:cxn modelId="{84F51EDC-7F59-4135-B3E3-193DD4FB5513}" type="presParOf" srcId="{FEA2D8A4-31D7-4EAA-96EB-C1495BBC73B2}" destId="{8C940DB3-45AB-4467-8E1E-443EA6375A76}" srcOrd="1" destOrd="0" presId="urn:microsoft.com/office/officeart/2005/8/layout/vList2"/>
    <dgm:cxn modelId="{8447E3BA-7DD4-4C4F-B47D-25E9CA2158CC}" type="presParOf" srcId="{FEA2D8A4-31D7-4EAA-96EB-C1495BBC73B2}" destId="{D2F4DE15-42DD-4276-9F4C-C5E4552E71A4}" srcOrd="2" destOrd="0" presId="urn:microsoft.com/office/officeart/2005/8/layout/vList2"/>
    <dgm:cxn modelId="{EB69ABA1-2D13-40D9-BE79-5F061B2733EC}" type="presParOf" srcId="{FEA2D8A4-31D7-4EAA-96EB-C1495BBC73B2}" destId="{C4D72B47-4B0A-4625-BE6A-FC171457FEFD}" srcOrd="3" destOrd="0" presId="urn:microsoft.com/office/officeart/2005/8/layout/vList2"/>
    <dgm:cxn modelId="{AE514E61-0929-45E5-B4B4-E904C3BE95DE}" type="presParOf" srcId="{FEA2D8A4-31D7-4EAA-96EB-C1495BBC73B2}" destId="{BB01B819-F75B-4697-9264-3A62536BEF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C20C9-D09E-4565-8BE3-EACAFC8E5EF4}">
      <dsp:nvSpPr>
        <dsp:cNvPr id="0" name=""/>
        <dsp:cNvSpPr/>
      </dsp:nvSpPr>
      <dsp:spPr>
        <a:xfrm>
          <a:off x="0" y="151796"/>
          <a:ext cx="5105367" cy="50368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“General Industry” 29 C.F.R. 1910</a:t>
          </a:r>
          <a:endParaRPr lang="en-US" sz="2100" kern="1200" dirty="0"/>
        </a:p>
      </dsp:txBody>
      <dsp:txXfrm>
        <a:off x="24588" y="176384"/>
        <a:ext cx="5056191" cy="454509"/>
      </dsp:txXfrm>
    </dsp:sp>
    <dsp:sp modelId="{5AF92668-82BD-4D8D-8EF8-59B32FD171B5}">
      <dsp:nvSpPr>
        <dsp:cNvPr id="0" name=""/>
        <dsp:cNvSpPr/>
      </dsp:nvSpPr>
      <dsp:spPr>
        <a:xfrm>
          <a:off x="0" y="655481"/>
          <a:ext cx="5105367" cy="495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Walking/working surfaces</a:t>
          </a:r>
          <a:endParaRPr lang="en-US" sz="1600" kern="1200" dirty="0"/>
        </a:p>
        <a:p>
          <a:pPr marL="171450" lvl="1" indent="-171450" algn="l" defTabSz="711200">
            <a:lnSpc>
              <a:spcPct val="90000"/>
            </a:lnSpc>
            <a:spcBef>
              <a:spcPct val="0"/>
            </a:spcBef>
            <a:spcAft>
              <a:spcPct val="20000"/>
            </a:spcAft>
            <a:buChar char="•"/>
          </a:pPr>
          <a:r>
            <a:rPr lang="en-US" sz="1600" b="0" i="0" kern="1200"/>
            <a:t>Exit routes/emergency planning</a:t>
          </a:r>
          <a:endParaRPr lang="en-US" sz="1600" kern="1200"/>
        </a:p>
        <a:p>
          <a:pPr marL="171450" lvl="1" indent="-171450" algn="l" defTabSz="711200">
            <a:lnSpc>
              <a:spcPct val="90000"/>
            </a:lnSpc>
            <a:spcBef>
              <a:spcPct val="0"/>
            </a:spcBef>
            <a:spcAft>
              <a:spcPct val="20000"/>
            </a:spcAft>
            <a:buChar char="•"/>
          </a:pPr>
          <a:r>
            <a:rPr lang="en-US" sz="1600" b="0" i="0" kern="1200"/>
            <a:t>Powered platforms/manlifts</a:t>
          </a:r>
          <a:endParaRPr lang="en-US" sz="1600" kern="1200"/>
        </a:p>
        <a:p>
          <a:pPr marL="171450" lvl="1" indent="-171450" algn="l" defTabSz="711200">
            <a:lnSpc>
              <a:spcPct val="90000"/>
            </a:lnSpc>
            <a:spcBef>
              <a:spcPct val="0"/>
            </a:spcBef>
            <a:spcAft>
              <a:spcPct val="20000"/>
            </a:spcAft>
            <a:buChar char="•"/>
          </a:pPr>
          <a:r>
            <a:rPr lang="en-US" sz="1600" b="0" i="0" kern="1200"/>
            <a:t>Environmental</a:t>
          </a:r>
          <a:endParaRPr lang="en-US" sz="1600" kern="1200"/>
        </a:p>
        <a:p>
          <a:pPr marL="342900" lvl="2" indent="-171450" algn="l" defTabSz="711200">
            <a:lnSpc>
              <a:spcPct val="90000"/>
            </a:lnSpc>
            <a:spcBef>
              <a:spcPct val="0"/>
            </a:spcBef>
            <a:spcAft>
              <a:spcPct val="20000"/>
            </a:spcAft>
            <a:buChar char="•"/>
          </a:pPr>
          <a:r>
            <a:rPr lang="en-US" sz="1600" b="0" i="0" kern="1200"/>
            <a:t>Ventilation</a:t>
          </a:r>
          <a:endParaRPr lang="en-US" sz="1600" kern="1200"/>
        </a:p>
        <a:p>
          <a:pPr marL="342900" lvl="2" indent="-171450" algn="l" defTabSz="711200">
            <a:lnSpc>
              <a:spcPct val="90000"/>
            </a:lnSpc>
            <a:spcBef>
              <a:spcPct val="0"/>
            </a:spcBef>
            <a:spcAft>
              <a:spcPct val="20000"/>
            </a:spcAft>
            <a:buChar char="•"/>
          </a:pPr>
          <a:r>
            <a:rPr lang="en-US" sz="1600" b="0" i="0" kern="1200"/>
            <a:t>Noise</a:t>
          </a:r>
          <a:endParaRPr lang="en-US" sz="1600" kern="1200"/>
        </a:p>
        <a:p>
          <a:pPr marL="342900" lvl="2" indent="-171450" algn="l" defTabSz="711200">
            <a:lnSpc>
              <a:spcPct val="90000"/>
            </a:lnSpc>
            <a:spcBef>
              <a:spcPct val="0"/>
            </a:spcBef>
            <a:spcAft>
              <a:spcPct val="20000"/>
            </a:spcAft>
            <a:buChar char="•"/>
          </a:pPr>
          <a:r>
            <a:rPr lang="en-US" sz="1600" b="0" i="0" kern="1200"/>
            <a:t>Hazardous materials</a:t>
          </a:r>
          <a:endParaRPr lang="en-US" sz="1600" kern="1200"/>
        </a:p>
        <a:p>
          <a:pPr marL="171450" lvl="1" indent="-171450" algn="l" defTabSz="711200">
            <a:lnSpc>
              <a:spcPct val="90000"/>
            </a:lnSpc>
            <a:spcBef>
              <a:spcPct val="0"/>
            </a:spcBef>
            <a:spcAft>
              <a:spcPct val="20000"/>
            </a:spcAft>
            <a:buChar char="•"/>
          </a:pPr>
          <a:r>
            <a:rPr lang="en-US" sz="1600" b="0" i="0" kern="1200"/>
            <a:t>PPE</a:t>
          </a:r>
          <a:endParaRPr lang="en-US" sz="1600" kern="1200"/>
        </a:p>
        <a:p>
          <a:pPr marL="171450" lvl="1" indent="-171450" algn="l" defTabSz="711200">
            <a:lnSpc>
              <a:spcPct val="90000"/>
            </a:lnSpc>
            <a:spcBef>
              <a:spcPct val="0"/>
            </a:spcBef>
            <a:spcAft>
              <a:spcPct val="20000"/>
            </a:spcAft>
            <a:buChar char="•"/>
          </a:pPr>
          <a:r>
            <a:rPr lang="en-US" sz="1600" b="0" i="0" kern="1200" dirty="0"/>
            <a:t>General (sanitation, marking hazards, confined spaces)</a:t>
          </a:r>
          <a:endParaRPr lang="en-US" sz="1600" kern="1200" dirty="0"/>
        </a:p>
        <a:p>
          <a:pPr marL="171450" lvl="1" indent="-171450" algn="l" defTabSz="711200">
            <a:lnSpc>
              <a:spcPct val="90000"/>
            </a:lnSpc>
            <a:spcBef>
              <a:spcPct val="0"/>
            </a:spcBef>
            <a:spcAft>
              <a:spcPct val="20000"/>
            </a:spcAft>
            <a:buChar char="•"/>
          </a:pPr>
          <a:r>
            <a:rPr lang="en-US" sz="1600" b="0" i="0" kern="1200"/>
            <a:t>Medical and first aid</a:t>
          </a:r>
          <a:endParaRPr lang="en-US" sz="1600" kern="1200"/>
        </a:p>
        <a:p>
          <a:pPr marL="171450" lvl="1" indent="-171450" algn="l" defTabSz="711200">
            <a:lnSpc>
              <a:spcPct val="90000"/>
            </a:lnSpc>
            <a:spcBef>
              <a:spcPct val="0"/>
            </a:spcBef>
            <a:spcAft>
              <a:spcPct val="20000"/>
            </a:spcAft>
            <a:buChar char="•"/>
          </a:pPr>
          <a:r>
            <a:rPr lang="en-US" sz="1600" b="0" i="0" kern="1200"/>
            <a:t>Fire Protection</a:t>
          </a:r>
          <a:endParaRPr lang="en-US" sz="1600" kern="1200"/>
        </a:p>
        <a:p>
          <a:pPr marL="171450" lvl="1" indent="-171450" algn="l" defTabSz="711200">
            <a:lnSpc>
              <a:spcPct val="90000"/>
            </a:lnSpc>
            <a:spcBef>
              <a:spcPct val="0"/>
            </a:spcBef>
            <a:spcAft>
              <a:spcPct val="20000"/>
            </a:spcAft>
            <a:buChar char="•"/>
          </a:pPr>
          <a:r>
            <a:rPr lang="en-US" sz="1600" b="0" i="0" kern="1200"/>
            <a:t>Compressed gas/equipment</a:t>
          </a:r>
          <a:endParaRPr lang="en-US" sz="1600" kern="1200"/>
        </a:p>
        <a:p>
          <a:pPr marL="171450" lvl="1" indent="-171450" algn="l" defTabSz="711200">
            <a:lnSpc>
              <a:spcPct val="90000"/>
            </a:lnSpc>
            <a:spcBef>
              <a:spcPct val="0"/>
            </a:spcBef>
            <a:spcAft>
              <a:spcPct val="20000"/>
            </a:spcAft>
            <a:buChar char="•"/>
          </a:pPr>
          <a:r>
            <a:rPr lang="en-US" sz="1600" b="0" i="0" kern="1200" dirty="0"/>
            <a:t>Materials handling and storage</a:t>
          </a:r>
          <a:endParaRPr lang="en-US" sz="1600" kern="1200" dirty="0"/>
        </a:p>
        <a:p>
          <a:pPr marL="171450" lvl="1" indent="-171450" algn="l" defTabSz="711200">
            <a:lnSpc>
              <a:spcPct val="90000"/>
            </a:lnSpc>
            <a:spcBef>
              <a:spcPct val="0"/>
            </a:spcBef>
            <a:spcAft>
              <a:spcPct val="20000"/>
            </a:spcAft>
            <a:buChar char="•"/>
          </a:pPr>
          <a:r>
            <a:rPr lang="en-US" sz="1600" kern="1200" dirty="0"/>
            <a:t>Machinery and Machine Guarding</a:t>
          </a:r>
        </a:p>
        <a:p>
          <a:pPr marL="171450" lvl="1" indent="-171450" algn="l" defTabSz="711200">
            <a:lnSpc>
              <a:spcPct val="90000"/>
            </a:lnSpc>
            <a:spcBef>
              <a:spcPct val="0"/>
            </a:spcBef>
            <a:spcAft>
              <a:spcPct val="20000"/>
            </a:spcAft>
            <a:buChar char="•"/>
          </a:pPr>
          <a:r>
            <a:rPr lang="en-US" sz="1600" kern="1200" dirty="0"/>
            <a:t>Hand and Portable Power Tools</a:t>
          </a:r>
        </a:p>
        <a:p>
          <a:pPr marL="171450" lvl="1" indent="-171450" algn="l" defTabSz="711200">
            <a:lnSpc>
              <a:spcPct val="90000"/>
            </a:lnSpc>
            <a:spcBef>
              <a:spcPct val="0"/>
            </a:spcBef>
            <a:spcAft>
              <a:spcPct val="20000"/>
            </a:spcAft>
            <a:buChar char="•"/>
          </a:pPr>
          <a:r>
            <a:rPr lang="en-US" sz="1600" kern="1200" dirty="0"/>
            <a:t>Welding, Cutting, Brazing</a:t>
          </a:r>
        </a:p>
        <a:p>
          <a:pPr marL="171450" lvl="1" indent="-171450" algn="l" defTabSz="711200">
            <a:lnSpc>
              <a:spcPct val="90000"/>
            </a:lnSpc>
            <a:spcBef>
              <a:spcPct val="0"/>
            </a:spcBef>
            <a:spcAft>
              <a:spcPct val="20000"/>
            </a:spcAft>
            <a:buChar char="•"/>
          </a:pPr>
          <a:r>
            <a:rPr lang="en-US" sz="1600" kern="1200" dirty="0"/>
            <a:t>Toxic and Hazardous Substances</a:t>
          </a:r>
        </a:p>
      </dsp:txBody>
      <dsp:txXfrm>
        <a:off x="0" y="655481"/>
        <a:ext cx="5105367" cy="4955580"/>
      </dsp:txXfrm>
    </dsp:sp>
    <dsp:sp modelId="{FC45DC73-1CC5-4D91-908D-F37DE3C9EC2B}">
      <dsp:nvSpPr>
        <dsp:cNvPr id="0" name=""/>
        <dsp:cNvSpPr/>
      </dsp:nvSpPr>
      <dsp:spPr>
        <a:xfrm>
          <a:off x="0" y="5611061"/>
          <a:ext cx="5105367" cy="503685"/>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“Construction” 29 C.F.R. 1926</a:t>
          </a:r>
          <a:endParaRPr lang="en-US" sz="2100" kern="1200" dirty="0"/>
        </a:p>
      </dsp:txBody>
      <dsp:txXfrm>
        <a:off x="24588" y="5635649"/>
        <a:ext cx="5056191" cy="454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400962"/>
          <a:ext cx="3693754" cy="8634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Duty</a:t>
          </a:r>
        </a:p>
      </dsp:txBody>
      <dsp:txXfrm>
        <a:off x="42151" y="443113"/>
        <a:ext cx="3609452" cy="779158"/>
      </dsp:txXfrm>
    </dsp:sp>
    <dsp:sp modelId="{D2F4DE15-42DD-4276-9F4C-C5E4552E71A4}">
      <dsp:nvSpPr>
        <dsp:cNvPr id="0" name=""/>
        <dsp:cNvSpPr/>
      </dsp:nvSpPr>
      <dsp:spPr>
        <a:xfrm>
          <a:off x="0" y="1368102"/>
          <a:ext cx="3693754" cy="863460"/>
        </a:xfrm>
        <a:prstGeom prst="roundRect">
          <a:avLst/>
        </a:prstGeom>
        <a:solidFill>
          <a:schemeClr val="accent2">
            <a:hueOff val="-443578"/>
            <a:satOff val="2739"/>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Breach</a:t>
          </a:r>
        </a:p>
      </dsp:txBody>
      <dsp:txXfrm>
        <a:off x="42151" y="1410253"/>
        <a:ext cx="3609452" cy="779158"/>
      </dsp:txXfrm>
    </dsp:sp>
    <dsp:sp modelId="{BB01B819-F75B-4697-9264-3A62536BEF9F}">
      <dsp:nvSpPr>
        <dsp:cNvPr id="0" name=""/>
        <dsp:cNvSpPr/>
      </dsp:nvSpPr>
      <dsp:spPr>
        <a:xfrm>
          <a:off x="0" y="2335242"/>
          <a:ext cx="3693754" cy="863460"/>
        </a:xfrm>
        <a:prstGeom prst="roundRect">
          <a:avLst/>
        </a:prstGeom>
        <a:solidFill>
          <a:schemeClr val="accent2">
            <a:hueOff val="-887157"/>
            <a:satOff val="5477"/>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Causation</a:t>
          </a:r>
        </a:p>
      </dsp:txBody>
      <dsp:txXfrm>
        <a:off x="42151" y="2377393"/>
        <a:ext cx="3609452" cy="779158"/>
      </dsp:txXfrm>
    </dsp:sp>
    <dsp:sp modelId="{84885E2C-24B2-46E4-BF12-EF279755AEA7}">
      <dsp:nvSpPr>
        <dsp:cNvPr id="0" name=""/>
        <dsp:cNvSpPr/>
      </dsp:nvSpPr>
      <dsp:spPr>
        <a:xfrm>
          <a:off x="0" y="3302382"/>
          <a:ext cx="3693754" cy="86346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Damage/injury</a:t>
          </a:r>
        </a:p>
      </dsp:txBody>
      <dsp:txXfrm>
        <a:off x="42151" y="3344533"/>
        <a:ext cx="3609452" cy="7791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389841"/>
          <a:ext cx="7948796" cy="18460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Discharge or other discriminatory/adverse action  </a:t>
          </a:r>
        </a:p>
      </dsp:txBody>
      <dsp:txXfrm>
        <a:off x="90116" y="479957"/>
        <a:ext cx="7768564" cy="1665808"/>
      </dsp:txXfrm>
    </dsp:sp>
    <dsp:sp modelId="{D2F4DE15-42DD-4276-9F4C-C5E4552E71A4}">
      <dsp:nvSpPr>
        <dsp:cNvPr id="0" name=""/>
        <dsp:cNvSpPr/>
      </dsp:nvSpPr>
      <dsp:spPr>
        <a:xfrm>
          <a:off x="0" y="2330922"/>
          <a:ext cx="7948796" cy="184604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Because employee engaged in protected action (filed a complaint, testified, exercised other rights)</a:t>
          </a:r>
        </a:p>
      </dsp:txBody>
      <dsp:txXfrm>
        <a:off x="90116" y="2421038"/>
        <a:ext cx="7768564" cy="1665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358583"/>
          <a:ext cx="4793456" cy="10740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No later than 15 workdays from delivery of citation</a:t>
          </a:r>
        </a:p>
      </dsp:txBody>
      <dsp:txXfrm>
        <a:off x="52431" y="411014"/>
        <a:ext cx="4688594" cy="969198"/>
      </dsp:txXfrm>
    </dsp:sp>
    <dsp:sp modelId="{D2F4DE15-42DD-4276-9F4C-C5E4552E71A4}">
      <dsp:nvSpPr>
        <dsp:cNvPr id="0" name=""/>
        <dsp:cNvSpPr/>
      </dsp:nvSpPr>
      <dsp:spPr>
        <a:xfrm>
          <a:off x="0" y="1510403"/>
          <a:ext cx="4793456" cy="1074060"/>
        </a:xfrm>
        <a:prstGeom prst="roundRect">
          <a:avLst/>
        </a:prstGeom>
        <a:solidFill>
          <a:schemeClr val="accent2">
            <a:hueOff val="-443578"/>
            <a:satOff val="2739"/>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 whole or in part</a:t>
          </a:r>
        </a:p>
      </dsp:txBody>
      <dsp:txXfrm>
        <a:off x="52431" y="1562834"/>
        <a:ext cx="4688594" cy="969198"/>
      </dsp:txXfrm>
    </dsp:sp>
    <dsp:sp modelId="{BB01B819-F75B-4697-9264-3A62536BEF9F}">
      <dsp:nvSpPr>
        <dsp:cNvPr id="0" name=""/>
        <dsp:cNvSpPr/>
      </dsp:nvSpPr>
      <dsp:spPr>
        <a:xfrm>
          <a:off x="0" y="2662223"/>
          <a:ext cx="4793456" cy="1074060"/>
        </a:xfrm>
        <a:prstGeom prst="roundRect">
          <a:avLst/>
        </a:prstGeom>
        <a:solidFill>
          <a:schemeClr val="accent2">
            <a:hueOff val="-887157"/>
            <a:satOff val="5477"/>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Penalties, abatement periods, violations</a:t>
          </a:r>
        </a:p>
      </dsp:txBody>
      <dsp:txXfrm>
        <a:off x="52431" y="2714654"/>
        <a:ext cx="4688594" cy="969198"/>
      </dsp:txXfrm>
    </dsp:sp>
    <dsp:sp modelId="{84885E2C-24B2-46E4-BF12-EF279755AEA7}">
      <dsp:nvSpPr>
        <dsp:cNvPr id="0" name=""/>
        <dsp:cNvSpPr/>
      </dsp:nvSpPr>
      <dsp:spPr>
        <a:xfrm>
          <a:off x="0" y="3814043"/>
          <a:ext cx="4793456" cy="107406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Posted with citation</a:t>
          </a:r>
        </a:p>
      </dsp:txBody>
      <dsp:txXfrm>
        <a:off x="52431" y="3866474"/>
        <a:ext cx="4688594"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BBCC3-B81F-4A86-B1E5-217933D86C02}">
      <dsp:nvSpPr>
        <dsp:cNvPr id="0" name=""/>
        <dsp:cNvSpPr/>
      </dsp:nvSpPr>
      <dsp:spPr>
        <a:xfrm>
          <a:off x="0" y="234856"/>
          <a:ext cx="4793456" cy="13922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Notify employees of time and place</a:t>
          </a:r>
        </a:p>
      </dsp:txBody>
      <dsp:txXfrm>
        <a:off x="67966" y="302822"/>
        <a:ext cx="4657524" cy="1256367"/>
      </dsp:txXfrm>
    </dsp:sp>
    <dsp:sp modelId="{60AB4E34-408B-4A38-A6DF-A543F16AA135}">
      <dsp:nvSpPr>
        <dsp:cNvPr id="0" name=""/>
        <dsp:cNvSpPr/>
      </dsp:nvSpPr>
      <dsp:spPr>
        <a:xfrm>
          <a:off x="0" y="1627156"/>
          <a:ext cx="4793456"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Right to attend</a:t>
          </a:r>
        </a:p>
      </dsp:txBody>
      <dsp:txXfrm>
        <a:off x="0" y="1627156"/>
        <a:ext cx="4793456" cy="579600"/>
      </dsp:txXfrm>
    </dsp:sp>
    <dsp:sp modelId="{5E1F66C4-6176-4FD4-8F0F-399C6FBA68A9}">
      <dsp:nvSpPr>
        <dsp:cNvPr id="0" name=""/>
        <dsp:cNvSpPr/>
      </dsp:nvSpPr>
      <dsp:spPr>
        <a:xfrm>
          <a:off x="0" y="2206756"/>
          <a:ext cx="4793456" cy="1392299"/>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Present documentation </a:t>
          </a:r>
        </a:p>
      </dsp:txBody>
      <dsp:txXfrm>
        <a:off x="67966" y="2274722"/>
        <a:ext cx="4657524" cy="1256367"/>
      </dsp:txXfrm>
    </dsp:sp>
    <dsp:sp modelId="{EC8ACA5A-3AA3-4D6F-BE68-43398A624432}">
      <dsp:nvSpPr>
        <dsp:cNvPr id="0" name=""/>
        <dsp:cNvSpPr/>
      </dsp:nvSpPr>
      <dsp:spPr>
        <a:xfrm>
          <a:off x="0" y="3599056"/>
          <a:ext cx="4793456"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Abatement steps</a:t>
          </a:r>
        </a:p>
        <a:p>
          <a:pPr marL="228600" lvl="1" indent="-228600" algn="l" defTabSz="1200150">
            <a:lnSpc>
              <a:spcPct val="90000"/>
            </a:lnSpc>
            <a:spcBef>
              <a:spcPct val="0"/>
            </a:spcBef>
            <a:spcAft>
              <a:spcPct val="20000"/>
            </a:spcAft>
            <a:buChar char="•"/>
          </a:pPr>
          <a:r>
            <a:rPr lang="en-US" sz="2700" kern="1200" dirty="0"/>
            <a:t>Amendments</a:t>
          </a:r>
        </a:p>
        <a:p>
          <a:pPr marL="228600" lvl="1" indent="-228600" algn="l" defTabSz="1200150">
            <a:lnSpc>
              <a:spcPct val="90000"/>
            </a:lnSpc>
            <a:spcBef>
              <a:spcPct val="0"/>
            </a:spcBef>
            <a:spcAft>
              <a:spcPct val="20000"/>
            </a:spcAft>
            <a:buChar char="•"/>
          </a:pPr>
          <a:r>
            <a:rPr lang="en-US" sz="2700" kern="1200" dirty="0"/>
            <a:t>Contest facts/argument</a:t>
          </a:r>
        </a:p>
      </dsp:txBody>
      <dsp:txXfrm>
        <a:off x="0" y="3599056"/>
        <a:ext cx="4793456" cy="1412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F5F6-CE7A-4DC8-A2B8-EB8831341AB7}">
      <dsp:nvSpPr>
        <dsp:cNvPr id="0" name=""/>
        <dsp:cNvSpPr/>
      </dsp:nvSpPr>
      <dsp:spPr>
        <a:xfrm>
          <a:off x="0" y="718583"/>
          <a:ext cx="4793456" cy="655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8DEDC-F5D5-4965-9372-9ACEEA4541C3}">
      <dsp:nvSpPr>
        <dsp:cNvPr id="0" name=""/>
        <dsp:cNvSpPr/>
      </dsp:nvSpPr>
      <dsp:spPr>
        <a:xfrm>
          <a:off x="239672" y="334823"/>
          <a:ext cx="3355419" cy="7675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55700">
            <a:lnSpc>
              <a:spcPct val="90000"/>
            </a:lnSpc>
            <a:spcBef>
              <a:spcPct val="0"/>
            </a:spcBef>
            <a:spcAft>
              <a:spcPct val="35000"/>
            </a:spcAft>
            <a:buNone/>
          </a:pPr>
          <a:r>
            <a:rPr lang="en-US" sz="2600" b="0" i="0" kern="1200" dirty="0"/>
            <a:t>Serious</a:t>
          </a:r>
          <a:endParaRPr lang="en-US" sz="2600" kern="1200" dirty="0"/>
        </a:p>
      </dsp:txBody>
      <dsp:txXfrm>
        <a:off x="277139" y="372290"/>
        <a:ext cx="3280485" cy="692586"/>
      </dsp:txXfrm>
    </dsp:sp>
    <dsp:sp modelId="{8EB6C062-8629-42C7-9F98-95CC3953D7B7}">
      <dsp:nvSpPr>
        <dsp:cNvPr id="0" name=""/>
        <dsp:cNvSpPr/>
      </dsp:nvSpPr>
      <dsp:spPr>
        <a:xfrm>
          <a:off x="0" y="1897943"/>
          <a:ext cx="4793456" cy="655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4DF97-23AD-4B8E-8BC8-89BD0F2EF711}">
      <dsp:nvSpPr>
        <dsp:cNvPr id="0" name=""/>
        <dsp:cNvSpPr/>
      </dsp:nvSpPr>
      <dsp:spPr>
        <a:xfrm>
          <a:off x="239672" y="1514183"/>
          <a:ext cx="3355419" cy="7675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55700">
            <a:lnSpc>
              <a:spcPct val="90000"/>
            </a:lnSpc>
            <a:spcBef>
              <a:spcPct val="0"/>
            </a:spcBef>
            <a:spcAft>
              <a:spcPct val="35000"/>
            </a:spcAft>
            <a:buNone/>
          </a:pPr>
          <a:r>
            <a:rPr lang="en-US" sz="2600" b="0" i="0" kern="1200"/>
            <a:t>Other-than-serious</a:t>
          </a:r>
          <a:endParaRPr lang="en-US" sz="2600" kern="1200"/>
        </a:p>
      </dsp:txBody>
      <dsp:txXfrm>
        <a:off x="277139" y="1551650"/>
        <a:ext cx="3280485" cy="692586"/>
      </dsp:txXfrm>
    </dsp:sp>
    <dsp:sp modelId="{0290D05B-FA7A-4851-8F86-B0B715A813BD}">
      <dsp:nvSpPr>
        <dsp:cNvPr id="0" name=""/>
        <dsp:cNvSpPr/>
      </dsp:nvSpPr>
      <dsp:spPr>
        <a:xfrm>
          <a:off x="0" y="3077303"/>
          <a:ext cx="4793456" cy="6552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632E1-06E8-41D5-8C7E-4C12D5C007C8}">
      <dsp:nvSpPr>
        <dsp:cNvPr id="0" name=""/>
        <dsp:cNvSpPr/>
      </dsp:nvSpPr>
      <dsp:spPr>
        <a:xfrm>
          <a:off x="239672" y="2693543"/>
          <a:ext cx="3355419" cy="76752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55700">
            <a:lnSpc>
              <a:spcPct val="90000"/>
            </a:lnSpc>
            <a:spcBef>
              <a:spcPct val="0"/>
            </a:spcBef>
            <a:spcAft>
              <a:spcPct val="35000"/>
            </a:spcAft>
            <a:buNone/>
          </a:pPr>
          <a:r>
            <a:rPr lang="en-US" sz="2600" b="0" i="0" kern="1200"/>
            <a:t>Repeat</a:t>
          </a:r>
          <a:endParaRPr lang="en-US" sz="2600" kern="1200"/>
        </a:p>
      </dsp:txBody>
      <dsp:txXfrm>
        <a:off x="277139" y="2731010"/>
        <a:ext cx="3280485" cy="692586"/>
      </dsp:txXfrm>
    </dsp:sp>
    <dsp:sp modelId="{AE2450E1-2D6F-472D-8F53-7B09543CBDE4}">
      <dsp:nvSpPr>
        <dsp:cNvPr id="0" name=""/>
        <dsp:cNvSpPr/>
      </dsp:nvSpPr>
      <dsp:spPr>
        <a:xfrm>
          <a:off x="0" y="4256663"/>
          <a:ext cx="4793456" cy="6552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D16CC-6C78-4C42-AD46-D2AC96853C4E}">
      <dsp:nvSpPr>
        <dsp:cNvPr id="0" name=""/>
        <dsp:cNvSpPr/>
      </dsp:nvSpPr>
      <dsp:spPr>
        <a:xfrm>
          <a:off x="239672" y="3872903"/>
          <a:ext cx="3355419" cy="76752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55700">
            <a:lnSpc>
              <a:spcPct val="90000"/>
            </a:lnSpc>
            <a:spcBef>
              <a:spcPct val="0"/>
            </a:spcBef>
            <a:spcAft>
              <a:spcPct val="35000"/>
            </a:spcAft>
            <a:buNone/>
          </a:pPr>
          <a:r>
            <a:rPr lang="en-US" sz="2600" b="0" i="0" kern="1200"/>
            <a:t>Willful </a:t>
          </a:r>
          <a:endParaRPr lang="en-US" sz="2600" kern="1200"/>
        </a:p>
      </dsp:txBody>
      <dsp:txXfrm>
        <a:off x="277139" y="3910370"/>
        <a:ext cx="3280485"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F5F6-CE7A-4DC8-A2B8-EB8831341AB7}">
      <dsp:nvSpPr>
        <dsp:cNvPr id="0" name=""/>
        <dsp:cNvSpPr/>
      </dsp:nvSpPr>
      <dsp:spPr>
        <a:xfrm>
          <a:off x="0" y="791843"/>
          <a:ext cx="4793456" cy="630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8DEDC-F5D5-4965-9372-9ACEEA4541C3}">
      <dsp:nvSpPr>
        <dsp:cNvPr id="0" name=""/>
        <dsp:cNvSpPr/>
      </dsp:nvSpPr>
      <dsp:spPr>
        <a:xfrm>
          <a:off x="239672" y="422843"/>
          <a:ext cx="3355419" cy="738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11250">
            <a:lnSpc>
              <a:spcPct val="90000"/>
            </a:lnSpc>
            <a:spcBef>
              <a:spcPct val="0"/>
            </a:spcBef>
            <a:spcAft>
              <a:spcPct val="35000"/>
            </a:spcAft>
            <a:buNone/>
          </a:pPr>
          <a:r>
            <a:rPr lang="en-US" sz="2500" b="0" i="0" kern="1200" dirty="0"/>
            <a:t>Size of Employer</a:t>
          </a:r>
          <a:endParaRPr lang="en-US" sz="2500" kern="1200" dirty="0"/>
        </a:p>
      </dsp:txBody>
      <dsp:txXfrm>
        <a:off x="275698" y="458869"/>
        <a:ext cx="3283367" cy="665948"/>
      </dsp:txXfrm>
    </dsp:sp>
    <dsp:sp modelId="{8EB6C062-8629-42C7-9F98-95CC3953D7B7}">
      <dsp:nvSpPr>
        <dsp:cNvPr id="0" name=""/>
        <dsp:cNvSpPr/>
      </dsp:nvSpPr>
      <dsp:spPr>
        <a:xfrm>
          <a:off x="0" y="1925843"/>
          <a:ext cx="4793456" cy="630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4DF97-23AD-4B8E-8BC8-89BD0F2EF711}">
      <dsp:nvSpPr>
        <dsp:cNvPr id="0" name=""/>
        <dsp:cNvSpPr/>
      </dsp:nvSpPr>
      <dsp:spPr>
        <a:xfrm>
          <a:off x="239672" y="1556843"/>
          <a:ext cx="3355419" cy="7380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11250">
            <a:lnSpc>
              <a:spcPct val="90000"/>
            </a:lnSpc>
            <a:spcBef>
              <a:spcPct val="0"/>
            </a:spcBef>
            <a:spcAft>
              <a:spcPct val="35000"/>
            </a:spcAft>
            <a:buNone/>
          </a:pPr>
          <a:r>
            <a:rPr lang="en-US" sz="2500" b="0" i="0" kern="1200" dirty="0"/>
            <a:t>Gravity of Violation</a:t>
          </a:r>
          <a:endParaRPr lang="en-US" sz="2500" kern="1200" dirty="0"/>
        </a:p>
      </dsp:txBody>
      <dsp:txXfrm>
        <a:off x="275698" y="1592869"/>
        <a:ext cx="3283367" cy="665948"/>
      </dsp:txXfrm>
    </dsp:sp>
    <dsp:sp modelId="{0290D05B-FA7A-4851-8F86-B0B715A813BD}">
      <dsp:nvSpPr>
        <dsp:cNvPr id="0" name=""/>
        <dsp:cNvSpPr/>
      </dsp:nvSpPr>
      <dsp:spPr>
        <a:xfrm>
          <a:off x="0" y="3059843"/>
          <a:ext cx="4793456" cy="6300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632E1-06E8-41D5-8C7E-4C12D5C007C8}">
      <dsp:nvSpPr>
        <dsp:cNvPr id="0" name=""/>
        <dsp:cNvSpPr/>
      </dsp:nvSpPr>
      <dsp:spPr>
        <a:xfrm>
          <a:off x="239672" y="2690843"/>
          <a:ext cx="3355419" cy="7380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11250">
            <a:lnSpc>
              <a:spcPct val="90000"/>
            </a:lnSpc>
            <a:spcBef>
              <a:spcPct val="0"/>
            </a:spcBef>
            <a:spcAft>
              <a:spcPct val="35000"/>
            </a:spcAft>
            <a:buNone/>
          </a:pPr>
          <a:r>
            <a:rPr lang="en-US" sz="2500" b="0" i="0" kern="1200" dirty="0"/>
            <a:t>Good Faith</a:t>
          </a:r>
          <a:endParaRPr lang="en-US" sz="2500" kern="1200" dirty="0"/>
        </a:p>
      </dsp:txBody>
      <dsp:txXfrm>
        <a:off x="275698" y="2726869"/>
        <a:ext cx="3283367" cy="665948"/>
      </dsp:txXfrm>
    </dsp:sp>
    <dsp:sp modelId="{AE2450E1-2D6F-472D-8F53-7B09543CBDE4}">
      <dsp:nvSpPr>
        <dsp:cNvPr id="0" name=""/>
        <dsp:cNvSpPr/>
      </dsp:nvSpPr>
      <dsp:spPr>
        <a:xfrm>
          <a:off x="0" y="4193843"/>
          <a:ext cx="4793456" cy="6300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D16CC-6C78-4C42-AD46-D2AC96853C4E}">
      <dsp:nvSpPr>
        <dsp:cNvPr id="0" name=""/>
        <dsp:cNvSpPr/>
      </dsp:nvSpPr>
      <dsp:spPr>
        <a:xfrm>
          <a:off x="239672" y="3824843"/>
          <a:ext cx="3355419" cy="738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111250">
            <a:lnSpc>
              <a:spcPct val="90000"/>
            </a:lnSpc>
            <a:spcBef>
              <a:spcPct val="0"/>
            </a:spcBef>
            <a:spcAft>
              <a:spcPct val="35000"/>
            </a:spcAft>
            <a:buNone/>
          </a:pPr>
          <a:r>
            <a:rPr lang="en-US" sz="2500" b="0" i="0" kern="1200" dirty="0"/>
            <a:t>History </a:t>
          </a:r>
          <a:endParaRPr lang="en-US" sz="2500" kern="1200" dirty="0"/>
        </a:p>
      </dsp:txBody>
      <dsp:txXfrm>
        <a:off x="275698" y="3860869"/>
        <a:ext cx="3283367"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308993"/>
          <a:ext cx="4793456" cy="14718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Abate within abatement period </a:t>
          </a:r>
        </a:p>
      </dsp:txBody>
      <dsp:txXfrm>
        <a:off x="71850" y="380843"/>
        <a:ext cx="4649756" cy="1328160"/>
      </dsp:txXfrm>
    </dsp:sp>
    <dsp:sp modelId="{D2F4DE15-42DD-4276-9F4C-C5E4552E71A4}">
      <dsp:nvSpPr>
        <dsp:cNvPr id="0" name=""/>
        <dsp:cNvSpPr/>
      </dsp:nvSpPr>
      <dsp:spPr>
        <a:xfrm>
          <a:off x="0" y="1887413"/>
          <a:ext cx="4793456" cy="1471860"/>
        </a:xfrm>
        <a:prstGeom prst="roundRect">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Pay (15 work days) </a:t>
          </a:r>
        </a:p>
      </dsp:txBody>
      <dsp:txXfrm>
        <a:off x="71850" y="1959263"/>
        <a:ext cx="4649756" cy="1328160"/>
      </dsp:txXfrm>
    </dsp:sp>
    <dsp:sp modelId="{BB01B819-F75B-4697-9264-3A62536BEF9F}">
      <dsp:nvSpPr>
        <dsp:cNvPr id="0" name=""/>
        <dsp:cNvSpPr/>
      </dsp:nvSpPr>
      <dsp:spPr>
        <a:xfrm>
          <a:off x="0" y="3465833"/>
          <a:ext cx="4793456" cy="147186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Report on Corrective Action</a:t>
          </a:r>
        </a:p>
      </dsp:txBody>
      <dsp:txXfrm>
        <a:off x="71850" y="3537683"/>
        <a:ext cx="4649756" cy="1328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442463"/>
          <a:ext cx="4793456" cy="10342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VOSH refers to Commonwealth’s Attorney</a:t>
          </a:r>
        </a:p>
      </dsp:txBody>
      <dsp:txXfrm>
        <a:off x="50489" y="492952"/>
        <a:ext cx="4692478" cy="933302"/>
      </dsp:txXfrm>
    </dsp:sp>
    <dsp:sp modelId="{D2F4DE15-42DD-4276-9F4C-C5E4552E71A4}">
      <dsp:nvSpPr>
        <dsp:cNvPr id="0" name=""/>
        <dsp:cNvSpPr/>
      </dsp:nvSpPr>
      <dsp:spPr>
        <a:xfrm>
          <a:off x="0" y="1551623"/>
          <a:ext cx="4793456" cy="1034280"/>
        </a:xfrm>
        <a:prstGeom prst="roundRect">
          <a:avLst/>
        </a:prstGeom>
        <a:solidFill>
          <a:schemeClr val="accent2">
            <a:hueOff val="-443578"/>
            <a:satOff val="2739"/>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Complaint in Circuit Court</a:t>
          </a:r>
        </a:p>
      </dsp:txBody>
      <dsp:txXfrm>
        <a:off x="50489" y="1602112"/>
        <a:ext cx="4692478" cy="933302"/>
      </dsp:txXfrm>
    </dsp:sp>
    <dsp:sp modelId="{BB01B819-F75B-4697-9264-3A62536BEF9F}">
      <dsp:nvSpPr>
        <dsp:cNvPr id="0" name=""/>
        <dsp:cNvSpPr/>
      </dsp:nvSpPr>
      <dsp:spPr>
        <a:xfrm>
          <a:off x="0" y="2660783"/>
          <a:ext cx="4793456" cy="1034280"/>
        </a:xfrm>
        <a:prstGeom prst="roundRect">
          <a:avLst/>
        </a:prstGeom>
        <a:solidFill>
          <a:schemeClr val="accent2">
            <a:hueOff val="-887157"/>
            <a:satOff val="5477"/>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Default judgment or bench trial</a:t>
          </a:r>
        </a:p>
      </dsp:txBody>
      <dsp:txXfrm>
        <a:off x="50489" y="2711272"/>
        <a:ext cx="4692478" cy="933302"/>
      </dsp:txXfrm>
    </dsp:sp>
    <dsp:sp modelId="{84885E2C-24B2-46E4-BF12-EF279755AEA7}">
      <dsp:nvSpPr>
        <dsp:cNvPr id="0" name=""/>
        <dsp:cNvSpPr/>
      </dsp:nvSpPr>
      <dsp:spPr>
        <a:xfrm>
          <a:off x="0" y="3769943"/>
          <a:ext cx="4793456" cy="103428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Appeal to Court of Appeals</a:t>
          </a:r>
        </a:p>
      </dsp:txBody>
      <dsp:txXfrm>
        <a:off x="50489" y="3820432"/>
        <a:ext cx="4692478" cy="9333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749311"/>
          <a:ext cx="4793456" cy="119175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Final Order</a:t>
          </a:r>
        </a:p>
      </dsp:txBody>
      <dsp:txXfrm>
        <a:off x="58177" y="807488"/>
        <a:ext cx="4677102" cy="1075400"/>
      </dsp:txXfrm>
    </dsp:sp>
    <dsp:sp modelId="{D2F4DE15-42DD-4276-9F4C-C5E4552E71A4}">
      <dsp:nvSpPr>
        <dsp:cNvPr id="0" name=""/>
        <dsp:cNvSpPr/>
      </dsp:nvSpPr>
      <dsp:spPr>
        <a:xfrm>
          <a:off x="0" y="2027466"/>
          <a:ext cx="4793456" cy="1191754"/>
        </a:xfrm>
        <a:prstGeom prst="roundRect">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No further challenge/amendment </a:t>
          </a:r>
        </a:p>
      </dsp:txBody>
      <dsp:txXfrm>
        <a:off x="58177" y="2085643"/>
        <a:ext cx="4677102" cy="1075400"/>
      </dsp:txXfrm>
    </dsp:sp>
    <dsp:sp modelId="{BB01B819-F75B-4697-9264-3A62536BEF9F}">
      <dsp:nvSpPr>
        <dsp:cNvPr id="0" name=""/>
        <dsp:cNvSpPr/>
      </dsp:nvSpPr>
      <dsp:spPr>
        <a:xfrm>
          <a:off x="0" y="3305620"/>
          <a:ext cx="4793456" cy="1191754"/>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Payment of penalties in proposed Citation due</a:t>
          </a:r>
        </a:p>
      </dsp:txBody>
      <dsp:txXfrm>
        <a:off x="58177" y="3363797"/>
        <a:ext cx="4677102" cy="1075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C08A-0041-4F20-8793-D01840BFF701}">
      <dsp:nvSpPr>
        <dsp:cNvPr id="0" name=""/>
        <dsp:cNvSpPr/>
      </dsp:nvSpPr>
      <dsp:spPr>
        <a:xfrm>
          <a:off x="0" y="180271"/>
          <a:ext cx="4267200" cy="10725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Personal Injury </a:t>
          </a:r>
        </a:p>
      </dsp:txBody>
      <dsp:txXfrm>
        <a:off x="52359" y="232630"/>
        <a:ext cx="4162482" cy="967861"/>
      </dsp:txXfrm>
    </dsp:sp>
    <dsp:sp modelId="{D2F4DE15-42DD-4276-9F4C-C5E4552E71A4}">
      <dsp:nvSpPr>
        <dsp:cNvPr id="0" name=""/>
        <dsp:cNvSpPr/>
      </dsp:nvSpPr>
      <dsp:spPr>
        <a:xfrm>
          <a:off x="0" y="1330610"/>
          <a:ext cx="4267200" cy="1072579"/>
        </a:xfrm>
        <a:prstGeom prst="roundRect">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By accident</a:t>
          </a:r>
        </a:p>
      </dsp:txBody>
      <dsp:txXfrm>
        <a:off x="52359" y="1382969"/>
        <a:ext cx="4162482" cy="967861"/>
      </dsp:txXfrm>
    </dsp:sp>
    <dsp:sp modelId="{BB01B819-F75B-4697-9264-3A62536BEF9F}">
      <dsp:nvSpPr>
        <dsp:cNvPr id="0" name=""/>
        <dsp:cNvSpPr/>
      </dsp:nvSpPr>
      <dsp:spPr>
        <a:xfrm>
          <a:off x="0" y="2480949"/>
          <a:ext cx="4267200" cy="1072579"/>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Arising out of and in the course of employment</a:t>
          </a:r>
        </a:p>
      </dsp:txBody>
      <dsp:txXfrm>
        <a:off x="52359" y="2533308"/>
        <a:ext cx="4162482" cy="9678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t" anchorCtr="0" compatLnSpc="1">
            <a:prstTxWarp prst="textNoShape">
              <a:avLst/>
            </a:prstTxWarp>
          </a:bodyPr>
          <a:lstStyle>
            <a:lvl1pPr defTabSz="933659" eaLnBrk="1" hangingPunct="1">
              <a:defRPr sz="1200" smtClean="0"/>
            </a:lvl1pPr>
          </a:lstStyle>
          <a:p>
            <a:pPr>
              <a:defRPr/>
            </a:pPr>
            <a:endParaRPr lang="en-US" altLang="en-US" dirty="0"/>
          </a:p>
        </p:txBody>
      </p:sp>
      <p:sp>
        <p:nvSpPr>
          <p:cNvPr id="131075" name="Rectangle 3"/>
          <p:cNvSpPr>
            <a:spLocks noGrp="1" noChangeArrowheads="1"/>
          </p:cNvSpPr>
          <p:nvPr>
            <p:ph type="dt" sz="quarter" idx="1"/>
          </p:nvPr>
        </p:nvSpPr>
        <p:spPr bwMode="auto">
          <a:xfrm>
            <a:off x="3977630" y="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t" anchorCtr="0" compatLnSpc="1">
            <a:prstTxWarp prst="textNoShape">
              <a:avLst/>
            </a:prstTxWarp>
          </a:bodyPr>
          <a:lstStyle>
            <a:lvl1pPr algn="r" defTabSz="933659" eaLnBrk="1" hangingPunct="1">
              <a:defRPr sz="1200" smtClean="0"/>
            </a:lvl1pPr>
          </a:lstStyle>
          <a:p>
            <a:pPr>
              <a:defRPr/>
            </a:pPr>
            <a:endParaRPr lang="en-US" altLang="en-US" dirty="0"/>
          </a:p>
        </p:txBody>
      </p:sp>
      <p:sp>
        <p:nvSpPr>
          <p:cNvPr id="131076" name="Rectangle 4"/>
          <p:cNvSpPr>
            <a:spLocks noGrp="1" noChangeArrowheads="1"/>
          </p:cNvSpPr>
          <p:nvPr>
            <p:ph type="ftr" sz="quarter" idx="2"/>
          </p:nvPr>
        </p:nvSpPr>
        <p:spPr bwMode="auto">
          <a:xfrm>
            <a:off x="1" y="884269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b" anchorCtr="0" compatLnSpc="1">
            <a:prstTxWarp prst="textNoShape">
              <a:avLst/>
            </a:prstTxWarp>
          </a:bodyPr>
          <a:lstStyle>
            <a:lvl1pPr defTabSz="933659" eaLnBrk="1" hangingPunct="1">
              <a:defRPr sz="1200" smtClean="0"/>
            </a:lvl1pPr>
          </a:lstStyle>
          <a:p>
            <a:pPr>
              <a:defRPr/>
            </a:pPr>
            <a:endParaRPr lang="en-US" altLang="en-US" dirty="0"/>
          </a:p>
        </p:txBody>
      </p:sp>
      <p:sp>
        <p:nvSpPr>
          <p:cNvPr id="131077" name="Rectangle 5"/>
          <p:cNvSpPr>
            <a:spLocks noGrp="1" noChangeArrowheads="1"/>
          </p:cNvSpPr>
          <p:nvPr>
            <p:ph type="sldNum" sz="quarter" idx="3"/>
          </p:nvPr>
        </p:nvSpPr>
        <p:spPr bwMode="auto">
          <a:xfrm>
            <a:off x="3977630" y="884269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b" anchorCtr="0" compatLnSpc="1">
            <a:prstTxWarp prst="textNoShape">
              <a:avLst/>
            </a:prstTxWarp>
          </a:bodyPr>
          <a:lstStyle>
            <a:lvl1pPr algn="r" defTabSz="933659" eaLnBrk="1" hangingPunct="1">
              <a:defRPr sz="1200" smtClean="0"/>
            </a:lvl1pPr>
          </a:lstStyle>
          <a:p>
            <a:pPr>
              <a:defRPr/>
            </a:pPr>
            <a:fld id="{6C387111-D692-412D-A560-A5CE6919B561}" type="slidenum">
              <a:rPr lang="en-US" altLang="en-US"/>
              <a:pPr>
                <a:defRPr/>
              </a:pPr>
              <a:t>‹#›</a:t>
            </a:fld>
            <a:endParaRPr lang="en-US" altLang="en-US" dirty="0"/>
          </a:p>
        </p:txBody>
      </p:sp>
    </p:spTree>
    <p:extLst>
      <p:ext uri="{BB962C8B-B14F-4D97-AF65-F5344CB8AC3E}">
        <p14:creationId xmlns:p14="http://schemas.microsoft.com/office/powerpoint/2010/main" val="4265252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t" anchorCtr="0" compatLnSpc="1">
            <a:prstTxWarp prst="textNoShape">
              <a:avLst/>
            </a:prstTxWarp>
          </a:bodyPr>
          <a:lstStyle>
            <a:lvl1pPr defTabSz="933659" eaLnBrk="1" hangingPunct="1">
              <a:defRPr sz="1200" smtClean="0"/>
            </a:lvl1pPr>
          </a:lstStyle>
          <a:p>
            <a:pPr>
              <a:defRPr/>
            </a:pPr>
            <a:endParaRPr lang="en-US" altLang="en-US" dirty="0"/>
          </a:p>
        </p:txBody>
      </p:sp>
      <p:sp>
        <p:nvSpPr>
          <p:cNvPr id="6147" name="Rectangle 3"/>
          <p:cNvSpPr>
            <a:spLocks noGrp="1" noChangeArrowheads="1"/>
          </p:cNvSpPr>
          <p:nvPr>
            <p:ph type="dt" idx="1"/>
          </p:nvPr>
        </p:nvSpPr>
        <p:spPr bwMode="auto">
          <a:xfrm>
            <a:off x="3977630" y="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t" anchorCtr="0" compatLnSpc="1">
            <a:prstTxWarp prst="textNoShape">
              <a:avLst/>
            </a:prstTxWarp>
          </a:bodyPr>
          <a:lstStyle>
            <a:lvl1pPr algn="r" defTabSz="933659" eaLnBrk="1" hangingPunct="1">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3908" y="4422142"/>
            <a:ext cx="5615287" cy="418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1" y="884269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b" anchorCtr="0" compatLnSpc="1">
            <a:prstTxWarp prst="textNoShape">
              <a:avLst/>
            </a:prstTxWarp>
          </a:bodyPr>
          <a:lstStyle>
            <a:lvl1pPr defTabSz="933659" eaLnBrk="1" hangingPunct="1">
              <a:defRPr sz="1200" smtClean="0"/>
            </a:lvl1pPr>
          </a:lstStyle>
          <a:p>
            <a:pPr>
              <a:defRPr/>
            </a:pPr>
            <a:endParaRPr lang="en-US" altLang="en-US" dirty="0"/>
          </a:p>
        </p:txBody>
      </p:sp>
      <p:sp>
        <p:nvSpPr>
          <p:cNvPr id="6151" name="Rectangle 7"/>
          <p:cNvSpPr>
            <a:spLocks noGrp="1" noChangeArrowheads="1"/>
          </p:cNvSpPr>
          <p:nvPr>
            <p:ph type="sldNum" sz="quarter" idx="5"/>
          </p:nvPr>
        </p:nvSpPr>
        <p:spPr bwMode="auto">
          <a:xfrm>
            <a:off x="3977630" y="8842692"/>
            <a:ext cx="3043876"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0" tIns="46645" rIns="93290" bIns="46645" numCol="1" anchor="b" anchorCtr="0" compatLnSpc="1">
            <a:prstTxWarp prst="textNoShape">
              <a:avLst/>
            </a:prstTxWarp>
          </a:bodyPr>
          <a:lstStyle>
            <a:lvl1pPr algn="r" defTabSz="933659" eaLnBrk="1" hangingPunct="1">
              <a:defRPr sz="1200" smtClean="0"/>
            </a:lvl1pPr>
          </a:lstStyle>
          <a:p>
            <a:pPr>
              <a:defRPr/>
            </a:pPr>
            <a:fld id="{DAEFB1A0-5781-47FE-A67E-F1599A588681}" type="slidenum">
              <a:rPr lang="en-US" altLang="en-US"/>
              <a:pPr>
                <a:defRPr/>
              </a:pPr>
              <a:t>‹#›</a:t>
            </a:fld>
            <a:endParaRPr lang="en-US" altLang="en-US" dirty="0"/>
          </a:p>
        </p:txBody>
      </p:sp>
    </p:spTree>
    <p:extLst>
      <p:ext uri="{BB962C8B-B14F-4D97-AF65-F5344CB8AC3E}">
        <p14:creationId xmlns:p14="http://schemas.microsoft.com/office/powerpoint/2010/main" val="32584411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Asbestos – </a:t>
            </a:r>
            <a:r>
              <a:rPr lang="en-US" dirty="0" err="1"/>
              <a:t>ahera</a:t>
            </a:r>
            <a:r>
              <a:rPr lang="en-US" dirty="0"/>
              <a:t> reports typically used for reno/demo  – even 3 yr </a:t>
            </a:r>
            <a:r>
              <a:rPr lang="en-US" dirty="0" err="1"/>
              <a:t>reinspections</a:t>
            </a:r>
            <a:r>
              <a:rPr lang="en-US" dirty="0"/>
              <a:t> – out of date; self serving but if relying on a management plan which has never been updated – should think about just redoing. House-keeping are doing annual notice; 6 month surveillance; all kinds of hidden </a:t>
            </a:r>
            <a:r>
              <a:rPr lang="en-US" dirty="0" err="1"/>
              <a:t>acms</a:t>
            </a:r>
            <a:r>
              <a:rPr lang="en-US" dirty="0"/>
              <a:t>; </a:t>
            </a:r>
          </a:p>
          <a:p>
            <a:r>
              <a:rPr lang="en-US" dirty="0"/>
              <a:t>Radon – should be redone if alter building configuration such as addition/renovation/mech upgrade; do testing during colder months – </a:t>
            </a:r>
            <a:r>
              <a:rPr lang="en-US" dirty="0" err="1"/>
              <a:t>october</a:t>
            </a:r>
            <a:r>
              <a:rPr lang="en-US" dirty="0"/>
              <a:t> – march; follow </a:t>
            </a:r>
            <a:r>
              <a:rPr lang="en-US" dirty="0" err="1"/>
              <a:t>ansi</a:t>
            </a:r>
            <a:r>
              <a:rPr lang="en-US" dirty="0"/>
              <a:t>/</a:t>
            </a:r>
            <a:r>
              <a:rPr lang="en-US" dirty="0" err="1"/>
              <a:t>aarst</a:t>
            </a:r>
            <a:r>
              <a:rPr lang="en-US" dirty="0"/>
              <a:t> with adequate number of samples – each office/classroom; increase samples if space greater 2 k sq ft; need proper  amount of dups/blanks/spikes </a:t>
            </a:r>
          </a:p>
          <a:p>
            <a:r>
              <a:rPr lang="en-US" dirty="0"/>
              <a:t>Lead in drinking water – 3 </a:t>
            </a:r>
            <a:r>
              <a:rPr lang="en-US" dirty="0" err="1"/>
              <a:t>ts</a:t>
            </a:r>
            <a:r>
              <a:rPr lang="en-US" dirty="0"/>
              <a:t> - testing all taps used for consumption – can exclude lab sinks, bathrooms </a:t>
            </a:r>
            <a:r>
              <a:rPr lang="en-US" dirty="0" err="1"/>
              <a:t>etc</a:t>
            </a:r>
            <a:r>
              <a:rPr lang="en-US" dirty="0"/>
              <a:t>; recommend redo every 4-5 yrs; priority older schools; new fixtures can have lead – </a:t>
            </a:r>
            <a:r>
              <a:rPr lang="en-US" dirty="0" err="1"/>
              <a:t>china</a:t>
            </a:r>
            <a:r>
              <a:rPr lang="en-US" dirty="0"/>
              <a:t> </a:t>
            </a:r>
          </a:p>
          <a:p>
            <a:r>
              <a:rPr lang="en-US" dirty="0"/>
              <a:t>Lead based paint – us </a:t>
            </a:r>
            <a:r>
              <a:rPr lang="en-US" dirty="0" err="1"/>
              <a:t>epa</a:t>
            </a:r>
            <a:r>
              <a:rPr lang="en-US" dirty="0"/>
              <a:t> </a:t>
            </a:r>
            <a:r>
              <a:rPr lang="en-US" dirty="0" err="1"/>
              <a:t>rrp</a:t>
            </a:r>
            <a:r>
              <a:rPr lang="en-US" dirty="0"/>
              <a:t> rule – covers child occupied facilities – 6 and under – tricky to comply – renovations in elementary schools would be covered; a number of other compliance pieces go along with this; but basic issue – do a good survey – </a:t>
            </a:r>
            <a:r>
              <a:rPr lang="en-US" dirty="0" err="1"/>
              <a:t>hud</a:t>
            </a:r>
            <a:r>
              <a:rPr lang="en-US" dirty="0"/>
              <a:t> surface by surface using an </a:t>
            </a:r>
            <a:r>
              <a:rPr lang="en-US" dirty="0" err="1"/>
              <a:t>xrf</a:t>
            </a:r>
            <a:r>
              <a:rPr lang="en-US" dirty="0"/>
              <a:t>;  OSHA ?  </a:t>
            </a:r>
          </a:p>
          <a:p>
            <a:endParaRPr lang="en-US" dirty="0"/>
          </a:p>
          <a:p>
            <a:endParaRPr lang="en-US" dirty="0"/>
          </a:p>
          <a:p>
            <a:endParaRPr lang="en-US" dirty="0"/>
          </a:p>
          <a:p>
            <a:endParaRPr lang="en-US" dirty="0"/>
          </a:p>
          <a:p>
            <a:r>
              <a:rPr lang="en-US" dirty="0"/>
              <a:t>MMS NOTES</a:t>
            </a:r>
          </a:p>
          <a:p>
            <a:endParaRPr lang="en-US" dirty="0"/>
          </a:p>
          <a:p>
            <a:r>
              <a:rPr lang="en-US" u="sng" dirty="0"/>
              <a:t>RADON</a:t>
            </a:r>
            <a:r>
              <a:rPr lang="en-US" u="none" dirty="0"/>
              <a:t>: </a:t>
            </a:r>
            <a:r>
              <a:rPr lang="en-US" dirty="0"/>
              <a:t>Per </a:t>
            </a:r>
            <a:r>
              <a:rPr lang="en-US" dirty="0" err="1"/>
              <a:t>VDOE</a:t>
            </a:r>
            <a:r>
              <a:rPr lang="en-US" dirty="0"/>
              <a:t>, EPA recommends testing in “all frequently-occupied rooms that are in contact with the ground” (e.g., classrooms, offices, gymnasiums, auditoriums, and cafeterias but not storage rooms, stairwells, toilets, closets, kitchens, hallways)</a:t>
            </a:r>
          </a:p>
          <a:p>
            <a:endParaRPr lang="en-US" dirty="0"/>
          </a:p>
          <a:p>
            <a:r>
              <a:rPr lang="en-US" dirty="0"/>
              <a:t>(B), pertaining to radon, has been in this Code section since 1993-94</a:t>
            </a:r>
          </a:p>
          <a:p>
            <a:endParaRPr lang="en-US" dirty="0"/>
          </a:p>
          <a:p>
            <a:r>
              <a:rPr lang="en-US" dirty="0"/>
              <a:t>Supt Memo (2014): VDH recommends the following practices:</a:t>
            </a:r>
          </a:p>
          <a:p>
            <a:pPr marL="171450" indent="-171450">
              <a:buFont typeface="Arial" panose="020B0604020202020204" pitchFamily="34" charset="0"/>
              <a:buChar char="•"/>
            </a:pPr>
            <a:r>
              <a:rPr lang="en-US" dirty="0"/>
              <a:t>If building or addition opened after July 1, 1994, must test for radon; new buildings or additions should be tested within 18 months of occupancy</a:t>
            </a:r>
          </a:p>
          <a:p>
            <a:pPr marL="171450" indent="-171450">
              <a:buFont typeface="Arial" panose="020B0604020202020204" pitchFamily="34" charset="0"/>
              <a:buChar char="•"/>
            </a:pPr>
            <a:r>
              <a:rPr lang="en-US" dirty="0"/>
              <a:t>Test pursuant to EPA-402-R-92-014 “Radon Measurement in Schools”</a:t>
            </a:r>
          </a:p>
          <a:p>
            <a:pPr marL="628650" lvl="1" indent="-171450">
              <a:buFont typeface="Arial" panose="020B0604020202020204" pitchFamily="34" charset="0"/>
              <a:buChar char="•"/>
            </a:pPr>
            <a:r>
              <a:rPr lang="en-US" dirty="0"/>
              <a:t>Either internal staff trained to comply OR a contractor certified by the National Radon Safety Board of National Radon Proficiency Program testers</a:t>
            </a:r>
          </a:p>
          <a:p>
            <a:pPr marL="171450" lvl="0" indent="-171450">
              <a:buFont typeface="Arial" panose="020B0604020202020204" pitchFamily="34" charset="0"/>
              <a:buChar char="•"/>
            </a:pPr>
            <a:r>
              <a:rPr lang="en-US" dirty="0"/>
              <a:t>Conduct testing in all classrooms contacting the ground</a:t>
            </a:r>
          </a:p>
          <a:p>
            <a:pPr marL="171450" lvl="0" indent="-171450">
              <a:buFont typeface="Arial" panose="020B0604020202020204" pitchFamily="34" charset="0"/>
              <a:buChar char="•"/>
            </a:pPr>
            <a:r>
              <a:rPr lang="en-US" dirty="0"/>
              <a:t>Test on days school is in session and HVAC system(s) operating normally</a:t>
            </a:r>
          </a:p>
          <a:p>
            <a:pPr marL="171450" lvl="0" indent="-171450">
              <a:buFont typeface="Arial" panose="020B0604020202020204" pitchFamily="34" charset="0"/>
              <a:buChar char="•"/>
            </a:pPr>
            <a:r>
              <a:rPr lang="en-US" dirty="0"/>
              <a:t>Test between Nov 1 and March 31</a:t>
            </a:r>
          </a:p>
          <a:p>
            <a:pPr marL="171450" lvl="0" indent="-171450">
              <a:buFont typeface="Arial" panose="020B0604020202020204" pitchFamily="34" charset="0"/>
              <a:buChar char="•"/>
            </a:pPr>
            <a:r>
              <a:rPr lang="en-US" dirty="0"/>
              <a:t>If result is ≥ 4.0pCi/L: retest. If elevated levels confirmed on retest, mitigation should occur</a:t>
            </a:r>
          </a:p>
          <a:p>
            <a:pPr marL="0" lvl="0" indent="0">
              <a:buFont typeface="Arial" panose="020B0604020202020204" pitchFamily="34" charset="0"/>
              <a:buNone/>
            </a:pPr>
            <a:endParaRPr lang="en-US" u="none" dirty="0"/>
          </a:p>
          <a:p>
            <a:pPr marL="0" lvl="0" indent="0">
              <a:buFont typeface="Arial" panose="020B0604020202020204" pitchFamily="34" charset="0"/>
              <a:buNone/>
            </a:pPr>
            <a:r>
              <a:rPr lang="en-US" u="sng" dirty="0"/>
              <a:t>LEAD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Supt memo: use laboratory certified by Department of General Services’ Division of Consolidated Laboratory Services</a:t>
            </a:r>
          </a:p>
          <a:p>
            <a:pPr marL="0" lvl="0" indent="0">
              <a:buFont typeface="Arial" panose="020B0604020202020204" pitchFamily="34" charset="0"/>
              <a:buNone/>
            </a:pPr>
            <a:endParaRPr lang="en-US" u="sng" dirty="0"/>
          </a:p>
          <a:p>
            <a:pPr marL="171450" lvl="0" indent="-171450">
              <a:buFont typeface="Arial" panose="020B0604020202020204" pitchFamily="34" charset="0"/>
              <a:buChar char="•"/>
            </a:pPr>
            <a:endParaRPr lang="en-US" dirty="0"/>
          </a:p>
          <a:p>
            <a:pPr marL="0" lvl="0" indent="0">
              <a:buFont typeface="Arial" panose="020B0604020202020204" pitchFamily="34" charset="0"/>
              <a:buNone/>
            </a:pPr>
            <a:endParaRPr lang="en-US" dirty="0"/>
          </a:p>
          <a:p>
            <a:endParaRPr lang="en-US" dirty="0"/>
          </a:p>
          <a:p>
            <a:endParaRPr lang="en-US" u="sng" dirty="0"/>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2</a:t>
            </a:fld>
            <a:endParaRPr lang="en-US" altLang="en-US" dirty="0"/>
          </a:p>
        </p:txBody>
      </p:sp>
    </p:spTree>
    <p:extLst>
      <p:ext uri="{BB962C8B-B14F-4D97-AF65-F5344CB8AC3E}">
        <p14:creationId xmlns:p14="http://schemas.microsoft.com/office/powerpoint/2010/main" val="344368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VOSH has a complaint over which they have jurisdiction, they investigate.</a:t>
            </a:r>
          </a:p>
          <a:p>
            <a:endParaRPr lang="en-US" dirty="0"/>
          </a:p>
          <a:p>
            <a:r>
              <a:rPr lang="en-US" dirty="0"/>
              <a:t>Inspections: CAN BE (usually are?) unannounced</a:t>
            </a:r>
          </a:p>
          <a:p>
            <a:r>
              <a:rPr lang="en-US" dirty="0"/>
              <a:t>Code allows for warrant (with </a:t>
            </a:r>
            <a:r>
              <a:rPr lang="en-US"/>
              <a:t>probable cause, issued from judge)</a:t>
            </a:r>
            <a:endParaRPr lang="en-US" dirty="0"/>
          </a:p>
          <a:p>
            <a:endParaRPr lang="en-US" dirty="0"/>
          </a:p>
          <a:p>
            <a:r>
              <a:rPr lang="en-US" dirty="0"/>
              <a:t>Inspections are NOT limited to the subject matter of the complaint – if your complaint is about walking/working surfaces, they will ask about your MSDS safety sheets, training on other topics, etc.</a:t>
            </a:r>
          </a:p>
          <a:p>
            <a:endParaRPr lang="en-US" dirty="0"/>
          </a:p>
          <a:p>
            <a:r>
              <a:rPr lang="en-US" dirty="0"/>
              <a:t>Interviews: you will not necessarily be aware of who the investigator speaks with during OR after </a:t>
            </a:r>
          </a:p>
          <a:p>
            <a:endParaRPr lang="en-US" dirty="0"/>
          </a:p>
          <a:p>
            <a:r>
              <a:rPr lang="en-US" dirty="0"/>
              <a:t>Inspector has “closing conference,” is supposed to discuss all items in citation during conference</a:t>
            </a:r>
          </a:p>
          <a:p>
            <a:r>
              <a:rPr lang="en-US" dirty="0"/>
              <a:t>Inspector then sends citation to regional director</a:t>
            </a:r>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13</a:t>
            </a:fld>
            <a:endParaRPr lang="en-US" altLang="en-US" dirty="0"/>
          </a:p>
        </p:txBody>
      </p:sp>
    </p:spTree>
    <p:extLst>
      <p:ext uri="{BB962C8B-B14F-4D97-AF65-F5344CB8AC3E}">
        <p14:creationId xmlns:p14="http://schemas.microsoft.com/office/powerpoint/2010/main" val="94658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14</a:t>
            </a:fld>
            <a:endParaRPr lang="en-US" altLang="en-US" dirty="0"/>
          </a:p>
        </p:txBody>
      </p:sp>
    </p:spTree>
    <p:extLst>
      <p:ext uri="{BB962C8B-B14F-4D97-AF65-F5344CB8AC3E}">
        <p14:creationId xmlns:p14="http://schemas.microsoft.com/office/powerpoint/2010/main" val="52149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Analogy: Stopped for speeding ticket. The yellow carbon copy (I’m old!) is your notice of citation. It tells you (a) you can prepay … maybe or (b) the court date which allows you to go talk to the judge</a:t>
            </a:r>
          </a:p>
          <a:p>
            <a:endParaRPr lang="en-US" dirty="0"/>
          </a:p>
          <a:p>
            <a:r>
              <a:rPr lang="en-US" dirty="0"/>
              <a:t>The notice is NOT an official finding and penalty unless you fail to contest</a:t>
            </a:r>
          </a:p>
          <a:p>
            <a:endParaRPr lang="en-US" dirty="0"/>
          </a:p>
          <a:p>
            <a:r>
              <a:rPr lang="en-US" dirty="0"/>
              <a:t>POSTING requirement: at site of alleged violation or where affected employees will see – for 3 days or until abated, whichever is longer</a:t>
            </a:r>
          </a:p>
          <a:p>
            <a:r>
              <a:rPr lang="en-US" dirty="0"/>
              <a:t>Penalty amounts can be redacted BUT someone can make a FOIA request to DOLI and will get unredacted</a:t>
            </a:r>
          </a:p>
          <a:p>
            <a:r>
              <a:rPr lang="en-US" dirty="0"/>
              <a:t>-- If officially “Union,” employee rep gets a copy in addition to posting; technically, if employees have specifically designated a rep</a:t>
            </a:r>
          </a:p>
          <a:p>
            <a:endParaRPr lang="en-US" dirty="0"/>
          </a:p>
          <a:p>
            <a:r>
              <a:rPr lang="en-US" dirty="0"/>
              <a:t>VOSH has a 6 month SOL – cannot cite after 6 months 40.1-49.4(A)(3)</a:t>
            </a:r>
          </a:p>
          <a:p>
            <a:endParaRPr lang="en-US" dirty="0"/>
          </a:p>
          <a:p>
            <a:r>
              <a:rPr lang="en-US" dirty="0"/>
              <a:t>RESOLUTION PATHS</a:t>
            </a:r>
          </a:p>
          <a:p>
            <a:r>
              <a:rPr lang="en-US" dirty="0"/>
              <a:t>Contest (within 15 days)</a:t>
            </a:r>
          </a:p>
          <a:p>
            <a:r>
              <a:rPr lang="en-US" dirty="0"/>
              <a:t>Informal conference</a:t>
            </a:r>
          </a:p>
          <a:p>
            <a:r>
              <a:rPr lang="en-US" dirty="0"/>
              <a:t>Abate and pay (within deadlines set in notice)</a:t>
            </a:r>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15</a:t>
            </a:fld>
            <a:endParaRPr lang="en-US" altLang="en-US" dirty="0"/>
          </a:p>
        </p:txBody>
      </p:sp>
    </p:spTree>
    <p:extLst>
      <p:ext uri="{BB962C8B-B14F-4D97-AF65-F5344CB8AC3E}">
        <p14:creationId xmlns:p14="http://schemas.microsoft.com/office/powerpoint/2010/main" val="116890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Penalties due within 15 days UNLESS you contest; if contest, not due until final decision (settlement agreement and corresponding final order from DOLI Commissioner … or circuit court ruling)</a:t>
            </a:r>
          </a:p>
          <a:p>
            <a:endParaRPr lang="en-US" dirty="0"/>
          </a:p>
          <a:p>
            <a:r>
              <a:rPr lang="en-US" dirty="0"/>
              <a:t>STRONGLY ENCOURAGED to contest within 5 work days of receipt of citation -- if not contested, becomes FINAL order and can no longer be challenged/amended by agency or court 40.1-49.4(C)</a:t>
            </a:r>
          </a:p>
          <a:p>
            <a:endParaRPr lang="en-US" dirty="0"/>
          </a:p>
          <a:p>
            <a:r>
              <a:rPr lang="en-US" dirty="0"/>
              <a:t>Typically will result in agreed/negotiated resolution that becomes final order.</a:t>
            </a:r>
          </a:p>
          <a:p>
            <a:r>
              <a:rPr lang="en-US" dirty="0"/>
              <a:t>CONTESTED citations that are not settled by agreement go to court.</a:t>
            </a:r>
          </a:p>
          <a:p>
            <a:endParaRPr lang="en-US" dirty="0"/>
          </a:p>
          <a:p>
            <a:endParaRPr lang="en-US" dirty="0"/>
          </a:p>
          <a:p>
            <a:r>
              <a:rPr lang="en-US" dirty="0"/>
              <a:t>EMPLOYEES can also contest abatement date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16</a:t>
            </a:fld>
            <a:endParaRPr lang="en-US" altLang="en-US" dirty="0"/>
          </a:p>
        </p:txBody>
      </p:sp>
    </p:spTree>
    <p:extLst>
      <p:ext uri="{BB962C8B-B14F-4D97-AF65-F5344CB8AC3E}">
        <p14:creationId xmlns:p14="http://schemas.microsoft.com/office/powerpoint/2010/main" val="24983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really a settlement conference/mediation of sorts. In my experience, conversational/informal.</a:t>
            </a:r>
          </a:p>
          <a:p>
            <a:endParaRPr lang="en-US" dirty="0"/>
          </a:p>
          <a:p>
            <a:r>
              <a:rPr lang="en-US" dirty="0"/>
              <a:t>Opportunity to:</a:t>
            </a:r>
          </a:p>
          <a:p>
            <a:pPr marL="171450" indent="-171450">
              <a:buFont typeface="Arial" panose="020B0604020202020204" pitchFamily="34" charset="0"/>
              <a:buChar char="•"/>
            </a:pPr>
            <a:r>
              <a:rPr lang="en-US" dirty="0"/>
              <a:t>Obtain clearer understanding of the specific standards that apply</a:t>
            </a:r>
          </a:p>
          <a:p>
            <a:pPr marL="171450" indent="-171450">
              <a:buFont typeface="Arial" panose="020B0604020202020204" pitchFamily="34" charset="0"/>
              <a:buChar char="•"/>
            </a:pPr>
            <a:r>
              <a:rPr lang="en-US" dirty="0"/>
              <a:t>Obtain a better explanation of violations cited</a:t>
            </a:r>
          </a:p>
          <a:p>
            <a:pPr marL="171450" indent="-171450">
              <a:buFont typeface="Arial" panose="020B0604020202020204" pitchFamily="34" charset="0"/>
              <a:buChar char="•"/>
            </a:pPr>
            <a:r>
              <a:rPr lang="en-US" dirty="0"/>
              <a:t>Discuss ways to correct violations</a:t>
            </a:r>
          </a:p>
          <a:p>
            <a:pPr marL="171450" indent="-171450">
              <a:buFont typeface="Arial" panose="020B0604020202020204" pitchFamily="34" charset="0"/>
              <a:buChar char="•"/>
            </a:pPr>
            <a:r>
              <a:rPr lang="en-US" dirty="0"/>
              <a:t>Discuss questions re proposed penalty</a:t>
            </a:r>
          </a:p>
          <a:p>
            <a:pPr marL="171450" indent="-171450">
              <a:buFont typeface="Arial" panose="020B0604020202020204" pitchFamily="34" charset="0"/>
              <a:buChar char="•"/>
            </a:pPr>
            <a:r>
              <a:rPr lang="en-US" dirty="0"/>
              <a:t>Discuss how penalty is calculated and any mitigating circumstances which might affect the proposed penalty</a:t>
            </a:r>
          </a:p>
          <a:p>
            <a:pPr marL="171450" indent="-171450">
              <a:buFont typeface="Arial" panose="020B0604020202020204" pitchFamily="34" charset="0"/>
              <a:buChar char="•"/>
            </a:pPr>
            <a:r>
              <a:rPr lang="en-US" dirty="0"/>
              <a:t>Discuss problems with abatement dates</a:t>
            </a:r>
          </a:p>
          <a:p>
            <a:pPr marL="171450" indent="-171450">
              <a:buFont typeface="Arial" panose="020B0604020202020204" pitchFamily="34" charset="0"/>
              <a:buChar char="•"/>
            </a:pPr>
            <a:r>
              <a:rPr lang="en-US" dirty="0"/>
              <a:t>Discuss problems concerning employee safety and health practices</a:t>
            </a:r>
          </a:p>
          <a:p>
            <a:pPr marL="171450" indent="-171450">
              <a:buFont typeface="Arial" panose="020B0604020202020204" pitchFamily="34" charset="0"/>
              <a:buChar char="•"/>
            </a:pPr>
            <a:r>
              <a:rPr lang="en-US" dirty="0"/>
              <a:t>Obtain answers to any other related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Employee representative has the opportunity to participate in informal conference – must post notice of time/place at same place citation was posted.</a:t>
            </a:r>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17</a:t>
            </a:fld>
            <a:endParaRPr lang="en-US" altLang="en-US" dirty="0"/>
          </a:p>
        </p:txBody>
      </p:sp>
    </p:spTree>
    <p:extLst>
      <p:ext uri="{BB962C8B-B14F-4D97-AF65-F5344CB8AC3E}">
        <p14:creationId xmlns:p14="http://schemas.microsoft.com/office/powerpoint/2010/main" val="363058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SERIOUS = accident or illness could occur which would most likely result in death or serious physical harm, unless employer did not know or could not have known of violation. MAX PENALTY = $15,875/viol</a:t>
            </a:r>
          </a:p>
          <a:p>
            <a:endParaRPr lang="en-US" dirty="0"/>
          </a:p>
          <a:p>
            <a:r>
              <a:rPr lang="en-US" dirty="0"/>
              <a:t>OTHER-THAN-SERIOUS = direct relationship to job safety and health, but not a serious violation. MAX PENALTY = $15,875/viol</a:t>
            </a:r>
          </a:p>
          <a:p>
            <a:endParaRPr lang="en-US" dirty="0"/>
          </a:p>
          <a:p>
            <a:r>
              <a:rPr lang="en-US" dirty="0"/>
              <a:t>REPEAT = repeated after prior final order against same employer for same or substantially similar violation of the standard/rule/regulation within past 3 years. MAX PENALTY = $158,725/viol</a:t>
            </a:r>
          </a:p>
          <a:p>
            <a:endParaRPr lang="en-US" dirty="0"/>
          </a:p>
          <a:p>
            <a:r>
              <a:rPr lang="en-US" dirty="0"/>
              <a:t>WILLFUL = (A) intentional and knowing (as opposed to inadvertent) violation and employer was “conscious” that what he was doing constituted a violation OR (B) employer – though not consciously committing violation – was aware that hazardous condition existed and made no reasonable effort to eliminate the condition. MAX PENALTY = $158,725/viol</a:t>
            </a:r>
          </a:p>
          <a:p>
            <a:endParaRPr lang="en-US" dirty="0"/>
          </a:p>
          <a:p>
            <a:r>
              <a:rPr lang="en-US" dirty="0"/>
              <a:t>CRIMINALLY WILLFUL is willful that resulted in death. MAX PENALTY = $70,000 and/or IMPRISONMENT up to 6 mos. DOLI can recommend Commonwealth’s attorney pursue manslaughter charges</a:t>
            </a:r>
          </a:p>
          <a:p>
            <a:endParaRPr lang="en-US" dirty="0"/>
          </a:p>
          <a:p>
            <a:r>
              <a:rPr lang="en-US" dirty="0"/>
              <a:t>DE MINIMUS = no direct or immediate relationship to safety and health </a:t>
            </a:r>
            <a:r>
              <a:rPr lang="en-US" dirty="0">
                <a:sym typeface="Wingdings" panose="05000000000000000000" pitchFamily="2" charset="2"/>
              </a:rPr>
              <a:t> no actual citation, no penalty.</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18</a:t>
            </a:fld>
            <a:endParaRPr lang="en-US" altLang="en-US" dirty="0"/>
          </a:p>
        </p:txBody>
      </p:sp>
    </p:spTree>
    <p:extLst>
      <p:ext uri="{BB962C8B-B14F-4D97-AF65-F5344CB8AC3E}">
        <p14:creationId xmlns:p14="http://schemas.microsoft.com/office/powerpoint/2010/main" val="219977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4CCDD-8073-54A5-32A3-21D252752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5AEA4-F7CE-F1E4-50CA-14B738EB6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FFDA4-7767-2EC8-AA7D-E56C5A2824E8}"/>
              </a:ext>
            </a:extLst>
          </p:cNvPr>
          <p:cNvSpPr>
            <a:spLocks noGrp="1"/>
          </p:cNvSpPr>
          <p:nvPr>
            <p:ph type="body" idx="1"/>
          </p:nvPr>
        </p:nvSpPr>
        <p:spPr/>
        <p:txBody>
          <a:bodyPr/>
          <a:lstStyle/>
          <a:p>
            <a:r>
              <a:rPr lang="en-US" dirty="0"/>
              <a:t>Penalty adjustment factors</a:t>
            </a:r>
          </a:p>
          <a:p>
            <a:endParaRPr lang="en-US" dirty="0">
              <a:sym typeface="Wingdings" panose="05000000000000000000" pitchFamily="2" charset="2"/>
            </a:endParaRPr>
          </a:p>
          <a:p>
            <a:r>
              <a:rPr lang="en-US" dirty="0">
                <a:sym typeface="Wingdings" panose="05000000000000000000" pitchFamily="2" charset="2"/>
              </a:rPr>
              <a:t>SIZE OF EMPLOYER = “small business” (unlikely to apply to public schools), based on total employees at all sites</a:t>
            </a:r>
          </a:p>
          <a:p>
            <a:r>
              <a:rPr lang="en-US" dirty="0">
                <a:sym typeface="Wingdings" panose="05000000000000000000" pitchFamily="2" charset="2"/>
              </a:rPr>
              <a:t>1-25 </a:t>
            </a:r>
            <a:r>
              <a:rPr lang="en-US" dirty="0" err="1">
                <a:sym typeface="Wingdings" panose="05000000000000000000" pitchFamily="2" charset="2"/>
              </a:rPr>
              <a:t>eees</a:t>
            </a:r>
            <a:r>
              <a:rPr lang="en-US" dirty="0">
                <a:sym typeface="Wingdings" panose="05000000000000000000" pitchFamily="2" charset="2"/>
              </a:rPr>
              <a:t>: 70% reduction</a:t>
            </a:r>
          </a:p>
          <a:p>
            <a:r>
              <a:rPr lang="en-US" dirty="0">
                <a:sym typeface="Wingdings" panose="05000000000000000000" pitchFamily="2" charset="2"/>
              </a:rPr>
              <a:t>26-100 </a:t>
            </a:r>
            <a:r>
              <a:rPr lang="en-US" dirty="0" err="1">
                <a:sym typeface="Wingdings" panose="05000000000000000000" pitchFamily="2" charset="2"/>
              </a:rPr>
              <a:t>eees</a:t>
            </a:r>
            <a:r>
              <a:rPr lang="en-US" dirty="0">
                <a:sym typeface="Wingdings" panose="05000000000000000000" pitchFamily="2" charset="2"/>
              </a:rPr>
              <a:t>: 40%</a:t>
            </a:r>
          </a:p>
          <a:p>
            <a:r>
              <a:rPr lang="en-US" dirty="0">
                <a:sym typeface="Wingdings" panose="05000000000000000000" pitchFamily="2" charset="2"/>
              </a:rPr>
              <a:t>101-250: 20%</a:t>
            </a:r>
          </a:p>
          <a:p>
            <a:r>
              <a:rPr lang="en-US" dirty="0">
                <a:sym typeface="Wingdings" panose="05000000000000000000" pitchFamily="2" charset="2"/>
              </a:rPr>
              <a:t>&gt;251: 0 reduction</a:t>
            </a:r>
          </a:p>
          <a:p>
            <a:endParaRPr lang="en-US" dirty="0">
              <a:sym typeface="Wingdings" panose="05000000000000000000" pitchFamily="2" charset="2"/>
            </a:endParaRPr>
          </a:p>
          <a:p>
            <a:r>
              <a:rPr lang="en-US" dirty="0">
                <a:sym typeface="Wingdings" panose="05000000000000000000" pitchFamily="2" charset="2"/>
              </a:rPr>
              <a:t>GRAVITY: the more hazardous/more likely to result in employee injury or illness  higher penalty</a:t>
            </a:r>
          </a:p>
          <a:p>
            <a:endParaRPr lang="en-US" dirty="0">
              <a:sym typeface="Wingdings" panose="05000000000000000000" pitchFamily="2" charset="2"/>
            </a:endParaRPr>
          </a:p>
          <a:p>
            <a:r>
              <a:rPr lang="en-US" dirty="0">
                <a:sym typeface="Wingdings" panose="05000000000000000000" pitchFamily="2" charset="2"/>
              </a:rPr>
              <a:t>GOOD FAITH: up to 25% reduction to recognize employer’s good faith</a:t>
            </a:r>
          </a:p>
          <a:p>
            <a:endParaRPr lang="en-US" dirty="0">
              <a:sym typeface="Wingdings" panose="05000000000000000000" pitchFamily="2" charset="2"/>
            </a:endParaRPr>
          </a:p>
          <a:p>
            <a:r>
              <a:rPr lang="en-US" dirty="0">
                <a:sym typeface="Wingdings" panose="05000000000000000000" pitchFamily="2" charset="2"/>
              </a:rPr>
              <a:t>HISTORY: no citation for serious, willful or repeated in prior 3 years  10% reduction</a:t>
            </a:r>
          </a:p>
          <a:p>
            <a:endParaRPr lang="en-US" dirty="0"/>
          </a:p>
        </p:txBody>
      </p:sp>
      <p:sp>
        <p:nvSpPr>
          <p:cNvPr id="4" name="Slide Number Placeholder 3">
            <a:extLst>
              <a:ext uri="{FF2B5EF4-FFF2-40B4-BE49-F238E27FC236}">
                <a16:creationId xmlns:a16="http://schemas.microsoft.com/office/drawing/2014/main" id="{6B6FD612-97C0-CCD5-76F3-C5BA69BCBC6D}"/>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709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86007-FE59-9831-AA77-0105C5006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BA63B-E792-5583-1DD7-583E5B784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BF584-B58B-E3AA-9F55-9926069C2A27}"/>
              </a:ext>
            </a:extLst>
          </p:cNvPr>
          <p:cNvSpPr>
            <a:spLocks noGrp="1"/>
          </p:cNvSpPr>
          <p:nvPr>
            <p:ph type="body" idx="1"/>
          </p:nvPr>
        </p:nvSpPr>
        <p:spPr/>
        <p:txBody>
          <a:bodyPr/>
          <a:lstStyle/>
          <a:p>
            <a:r>
              <a:rPr lang="en-US" dirty="0"/>
              <a:t>Interest accrues on “past-due” (from date penalty becomes “final”), but are waived if paid within 30 calendar days of final order date</a:t>
            </a:r>
          </a:p>
        </p:txBody>
      </p:sp>
      <p:sp>
        <p:nvSpPr>
          <p:cNvPr id="4" name="Slide Number Placeholder 3">
            <a:extLst>
              <a:ext uri="{FF2B5EF4-FFF2-40B4-BE49-F238E27FC236}">
                <a16:creationId xmlns:a16="http://schemas.microsoft.com/office/drawing/2014/main" id="{EB8E058E-75DE-BB5F-74A5-7D07280AD757}"/>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170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2F049-6B73-D3C7-5F56-94AB378B4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B9F0D-C7F0-70B5-3856-68C729F9A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B63AF-1D76-5386-4C9B-47BFE3A7A9E5}"/>
              </a:ext>
            </a:extLst>
          </p:cNvPr>
          <p:cNvSpPr>
            <a:spLocks noGrp="1"/>
          </p:cNvSpPr>
          <p:nvPr>
            <p:ph type="body" idx="1"/>
          </p:nvPr>
        </p:nvSpPr>
        <p:spPr/>
        <p:txBody>
          <a:bodyPr/>
          <a:lstStyle/>
          <a:p>
            <a:r>
              <a:rPr lang="en-US" dirty="0"/>
              <a:t>if CONTESTED citations are not settled by agreement, VOSH refers the matter to the Commonwealth’s Attorney and files a civil action in circuit court. Commonwealths Attorney required to represent Commonwealth in VOSH case</a:t>
            </a:r>
          </a:p>
          <a:p>
            <a:endParaRPr lang="en-US" dirty="0"/>
          </a:p>
          <a:p>
            <a:r>
              <a:rPr lang="en-US" dirty="0"/>
              <a:t>Bench trial – affirms, modifies, vacates citation and proposed penalty</a:t>
            </a:r>
          </a:p>
          <a:p>
            <a:endParaRPr lang="en-US" dirty="0"/>
          </a:p>
          <a:p>
            <a:r>
              <a:rPr lang="en-US" dirty="0"/>
              <a:t>“affected employees” or their representatives may participate as “parties”</a:t>
            </a:r>
          </a:p>
          <a:p>
            <a:endParaRPr lang="en-US" dirty="0"/>
          </a:p>
          <a:p>
            <a:r>
              <a:rPr lang="en-US" dirty="0"/>
              <a:t>VOSH can also file for injunction (mandatory/affirmative or prohibitive) of conditions/practices at the workplace. Even an ex </a:t>
            </a:r>
            <a:r>
              <a:rPr lang="en-US" dirty="0" err="1"/>
              <a:t>parte</a:t>
            </a:r>
            <a:r>
              <a:rPr lang="en-US" dirty="0"/>
              <a:t> order but only for 5 days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2BEDC8-4A6D-43DA-B100-B68627299F83}"/>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99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95ED-C58C-63DC-9DB8-D8EAFBA67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03A8-2A10-54DB-0C36-15479FFE5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644BA-8358-43B2-CEBC-CD6F891579F9}"/>
              </a:ext>
            </a:extLst>
          </p:cNvPr>
          <p:cNvSpPr>
            <a:spLocks noGrp="1"/>
          </p:cNvSpPr>
          <p:nvPr>
            <p:ph type="body" idx="1"/>
          </p:nvPr>
        </p:nvSpPr>
        <p:spPr/>
        <p:txBody>
          <a:bodyPr/>
          <a:lstStyle/>
          <a:p>
            <a:r>
              <a:rPr lang="en-US" dirty="0"/>
              <a:t>if not contested, becomes FINAL order and can no longer be challenged/amended by agency or court 40.1-49.4(C)</a:t>
            </a:r>
          </a:p>
          <a:p>
            <a:endParaRPr lang="en-US" dirty="0"/>
          </a:p>
          <a:p>
            <a:r>
              <a:rPr lang="en-US" dirty="0"/>
              <a:t>Proposed penalties become final and due in 15 work days.</a:t>
            </a:r>
          </a:p>
          <a:p>
            <a:endParaRPr lang="en-US" dirty="0"/>
          </a:p>
          <a:p>
            <a:endParaRPr lang="en-US" dirty="0"/>
          </a:p>
        </p:txBody>
      </p:sp>
      <p:sp>
        <p:nvSpPr>
          <p:cNvPr id="4" name="Slide Number Placeholder 3">
            <a:extLst>
              <a:ext uri="{FF2B5EF4-FFF2-40B4-BE49-F238E27FC236}">
                <a16:creationId xmlns:a16="http://schemas.microsoft.com/office/drawing/2014/main" id="{D881903D-6102-674A-EFD9-32B2D05455BD}"/>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899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MMS NOTES:</a:t>
            </a:r>
          </a:p>
          <a:p>
            <a:r>
              <a:rPr lang="en-US" u="sng" dirty="0"/>
              <a:t>AIR QUALITY/VENTILATION:</a:t>
            </a:r>
          </a:p>
          <a:p>
            <a:r>
              <a:rPr lang="en-US" dirty="0" err="1"/>
              <a:t>VDOE</a:t>
            </a:r>
            <a:r>
              <a:rPr lang="en-US" dirty="0"/>
              <a:t> guidelines state the “school’s heating, ventilation, and air conditioning (HVAC) system is the most important internal system in a school facility” – a major energy user in a school and “may also impact learning or comfort of the building occupants”</a:t>
            </a:r>
          </a:p>
          <a:p>
            <a:endParaRPr lang="en-US" dirty="0"/>
          </a:p>
          <a:p>
            <a:r>
              <a:rPr lang="en-US" dirty="0"/>
              <a:t>VDOE guidelines also require HVAC systems in school to meet current ASHRAE standards (American Society of Heating, Refrigeration, and Air-Conditioning Engineers</a:t>
            </a:r>
          </a:p>
          <a:p>
            <a:endParaRPr lang="en-US" dirty="0"/>
          </a:p>
          <a:p>
            <a:r>
              <a:rPr lang="en-US" b="1" dirty="0"/>
              <a:t>Chris discuss impacts of CO2, relative humidity, CO, temp on humans (physical impacts; facility impacts like development of mold) and ASHRAE standards generally?</a:t>
            </a:r>
          </a:p>
          <a:p>
            <a:endParaRPr lang="en-US" dirty="0"/>
          </a:p>
          <a:p>
            <a:endParaRPr lang="en-US" dirty="0"/>
          </a:p>
          <a:p>
            <a:endParaRPr lang="en-US" dirty="0"/>
          </a:p>
          <a:p>
            <a:r>
              <a:rPr lang="en-US" dirty="0"/>
              <a:t>Carbon monoxide detectors: required by enactment of the 2021 General Assembly. At least one. Best placed at places where there is combustion (boiler room, cafeteria)</a:t>
            </a:r>
          </a:p>
          <a:p>
            <a:endParaRPr lang="en-US" dirty="0"/>
          </a:p>
          <a:p>
            <a:r>
              <a:rPr lang="en-US" dirty="0"/>
              <a:t>NEW Statutory scheme (2025):</a:t>
            </a:r>
          </a:p>
          <a:p>
            <a:endParaRPr lang="en-US" u="sng" dirty="0"/>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3</a:t>
            </a:fld>
            <a:endParaRPr lang="en-US" altLang="en-US" dirty="0"/>
          </a:p>
        </p:txBody>
      </p:sp>
    </p:spTree>
    <p:extLst>
      <p:ext uri="{BB962C8B-B14F-4D97-AF65-F5344CB8AC3E}">
        <p14:creationId xmlns:p14="http://schemas.microsoft.com/office/powerpoint/2010/main" val="205249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23</a:t>
            </a:fld>
            <a:endParaRPr lang="en-US" altLang="en-US" dirty="0"/>
          </a:p>
        </p:txBody>
      </p:sp>
    </p:spTree>
    <p:extLst>
      <p:ext uri="{BB962C8B-B14F-4D97-AF65-F5344CB8AC3E}">
        <p14:creationId xmlns:p14="http://schemas.microsoft.com/office/powerpoint/2010/main" val="36175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AEAB-44AC-866A-C456-1AF28427D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A227-983F-AAB7-DC71-1EABD07D1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65033-F8A2-9B80-C0F4-0D673B3962E2}"/>
              </a:ext>
            </a:extLst>
          </p:cNvPr>
          <p:cNvSpPr>
            <a:spLocks noGrp="1"/>
          </p:cNvSpPr>
          <p:nvPr>
            <p:ph type="body" idx="1"/>
          </p:nvPr>
        </p:nvSpPr>
        <p:spPr/>
        <p:txBody>
          <a:bodyPr/>
          <a:lstStyle/>
          <a:p>
            <a:r>
              <a:rPr lang="en-US" dirty="0"/>
              <a:t>PRIVATE claims – generally would be personal injury tort (if student); WC if employee</a:t>
            </a:r>
          </a:p>
          <a:p>
            <a:endParaRPr lang="en-US" dirty="0"/>
          </a:p>
          <a:p>
            <a:r>
              <a:rPr lang="en-US" dirty="0"/>
              <a:t>Complications on the PI/tort side: Duty (probably) – breach (possibly...) – damage/injury (?) – causation (???) ... AND, sovereign immunity (absolute for SB; from all but gross negligence claims for employees/agents)</a:t>
            </a:r>
          </a:p>
          <a:p>
            <a:endParaRPr lang="en-US" dirty="0"/>
          </a:p>
          <a:p>
            <a:r>
              <a:rPr lang="en-US" dirty="0"/>
              <a:t>Complications on the WC side: injury (probably) – “accident” (???) – arising out of/in course of employment (???)</a:t>
            </a:r>
          </a:p>
          <a:p>
            <a:endParaRPr lang="en-US" dirty="0"/>
          </a:p>
          <a:p>
            <a:r>
              <a:rPr lang="en-US" dirty="0"/>
              <a:t>ALSO, statutes of limitations </a:t>
            </a:r>
            <a:r>
              <a:rPr lang="en-US" i="1" dirty="0"/>
              <a:t>generally</a:t>
            </a:r>
            <a:r>
              <a:rPr lang="en-US" i="0" dirty="0"/>
              <a:t> are 2 years from injury for both types of claim, but can vary under circumstances – minors have extended period; some types of occupational diseases compensable under WC may have a delay as well.</a:t>
            </a:r>
            <a:endParaRPr lang="en-US" dirty="0"/>
          </a:p>
          <a:p>
            <a:endParaRPr lang="en-US" dirty="0"/>
          </a:p>
          <a:p>
            <a:endParaRPr lang="en-US" dirty="0"/>
          </a:p>
          <a:p>
            <a:r>
              <a:rPr lang="en-US" dirty="0"/>
              <a:t>Also, Injunction attempted ...</a:t>
            </a:r>
          </a:p>
          <a:p>
            <a:endParaRPr lang="en-US" dirty="0"/>
          </a:p>
          <a:p>
            <a:endParaRPr lang="en-US" dirty="0"/>
          </a:p>
        </p:txBody>
      </p:sp>
      <p:sp>
        <p:nvSpPr>
          <p:cNvPr id="4" name="Slide Number Placeholder 3">
            <a:extLst>
              <a:ext uri="{FF2B5EF4-FFF2-40B4-BE49-F238E27FC236}">
                <a16:creationId xmlns:a16="http://schemas.microsoft.com/office/drawing/2014/main" id="{6BA9FA71-525E-B13C-A8F2-724C0D4E7E8C}"/>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542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CB7A-6D7D-C862-0FC3-E772E8F8D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51A8C-9A0F-2F08-0651-766C4E8A7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A7BE6-E44C-BCC6-59EA-90A14368E7EE}"/>
              </a:ext>
            </a:extLst>
          </p:cNvPr>
          <p:cNvSpPr>
            <a:spLocks noGrp="1"/>
          </p:cNvSpPr>
          <p:nvPr>
            <p:ph type="body" idx="1"/>
          </p:nvPr>
        </p:nvSpPr>
        <p:spPr/>
        <p:txBody>
          <a:bodyPr/>
          <a:lstStyle/>
          <a:p>
            <a:r>
              <a:rPr lang="en-US" dirty="0"/>
              <a:t>Whistleblower protections exist in </a:t>
            </a:r>
            <a:r>
              <a:rPr lang="en-US" dirty="0" err="1"/>
              <a:t>VOSH</a:t>
            </a:r>
            <a:r>
              <a:rPr lang="en-US" dirty="0"/>
              <a:t>, WC, and IN GENERAL (Fraud and Abuse Whistleblower Protection Act, </a:t>
            </a:r>
            <a:r>
              <a:rPr lang="en-US" i="1" dirty="0"/>
              <a:t>Bowman</a:t>
            </a:r>
            <a:r>
              <a:rPr lang="en-US" i="0" dirty="0"/>
              <a:t> doctrine)</a:t>
            </a:r>
          </a:p>
          <a:p>
            <a:endParaRPr lang="en-US" i="0" dirty="0"/>
          </a:p>
          <a:p>
            <a:r>
              <a:rPr lang="en-US" i="0" dirty="0"/>
              <a:t>The claims would, generally, take this form as a civil lawsuit. For a </a:t>
            </a:r>
            <a:r>
              <a:rPr lang="en-US" i="0" dirty="0" err="1"/>
              <a:t>VOSH</a:t>
            </a:r>
            <a:r>
              <a:rPr lang="en-US" i="0" dirty="0"/>
              <a:t> retaliation: complaint with commissioner (</a:t>
            </a:r>
            <a:r>
              <a:rPr lang="en-US" i="0" dirty="0" err="1"/>
              <a:t>VOSH</a:t>
            </a:r>
            <a:r>
              <a:rPr lang="en-US" i="0" dirty="0"/>
              <a:t>) and </a:t>
            </a:r>
            <a:r>
              <a:rPr lang="en-US" i="1" u="sng" dirty="0" err="1"/>
              <a:t>VOSH</a:t>
            </a:r>
            <a:r>
              <a:rPr lang="en-US" i="0" u="none" dirty="0"/>
              <a:t> pursues in court.</a:t>
            </a:r>
          </a:p>
          <a:p>
            <a:r>
              <a:rPr lang="en-US" i="0" u="none" dirty="0"/>
              <a:t>WC process- claimant sues directly on own behalf</a:t>
            </a:r>
          </a:p>
          <a:p>
            <a:r>
              <a:rPr lang="en-US" i="0" u="none" dirty="0"/>
              <a:t>Whistleblower sues directly on own behalf.</a:t>
            </a:r>
            <a:endParaRPr lang="en-US" i="0" dirty="0"/>
          </a:p>
          <a:p>
            <a:endParaRPr lang="en-US" i="0" dirty="0"/>
          </a:p>
          <a:p>
            <a:r>
              <a:rPr lang="en-US" i="0" dirty="0"/>
              <a:t>Remedies for successful claimant:</a:t>
            </a:r>
          </a:p>
          <a:p>
            <a:r>
              <a:rPr lang="en-US" i="0" dirty="0"/>
              <a:t>Reinstatement/restraining order</a:t>
            </a:r>
          </a:p>
          <a:p>
            <a:r>
              <a:rPr lang="en-US" i="0" dirty="0"/>
              <a:t>Back pay and interest (8%)</a:t>
            </a:r>
          </a:p>
          <a:p>
            <a:r>
              <a:rPr lang="en-US" i="0" dirty="0"/>
              <a:t>Attys fees and costs</a:t>
            </a:r>
            <a:endParaRPr lang="en-US" dirty="0"/>
          </a:p>
          <a:p>
            <a:endParaRPr lang="en-US" dirty="0"/>
          </a:p>
          <a:p>
            <a:r>
              <a:rPr lang="en-US" dirty="0"/>
              <a:t>Whistleblower act also has “civil penalties” between 500 and 2500 paid to a Reward Fund for whistleblowers</a:t>
            </a:r>
          </a:p>
        </p:txBody>
      </p:sp>
      <p:sp>
        <p:nvSpPr>
          <p:cNvPr id="4" name="Slide Number Placeholder 3">
            <a:extLst>
              <a:ext uri="{FF2B5EF4-FFF2-40B4-BE49-F238E27FC236}">
                <a16:creationId xmlns:a16="http://schemas.microsoft.com/office/drawing/2014/main" id="{31967ABD-BA48-90E9-3981-5BB3C365F67C}"/>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821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26</a:t>
            </a:fld>
            <a:endParaRPr lang="en-US" altLang="en-US" dirty="0"/>
          </a:p>
        </p:txBody>
      </p:sp>
    </p:spTree>
    <p:extLst>
      <p:ext uri="{BB962C8B-B14F-4D97-AF65-F5344CB8AC3E}">
        <p14:creationId xmlns:p14="http://schemas.microsoft.com/office/powerpoint/2010/main" val="1574114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698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Per VDOE, EPA recommends testing in “all frequently-occupied rooms that are in contact with the ground” (e.g., classrooms, offices, gymnasiums, auditoriums, and cafeterias but not storage rooms, stairwells, toilets, closets, kitchens, hallways)</a:t>
            </a:r>
          </a:p>
          <a:p>
            <a:endParaRPr lang="en-US" dirty="0"/>
          </a:p>
          <a:p>
            <a:r>
              <a:rPr lang="en-US" dirty="0"/>
              <a:t>(B), pertaining to radon, has been in this Code section since 1993-94</a:t>
            </a:r>
          </a:p>
          <a:p>
            <a:endParaRPr lang="en-US" dirty="0"/>
          </a:p>
          <a:p>
            <a:r>
              <a:rPr lang="en-US" dirty="0"/>
              <a:t>Supt Memo (2014): VDH recommends the following practices:</a:t>
            </a:r>
          </a:p>
          <a:p>
            <a:pPr marL="171450" indent="-171450">
              <a:buFont typeface="Arial" panose="020B0604020202020204" pitchFamily="34" charset="0"/>
              <a:buChar char="•"/>
            </a:pPr>
            <a:r>
              <a:rPr lang="en-US" dirty="0"/>
              <a:t>If building or addition opened after July 1, 1994, must test for radon; new buildings or additions should be tested within 18 months of occupancy</a:t>
            </a:r>
          </a:p>
          <a:p>
            <a:pPr marL="171450" indent="-171450">
              <a:buFont typeface="Arial" panose="020B0604020202020204" pitchFamily="34" charset="0"/>
              <a:buChar char="•"/>
            </a:pPr>
            <a:r>
              <a:rPr lang="en-US" dirty="0"/>
              <a:t>Test pursuant to EPA-402-R-92-014 “Radon Measurement in Schools”</a:t>
            </a:r>
          </a:p>
          <a:p>
            <a:pPr marL="628650" lvl="1" indent="-171450">
              <a:buFont typeface="Arial" panose="020B0604020202020204" pitchFamily="34" charset="0"/>
              <a:buChar char="•"/>
            </a:pPr>
            <a:r>
              <a:rPr lang="en-US" dirty="0"/>
              <a:t>Either internal staff trained to comply OR a contractor certified by the National Radon Safety Board of National Radon Proficiency Program testers</a:t>
            </a:r>
          </a:p>
          <a:p>
            <a:pPr marL="171450" lvl="0" indent="-171450">
              <a:buFont typeface="Arial" panose="020B0604020202020204" pitchFamily="34" charset="0"/>
              <a:buChar char="•"/>
            </a:pPr>
            <a:r>
              <a:rPr lang="en-US" dirty="0"/>
              <a:t>Conduct testing in all classrooms contacting the ground</a:t>
            </a:r>
          </a:p>
          <a:p>
            <a:pPr marL="171450" lvl="0" indent="-171450">
              <a:buFont typeface="Arial" panose="020B0604020202020204" pitchFamily="34" charset="0"/>
              <a:buChar char="•"/>
            </a:pPr>
            <a:r>
              <a:rPr lang="en-US" dirty="0"/>
              <a:t>Test on days school is in session and HVAC system(s) operating normally</a:t>
            </a:r>
          </a:p>
          <a:p>
            <a:pPr marL="171450" lvl="0" indent="-171450">
              <a:buFont typeface="Arial" panose="020B0604020202020204" pitchFamily="34" charset="0"/>
              <a:buChar char="•"/>
            </a:pPr>
            <a:r>
              <a:rPr lang="en-US" dirty="0"/>
              <a:t>Test between Nov 1 and March 31</a:t>
            </a:r>
          </a:p>
          <a:p>
            <a:pPr marL="171450" lvl="0" indent="-171450">
              <a:buFont typeface="Arial" panose="020B0604020202020204" pitchFamily="34" charset="0"/>
              <a:buChar char="•"/>
            </a:pPr>
            <a:r>
              <a:rPr lang="en-US" dirty="0"/>
              <a:t>If result is ≥ 4.0pCi/L: retest. If elevated levels confirmed on retest, mitigation should occur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9126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F281-B74D-6460-5AE7-BEB1B117C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A7DA8-42FC-0170-E88C-CB451F68C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B611D-FA72-BB8D-2902-E06118109098}"/>
              </a:ext>
            </a:extLst>
          </p:cNvPr>
          <p:cNvSpPr>
            <a:spLocks noGrp="1"/>
          </p:cNvSpPr>
          <p:nvPr>
            <p:ph type="body" idx="1"/>
          </p:nvPr>
        </p:nvSpPr>
        <p:spPr/>
        <p:txBody>
          <a:bodyPr/>
          <a:lstStyle/>
          <a:p>
            <a:endParaRPr lang="en-US" dirty="0"/>
          </a:p>
          <a:p>
            <a:endParaRPr lang="en-US" dirty="0"/>
          </a:p>
          <a:p>
            <a:r>
              <a:rPr lang="en-US" dirty="0"/>
              <a:t>Amendment to -138 passed during 2020 session, to become effective July 1, 2021 (both mold and Legionnaires)</a:t>
            </a:r>
          </a:p>
          <a:p>
            <a:endParaRPr lang="en-US" dirty="0"/>
          </a:p>
          <a:p>
            <a:r>
              <a:rPr lang="en-US" dirty="0"/>
              <a:t>VDH resources re prevention – moisture control, and how to select a contractor/mold specialist</a:t>
            </a:r>
          </a:p>
        </p:txBody>
      </p:sp>
      <p:sp>
        <p:nvSpPr>
          <p:cNvPr id="4" name="Slide Number Placeholder 3">
            <a:extLst>
              <a:ext uri="{FF2B5EF4-FFF2-40B4-BE49-F238E27FC236}">
                <a16:creationId xmlns:a16="http://schemas.microsoft.com/office/drawing/2014/main" id="{B92F4B53-CE49-84F0-904B-D35D08802E44}"/>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2543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VDOE guidance, Legionella bacteria are commonly spread through airborne water droplets (mist or vapor), which can come from whirlpool spas, team locker shower areas, cooling towers, and water used for drinking and bathing. Causes a form of pneumonia if inhaled or aspirated. The bacteria has been found in schools’ mechanical equipment, specifically outside cooling towers. No federal requirement to test or  protocols for frequency of testing, or action thresholds if bacteria is found.</a:t>
            </a:r>
          </a:p>
          <a:p>
            <a:endParaRPr lang="en-US" dirty="0"/>
          </a:p>
          <a:p>
            <a:r>
              <a:rPr lang="en-US" dirty="0"/>
              <a:t>The water management program identifies hazardous conditions and takes steps to minimize growth/spread of Legionella and other waterborne pathogens in building water systems: maintain water temps outside the ideal range for Legionella; prevent stagnation; ensure adequate disinfection; maintain systems to prevent scale, corrosion, and biofilm growth (which provide a habitat and nutrients for Legionella)</a:t>
            </a:r>
          </a:p>
          <a:p>
            <a:endParaRPr lang="en-US" dirty="0"/>
          </a:p>
          <a:p>
            <a:endParaRPr lang="en-US" dirty="0"/>
          </a:p>
          <a:p>
            <a:r>
              <a:rPr lang="en-US" dirty="0"/>
              <a:t>Amendment to -138 passed during 2020 session, to become effective July 1, 2021</a:t>
            </a:r>
          </a:p>
        </p:txBody>
      </p:sp>
      <p:sp>
        <p:nvSpPr>
          <p:cNvPr id="4" name="Slide Number Placeholder 3"/>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8005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First enacted in 2017; last 2 sentences and reference to EPA guidance added in 2020</a:t>
            </a:r>
          </a:p>
          <a:p>
            <a:endParaRPr lang="en-US" dirty="0"/>
          </a:p>
          <a:p>
            <a:r>
              <a:rPr lang="en-US" dirty="0"/>
              <a:t>Supt memo: use laboratory certified by Department of General Services’ Division of Consolidated Laboratory Services</a:t>
            </a:r>
          </a:p>
        </p:txBody>
      </p:sp>
      <p:sp>
        <p:nvSpPr>
          <p:cNvPr id="4" name="Slide Number Placeholder 3"/>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513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745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MMS: </a:t>
            </a:r>
            <a:r>
              <a:rPr lang="en-US" dirty="0" err="1"/>
              <a:t>VDOE</a:t>
            </a:r>
            <a:r>
              <a:rPr lang="en-US" dirty="0"/>
              <a:t> guidelines state the “school’s heating, ventilation, and air conditioning (HVAC) system is the most important internal system in a school facility” – a major energy user in a school and “may also impact learning or comfort of the building occupants”</a:t>
            </a:r>
          </a:p>
          <a:p>
            <a:endParaRPr lang="en-US" dirty="0"/>
          </a:p>
          <a:p>
            <a:r>
              <a:rPr lang="en-US" dirty="0"/>
              <a:t>VDOE guidelines also require HVAC systems in school to meet current ASHRAE standards (American Society of Heating, </a:t>
            </a:r>
            <a:r>
              <a:rPr lang="en-US" dirty="0" err="1"/>
              <a:t>Refridgeration</a:t>
            </a:r>
            <a:r>
              <a:rPr lang="en-US" dirty="0"/>
              <a:t>, and Air-Conditioning Engineers</a:t>
            </a:r>
          </a:p>
          <a:p>
            <a:endParaRPr lang="en-US" dirty="0"/>
          </a:p>
          <a:p>
            <a:r>
              <a:rPr lang="en-US" b="1" dirty="0"/>
              <a:t>Chris discuss impacts of CO2, relative humidity, CO, temp on humans (physical impacts; facility impacts like development of mold) and ASHRAE standards generally.</a:t>
            </a:r>
          </a:p>
          <a:p>
            <a:endParaRPr lang="en-US" dirty="0"/>
          </a:p>
          <a:p>
            <a:endParaRPr lang="en-US" dirty="0"/>
          </a:p>
          <a:p>
            <a:endParaRPr lang="en-US" dirty="0"/>
          </a:p>
          <a:p>
            <a:r>
              <a:rPr lang="en-US" dirty="0"/>
              <a:t>Carbon monoxide detectors: required by enactment of the 2021 General Assembly. At least one. Best placed at places where there is combustion (boiler room, cafeteria)</a:t>
            </a:r>
          </a:p>
          <a:p>
            <a:endParaRPr lang="en-US" dirty="0"/>
          </a:p>
        </p:txBody>
      </p:sp>
      <p:sp>
        <p:nvSpPr>
          <p:cNvPr id="4" name="Slide Number Placeholder 3"/>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4659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8D8E-D8D1-A5CB-D949-FB3FDBA84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7E0A2-73B6-28E8-9C96-B7BBDC7C4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24ABC-ABDB-E705-178B-3C11F18410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08396C-63B6-2A84-0C17-95450C2EC9F9}"/>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13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1632-5173-12BF-8AE6-97A3D494F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1B95A-948C-0D93-5134-D1D2C86C1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A24F3-5B2E-02F0-E6AF-69D4908C4153}"/>
              </a:ext>
            </a:extLst>
          </p:cNvPr>
          <p:cNvSpPr>
            <a:spLocks noGrp="1"/>
          </p:cNvSpPr>
          <p:nvPr>
            <p:ph type="body" idx="1"/>
          </p:nvPr>
        </p:nvSpPr>
        <p:spPr/>
        <p:txBody>
          <a:bodyPr/>
          <a:lstStyle/>
          <a:p>
            <a:r>
              <a:rPr lang="en-US" i="0" u="none" dirty="0"/>
              <a:t>MMS: </a:t>
            </a:r>
            <a:r>
              <a:rPr lang="en-US" i="1" u="sng" dirty="0"/>
              <a:t>2025: new Article (4) added to the Chapter on School Property: Indoor Air Quality: inspection and Evaluation</a:t>
            </a:r>
          </a:p>
          <a:p>
            <a:endParaRPr lang="en-US" dirty="0"/>
          </a:p>
          <a:p>
            <a:r>
              <a:rPr lang="en-US" dirty="0"/>
              <a:t>141.3: scope of article = </a:t>
            </a:r>
            <a:r>
              <a:rPr lang="en-US" sz="1200" b="0" i="0" kern="1200" dirty="0">
                <a:solidFill>
                  <a:schemeClr val="tx1"/>
                </a:solidFill>
                <a:effectLst/>
                <a:latin typeface="Arial" panose="020B0604020202020204" pitchFamily="34" charset="0"/>
                <a:ea typeface="+mn-ea"/>
                <a:cs typeface="+mn-cs"/>
              </a:rPr>
              <a:t>provisions of this article apply to matters relating to indoor air quality in public school buildings occupied by school board employees and students during regular work and school hours</a:t>
            </a:r>
          </a:p>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141.4: definitions</a:t>
            </a:r>
          </a:p>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141.5 2 year inspection, records publicly available</a:t>
            </a:r>
            <a:endParaRPr lang="en-US" dirty="0"/>
          </a:p>
        </p:txBody>
      </p:sp>
      <p:sp>
        <p:nvSpPr>
          <p:cNvPr id="4" name="Slide Number Placeholder 3">
            <a:extLst>
              <a:ext uri="{FF2B5EF4-FFF2-40B4-BE49-F238E27FC236}">
                <a16:creationId xmlns:a16="http://schemas.microsoft.com/office/drawing/2014/main" id="{2D200F7C-F90C-991B-2EF0-223E49D59082}"/>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208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BAC7-F2E7-2500-6EAC-8F0F1F96B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E048D-E201-2122-20C4-AB2B85F36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2C7CA-CF28-F820-B3EC-92B5BDA57F73}"/>
              </a:ext>
            </a:extLst>
          </p:cNvPr>
          <p:cNvSpPr>
            <a:spLocks noGrp="1"/>
          </p:cNvSpPr>
          <p:nvPr>
            <p:ph type="body" idx="1"/>
          </p:nvPr>
        </p:nvSpPr>
        <p:spPr/>
        <p:txBody>
          <a:bodyPr/>
          <a:lstStyle/>
          <a:p>
            <a:r>
              <a:rPr lang="en-US" dirty="0"/>
              <a:t>MMS: What constitutes the (internal) “</a:t>
            </a:r>
            <a:r>
              <a:rPr lang="en-US" cap="none" dirty="0">
                <a:solidFill>
                  <a:srgbClr val="000066"/>
                </a:solidFill>
                <a:latin typeface="Arial" panose="020B0604020202020204" pitchFamily="34" charset="0"/>
                <a:cs typeface="Arial" panose="020B0604020202020204" pitchFamily="34" charset="0"/>
              </a:rPr>
              <a:t>inspection and evaluation program of the indoor air quality” – list</a:t>
            </a:r>
          </a:p>
          <a:p>
            <a:endParaRPr lang="en-US" cap="none" dirty="0">
              <a:solidFill>
                <a:srgbClr val="000066"/>
              </a:solidFill>
              <a:latin typeface="Arial" panose="020B0604020202020204" pitchFamily="34" charset="0"/>
              <a:cs typeface="Arial" panose="020B0604020202020204" pitchFamily="34" charset="0"/>
            </a:endParaRPr>
          </a:p>
          <a:p>
            <a:r>
              <a:rPr lang="en-US" cap="none" dirty="0">
                <a:solidFill>
                  <a:srgbClr val="000066"/>
                </a:solidFill>
                <a:latin typeface="Arial" panose="020B0604020202020204" pitchFamily="34" charset="0"/>
                <a:cs typeface="Arial" panose="020B0604020202020204" pitchFamily="34" charset="0"/>
              </a:rPr>
              <a:t>ALSO, affirmatively “publicly available” – not just FOIA-</a:t>
            </a:r>
            <a:r>
              <a:rPr lang="en-US" cap="none" dirty="0" err="1">
                <a:solidFill>
                  <a:srgbClr val="000066"/>
                </a:solidFill>
                <a:latin typeface="Arial" panose="020B0604020202020204" pitchFamily="34" charset="0"/>
                <a:cs typeface="Arial" panose="020B0604020202020204" pitchFamily="34" charset="0"/>
              </a:rPr>
              <a:t>ble</a:t>
            </a:r>
            <a:r>
              <a:rPr lang="en-US" cap="none" dirty="0">
                <a:solidFill>
                  <a:srgbClr val="000066"/>
                </a:solidFill>
                <a:latin typeface="Arial" panose="020B0604020202020204" pitchFamily="34" charset="0"/>
                <a:cs typeface="Arial" panose="020B0604020202020204" pitchFamily="34" charset="0"/>
              </a:rPr>
              <a:t> ... Must be shared at a SB meeting </a:t>
            </a:r>
            <a:r>
              <a:rPr lang="en-US" u="sng" cap="none" dirty="0">
                <a:solidFill>
                  <a:srgbClr val="000066"/>
                </a:solidFill>
                <a:latin typeface="Arial" panose="020B0604020202020204" pitchFamily="34" charset="0"/>
                <a:cs typeface="Arial" panose="020B0604020202020204" pitchFamily="34" charset="0"/>
              </a:rPr>
              <a:t>and </a:t>
            </a:r>
            <a:r>
              <a:rPr lang="en-US" u="none" cap="none" dirty="0">
                <a:solidFill>
                  <a:srgbClr val="000066"/>
                </a:solidFill>
                <a:latin typeface="Arial" panose="020B0604020202020204" pitchFamily="34" charset="0"/>
                <a:cs typeface="Arial" panose="020B0604020202020204" pitchFamily="34" charset="0"/>
              </a:rPr>
              <a:t>posted on the individual school’s website</a:t>
            </a:r>
            <a:endParaRPr lang="en-US" cap="none" dirty="0">
              <a:solidFill>
                <a:srgbClr val="000066"/>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947E709-DE2A-2992-91C7-E9250C697F3B}"/>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046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5A816-B71F-9848-DE23-BB0797208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B5F24-2F71-E58E-C075-2781DBF40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98F76-91C3-8D91-9314-17885B9FFD68}"/>
              </a:ext>
            </a:extLst>
          </p:cNvPr>
          <p:cNvSpPr>
            <a:spLocks noGrp="1"/>
          </p:cNvSpPr>
          <p:nvPr>
            <p:ph type="body" idx="1"/>
          </p:nvPr>
        </p:nvSpPr>
        <p:spPr/>
        <p:txBody>
          <a:bodyPr/>
          <a:lstStyle/>
          <a:p>
            <a:r>
              <a:rPr lang="en-US" dirty="0"/>
              <a:t>MMS: AND, every </a:t>
            </a:r>
            <a:r>
              <a:rPr lang="en-US" u="sng" dirty="0"/>
              <a:t>four years</a:t>
            </a:r>
            <a:r>
              <a:rPr lang="en-US" u="none" dirty="0"/>
              <a:t>, </a:t>
            </a:r>
            <a:r>
              <a:rPr lang="en-US" cap="none" dirty="0">
                <a:solidFill>
                  <a:srgbClr val="000066"/>
                </a:solidFill>
                <a:latin typeface="Arial" panose="020B0604020202020204" pitchFamily="34" charset="0"/>
                <a:cs typeface="Arial" panose="020B0604020202020204" pitchFamily="34" charset="0"/>
              </a:rPr>
              <a:t>” –  more formal/external(?) “industry-recognized uniform inspection and evaluation” of HVAC system in each school building</a:t>
            </a:r>
          </a:p>
          <a:p>
            <a:endParaRPr lang="en-US" cap="none" dirty="0">
              <a:solidFill>
                <a:srgbClr val="000066"/>
              </a:solidFill>
              <a:latin typeface="Arial" panose="020B0604020202020204" pitchFamily="34" charset="0"/>
              <a:cs typeface="Arial" panose="020B0604020202020204" pitchFamily="34" charset="0"/>
            </a:endParaRPr>
          </a:p>
          <a:p>
            <a:r>
              <a:rPr lang="en-US" cap="none" dirty="0">
                <a:solidFill>
                  <a:srgbClr val="000066"/>
                </a:solidFill>
                <a:latin typeface="Arial" panose="020B0604020202020204" pitchFamily="34" charset="0"/>
                <a:cs typeface="Arial" panose="020B0604020202020204" pitchFamily="34" charset="0"/>
              </a:rPr>
              <a:t>ALSO, affirmatively “publicly available” – not just FOIA-</a:t>
            </a:r>
            <a:r>
              <a:rPr lang="en-US" cap="none" dirty="0" err="1">
                <a:solidFill>
                  <a:srgbClr val="000066"/>
                </a:solidFill>
                <a:latin typeface="Arial" panose="020B0604020202020204" pitchFamily="34" charset="0"/>
                <a:cs typeface="Arial" panose="020B0604020202020204" pitchFamily="34" charset="0"/>
              </a:rPr>
              <a:t>ble</a:t>
            </a:r>
            <a:r>
              <a:rPr lang="en-US" cap="none" dirty="0">
                <a:solidFill>
                  <a:srgbClr val="000066"/>
                </a:solidFill>
                <a:latin typeface="Arial" panose="020B0604020202020204" pitchFamily="34" charset="0"/>
                <a:cs typeface="Arial" panose="020B0604020202020204" pitchFamily="34" charset="0"/>
              </a:rPr>
              <a:t> ... Must be shared at a SB meeting </a:t>
            </a:r>
            <a:r>
              <a:rPr lang="en-US" u="sng" cap="none" dirty="0">
                <a:solidFill>
                  <a:srgbClr val="000066"/>
                </a:solidFill>
                <a:latin typeface="Arial" panose="020B0604020202020204" pitchFamily="34" charset="0"/>
                <a:cs typeface="Arial" panose="020B0604020202020204" pitchFamily="34" charset="0"/>
              </a:rPr>
              <a:t>and </a:t>
            </a:r>
            <a:r>
              <a:rPr lang="en-US" u="none" cap="none" dirty="0">
                <a:solidFill>
                  <a:srgbClr val="000066"/>
                </a:solidFill>
                <a:latin typeface="Arial" panose="020B0604020202020204" pitchFamily="34" charset="0"/>
                <a:cs typeface="Arial" panose="020B0604020202020204" pitchFamily="34" charset="0"/>
              </a:rPr>
              <a:t>posted on the individual school’s website</a:t>
            </a:r>
            <a:endParaRPr lang="en-US" cap="none" dirty="0">
              <a:solidFill>
                <a:srgbClr val="000066"/>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C1ABF8A-CB5C-8431-641D-99FB6AA151E4}"/>
              </a:ext>
            </a:extLst>
          </p:cNvPr>
          <p:cNvSpPr>
            <a:spLocks noGrp="1"/>
          </p:cNvSpPr>
          <p:nvPr>
            <p:ph type="sldNum" sz="quarter" idx="5"/>
          </p:nvPr>
        </p:nvSpPr>
        <p:spPr/>
        <p:txBody>
          <a:bodyPr/>
          <a:lstStyle/>
          <a:p>
            <a:pPr marL="0" marR="0" lvl="0" indent="0" algn="r" defTabSz="933659" rtl="0" eaLnBrk="1" fontAlgn="base" latinLnBrk="0" hangingPunct="1">
              <a:lnSpc>
                <a:spcPct val="100000"/>
              </a:lnSpc>
              <a:spcBef>
                <a:spcPct val="0"/>
              </a:spcBef>
              <a:spcAft>
                <a:spcPct val="0"/>
              </a:spcAft>
              <a:buClrTx/>
              <a:buSzTx/>
              <a:buFontTx/>
              <a:buNone/>
              <a:tabLst/>
              <a:defRPr/>
            </a:pPr>
            <a:fld id="{DAEFB1A0-5781-47FE-A67E-F1599A5886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3659"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292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4F28F-5ECA-9F23-FC69-F9FA2E0A3D94}"/>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4C12B503-A526-AC57-E3E0-9A701046A912}"/>
              </a:ext>
            </a:extLst>
          </p:cNvPr>
          <p:cNvSpPr>
            <a:spLocks noGrp="1" noChangeArrowheads="1"/>
          </p:cNvSpPr>
          <p:nvPr>
            <p:ph type="sldNum" sz="quarter" idx="5"/>
          </p:nvPr>
        </p:nvSpPr>
        <p:spPr>
          <a:noFill/>
        </p:spPr>
        <p:txBody>
          <a:bodyPr/>
          <a:lstStyle>
            <a:lvl1pPr defTabSz="933659">
              <a:defRPr>
                <a:solidFill>
                  <a:schemeClr val="tx1"/>
                </a:solidFill>
                <a:latin typeface="Arial" panose="020B0604020202020204" pitchFamily="34" charset="0"/>
              </a:defRPr>
            </a:lvl1pPr>
            <a:lvl2pPr marL="745653" indent="-286790" defTabSz="933659">
              <a:defRPr>
                <a:solidFill>
                  <a:schemeClr val="tx1"/>
                </a:solidFill>
                <a:latin typeface="Arial" panose="020B0604020202020204" pitchFamily="34" charset="0"/>
              </a:defRPr>
            </a:lvl2pPr>
            <a:lvl3pPr marL="1147158" indent="-229432" defTabSz="933659">
              <a:defRPr>
                <a:solidFill>
                  <a:schemeClr val="tx1"/>
                </a:solidFill>
                <a:latin typeface="Arial" panose="020B0604020202020204" pitchFamily="34" charset="0"/>
              </a:defRPr>
            </a:lvl3pPr>
            <a:lvl4pPr marL="1606021" indent="-229432" defTabSz="933659">
              <a:defRPr>
                <a:solidFill>
                  <a:schemeClr val="tx1"/>
                </a:solidFill>
                <a:latin typeface="Arial" panose="020B0604020202020204" pitchFamily="34" charset="0"/>
              </a:defRPr>
            </a:lvl4pPr>
            <a:lvl5pPr marL="2064884" indent="-229432" defTabSz="933659">
              <a:defRPr>
                <a:solidFill>
                  <a:schemeClr val="tx1"/>
                </a:solidFill>
                <a:latin typeface="Arial" panose="020B0604020202020204" pitchFamily="34" charset="0"/>
              </a:defRPr>
            </a:lvl5pPr>
            <a:lvl6pPr marL="2523747" indent="-229432" defTabSz="933659" eaLnBrk="0" fontAlgn="base" hangingPunct="0">
              <a:spcBef>
                <a:spcPct val="0"/>
              </a:spcBef>
              <a:spcAft>
                <a:spcPct val="0"/>
              </a:spcAft>
              <a:defRPr>
                <a:solidFill>
                  <a:schemeClr val="tx1"/>
                </a:solidFill>
                <a:latin typeface="Arial" panose="020B0604020202020204" pitchFamily="34" charset="0"/>
              </a:defRPr>
            </a:lvl6pPr>
            <a:lvl7pPr marL="2982610" indent="-229432" defTabSz="933659" eaLnBrk="0" fontAlgn="base" hangingPunct="0">
              <a:spcBef>
                <a:spcPct val="0"/>
              </a:spcBef>
              <a:spcAft>
                <a:spcPct val="0"/>
              </a:spcAft>
              <a:defRPr>
                <a:solidFill>
                  <a:schemeClr val="tx1"/>
                </a:solidFill>
                <a:latin typeface="Arial" panose="020B0604020202020204" pitchFamily="34" charset="0"/>
              </a:defRPr>
            </a:lvl7pPr>
            <a:lvl8pPr marL="3441473" indent="-229432" defTabSz="933659" eaLnBrk="0" fontAlgn="base" hangingPunct="0">
              <a:spcBef>
                <a:spcPct val="0"/>
              </a:spcBef>
              <a:spcAft>
                <a:spcPct val="0"/>
              </a:spcAft>
              <a:defRPr>
                <a:solidFill>
                  <a:schemeClr val="tx1"/>
                </a:solidFill>
                <a:latin typeface="Arial" panose="020B0604020202020204" pitchFamily="34" charset="0"/>
              </a:defRPr>
            </a:lvl8pPr>
            <a:lvl9pPr marL="3900336" indent="-229432" defTabSz="933659" eaLnBrk="0" fontAlgn="base" hangingPunct="0">
              <a:spcBef>
                <a:spcPct val="0"/>
              </a:spcBef>
              <a:spcAft>
                <a:spcPct val="0"/>
              </a:spcAft>
              <a:defRPr>
                <a:solidFill>
                  <a:schemeClr val="tx1"/>
                </a:solidFill>
                <a:latin typeface="Arial" panose="020B0604020202020204" pitchFamily="34" charset="0"/>
              </a:defRPr>
            </a:lvl9pPr>
          </a:lstStyle>
          <a:p>
            <a:fld id="{DB3CD07B-80FB-43BA-9DA7-A7F387A24D3C}" type="slidenum">
              <a:rPr lang="en-US" altLang="en-US"/>
              <a:pPr/>
              <a:t>10</a:t>
            </a:fld>
            <a:endParaRPr lang="en-US" altLang="en-US" dirty="0"/>
          </a:p>
        </p:txBody>
      </p:sp>
      <p:sp>
        <p:nvSpPr>
          <p:cNvPr id="6147" name="Rectangle 2">
            <a:extLst>
              <a:ext uri="{FF2B5EF4-FFF2-40B4-BE49-F238E27FC236}">
                <a16:creationId xmlns:a16="http://schemas.microsoft.com/office/drawing/2014/main" id="{B0EDE15F-A973-8027-4CA9-B6999E9B31C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D242CD05-5F92-0A16-D580-E0575256DC43}"/>
              </a:ext>
            </a:extLst>
          </p:cNvPr>
          <p:cNvSpPr>
            <a:spLocks noGrp="1" noChangeArrowheads="1"/>
          </p:cNvSpPr>
          <p:nvPr>
            <p:ph type="body" idx="1"/>
          </p:nvPr>
        </p:nvSpPr>
        <p:spPr>
          <a:noFill/>
        </p:spPr>
        <p:txBody>
          <a:bodyPr/>
          <a:lstStyle/>
          <a:p>
            <a:pPr eaLnBrk="1" hangingPunct="1"/>
            <a:endParaRPr lang="en-US" altLang="en-US" i="0" dirty="0"/>
          </a:p>
        </p:txBody>
      </p:sp>
    </p:spTree>
    <p:extLst>
      <p:ext uri="{BB962C8B-B14F-4D97-AF65-F5344CB8AC3E}">
        <p14:creationId xmlns:p14="http://schemas.microsoft.com/office/powerpoint/2010/main" val="325622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covered environmental safety prescriptions in law that are primarily focused on students. Not all of those have an independent basis for “enforcement” – no direct private right of action other than a negligence action. (for which there would the possibility of sovereign immunity)</a:t>
            </a:r>
          </a:p>
          <a:p>
            <a:endParaRPr lang="en-US" dirty="0"/>
          </a:p>
          <a:p>
            <a:pPr fontAlgn="base"/>
            <a:r>
              <a:rPr lang="en-US" dirty="0"/>
              <a:t>Criminal? </a:t>
            </a:r>
            <a:r>
              <a:rPr lang="en-US" sz="1200" b="0" i="0" kern="1200" dirty="0">
                <a:solidFill>
                  <a:schemeClr val="tx1"/>
                </a:solidFill>
                <a:effectLst/>
                <a:latin typeface="Arial" panose="020B0604020202020204" pitchFamily="34" charset="0"/>
                <a:ea typeface="+mn-ea"/>
                <a:cs typeface="+mn-cs"/>
              </a:rPr>
              <a:t>§ 22.1-292. Penalties on officers and teachers. </a:t>
            </a:r>
            <a:r>
              <a:rPr lang="en-US" dirty="0">
                <a:effectLst/>
              </a:rPr>
              <a:t>Any division superintendent, member of a school board or other school officer or any principal or teacher in a public school violating any provision of this title shall be guilty of a Class 4 misdemeanor if no other penalty is prescribed.</a:t>
            </a:r>
          </a:p>
          <a:p>
            <a:endParaRPr lang="en-US" dirty="0"/>
          </a:p>
          <a:p>
            <a:endParaRPr lang="en-US" dirty="0"/>
          </a:p>
          <a:p>
            <a:r>
              <a:rPr lang="en-US" dirty="0"/>
              <a:t>How they get more often seem to get enforced is through OSHA (VOSH), which has a panoply of regulations protective of </a:t>
            </a:r>
            <a:r>
              <a:rPr lang="en-US" i="1" dirty="0"/>
              <a:t>employees.</a:t>
            </a:r>
          </a:p>
          <a:p>
            <a:r>
              <a:rPr lang="en-US" i="0" dirty="0"/>
              <a:t>OSHA regulations are categorized partly by industry – special rules for maritime, agriculture, … schools fall into “general industry” and possibly “construction” if the violation is related to a construction project at a facility the division owns. Within each industry, there are subcategories of topical regulations.</a:t>
            </a:r>
          </a:p>
          <a:p>
            <a:endParaRPr lang="en-US" i="0" dirty="0"/>
          </a:p>
          <a:p>
            <a:r>
              <a:rPr lang="en-US" i="0" dirty="0"/>
              <a:t>Within “General industry,” for example, I’ve listed the subcategories – many details within the requirements: MSDS labels, procedures for “confined space entry,” requirements for PPE, toxic/hazardous substances (including asbestos, carbon mono and dioxides, lead …)</a:t>
            </a:r>
          </a:p>
          <a:p>
            <a:endParaRPr lang="en-US" i="0" dirty="0"/>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11</a:t>
            </a:fld>
            <a:endParaRPr lang="en-US" altLang="en-US" dirty="0"/>
          </a:p>
        </p:txBody>
      </p:sp>
    </p:spTree>
    <p:extLst>
      <p:ext uri="{BB962C8B-B14F-4D97-AF65-F5344CB8AC3E}">
        <p14:creationId xmlns:p14="http://schemas.microsoft.com/office/powerpoint/2010/main" val="324083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AEFB1A0-5781-47FE-A67E-F1599A588681}" type="slidenum">
              <a:rPr lang="en-US" altLang="en-US" smtClean="0"/>
              <a:pPr>
                <a:defRPr/>
              </a:pPr>
              <a:t>12</a:t>
            </a:fld>
            <a:endParaRPr lang="en-US" altLang="en-US" dirty="0"/>
          </a:p>
        </p:txBody>
      </p:sp>
    </p:spTree>
    <p:extLst>
      <p:ext uri="{BB962C8B-B14F-4D97-AF65-F5344CB8AC3E}">
        <p14:creationId xmlns:p14="http://schemas.microsoft.com/office/powerpoint/2010/main" val="216892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F39F7013-09B4-4B8C-BEBB-6BF2FFE7B7D9}" type="slidenum">
              <a:rPr lang="en-US" altLang="en-US" smtClean="0"/>
              <a:pPr>
                <a:defRPr/>
              </a:pPr>
              <a:t>‹#›</a:t>
            </a:fld>
            <a:endParaRPr lang="en-US" altLang="en-US" dirty="0"/>
          </a:p>
        </p:txBody>
      </p:sp>
    </p:spTree>
    <p:extLst>
      <p:ext uri="{BB962C8B-B14F-4D97-AF65-F5344CB8AC3E}">
        <p14:creationId xmlns:p14="http://schemas.microsoft.com/office/powerpoint/2010/main" val="178596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B9C64FA4-F5DD-4218-B8F7-4F76388D533D}" type="slidenum">
              <a:rPr lang="en-US" altLang="en-US" smtClean="0"/>
              <a:pPr>
                <a:defRPr/>
              </a:pPr>
              <a:t>‹#›</a:t>
            </a:fld>
            <a:endParaRPr lang="en-US" altLang="en-US" dirty="0"/>
          </a:p>
        </p:txBody>
      </p:sp>
    </p:spTree>
    <p:extLst>
      <p:ext uri="{BB962C8B-B14F-4D97-AF65-F5344CB8AC3E}">
        <p14:creationId xmlns:p14="http://schemas.microsoft.com/office/powerpoint/2010/main" val="207266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F9014E0C-25F5-4922-993F-B765A935562B}" type="slidenum">
              <a:rPr lang="en-US" altLang="en-US" smtClean="0"/>
              <a:pPr>
                <a:defRPr/>
              </a:pPr>
              <a:t>‹#›</a:t>
            </a:fld>
            <a:endParaRPr lang="en-US" altLang="en-US" dirty="0"/>
          </a:p>
        </p:txBody>
      </p:sp>
    </p:spTree>
    <p:extLst>
      <p:ext uri="{BB962C8B-B14F-4D97-AF65-F5344CB8AC3E}">
        <p14:creationId xmlns:p14="http://schemas.microsoft.com/office/powerpoint/2010/main" val="1953534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168245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endParaRPr lang="en-US" alt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endParaRPr lang="en-US" alt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39F7013-09B4-4B8C-BEBB-6BF2FFE7B7D9}" type="slidenum">
              <a:rPr lang="en-US" altLang="en-US" smtClean="0"/>
              <a:pPr>
                <a:defRPr/>
              </a:pPr>
              <a:t>‹#›</a:t>
            </a:fld>
            <a:endParaRPr lang="en-US" altLang="en-US" dirty="0"/>
          </a:p>
        </p:txBody>
      </p:sp>
    </p:spTree>
    <p:extLst>
      <p:ext uri="{BB962C8B-B14F-4D97-AF65-F5344CB8AC3E}">
        <p14:creationId xmlns:p14="http://schemas.microsoft.com/office/powerpoint/2010/main" val="310349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D16EAB5B-2787-41B1-96E4-C155819F2912}" type="slidenum">
              <a:rPr lang="en-US" altLang="en-US" smtClean="0"/>
              <a:pPr>
                <a:defRPr/>
              </a:pPr>
              <a:t>‹#›</a:t>
            </a:fld>
            <a:endParaRPr lang="en-US" altLang="en-US" dirty="0"/>
          </a:p>
        </p:txBody>
      </p:sp>
    </p:spTree>
    <p:extLst>
      <p:ext uri="{BB962C8B-B14F-4D97-AF65-F5344CB8AC3E}">
        <p14:creationId xmlns:p14="http://schemas.microsoft.com/office/powerpoint/2010/main" val="411415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7E493B3A-52D5-4DF8-8EC3-A7F6758AE00A}" type="slidenum">
              <a:rPr lang="en-US" altLang="en-US" smtClean="0"/>
              <a:pPr>
                <a:defRPr/>
              </a:pPr>
              <a:t>‹#›</a:t>
            </a:fld>
            <a:endParaRPr lang="en-US" altLang="en-US" dirty="0"/>
          </a:p>
        </p:txBody>
      </p:sp>
    </p:spTree>
    <p:extLst>
      <p:ext uri="{BB962C8B-B14F-4D97-AF65-F5344CB8AC3E}">
        <p14:creationId xmlns:p14="http://schemas.microsoft.com/office/powerpoint/2010/main" val="3749146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A37FB804-D669-4DE3-8CE9-38E8BCB9738C}" type="slidenum">
              <a:rPr lang="en-US" altLang="en-US" smtClean="0"/>
              <a:pPr>
                <a:defRPr/>
              </a:pPr>
              <a:t>‹#›</a:t>
            </a:fld>
            <a:endParaRPr lang="en-US" altLang="en-US" dirty="0"/>
          </a:p>
        </p:txBody>
      </p:sp>
    </p:spTree>
    <p:extLst>
      <p:ext uri="{BB962C8B-B14F-4D97-AF65-F5344CB8AC3E}">
        <p14:creationId xmlns:p14="http://schemas.microsoft.com/office/powerpoint/2010/main" val="121323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4FCD01D-001D-43B9-8CEA-B71658398D58}" type="slidenum">
              <a:rPr lang="en-US" altLang="en-US" smtClean="0"/>
              <a:pPr>
                <a:defRPr/>
              </a:pPr>
              <a:t>‹#›</a:t>
            </a:fld>
            <a:endParaRPr lang="en-US" altLang="en-US" dirty="0"/>
          </a:p>
        </p:txBody>
      </p:sp>
    </p:spTree>
    <p:extLst>
      <p:ext uri="{BB962C8B-B14F-4D97-AF65-F5344CB8AC3E}">
        <p14:creationId xmlns:p14="http://schemas.microsoft.com/office/powerpoint/2010/main" val="279271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DA4253B9-2DB9-4FA5-B4CE-12A911888F1D}" type="slidenum">
              <a:rPr lang="en-US" altLang="en-US" smtClean="0"/>
              <a:pPr>
                <a:defRPr/>
              </a:pPr>
              <a:t>‹#›</a:t>
            </a:fld>
            <a:endParaRPr lang="en-US" altLang="en-US" dirty="0"/>
          </a:p>
        </p:txBody>
      </p:sp>
    </p:spTree>
    <p:extLst>
      <p:ext uri="{BB962C8B-B14F-4D97-AF65-F5344CB8AC3E}">
        <p14:creationId xmlns:p14="http://schemas.microsoft.com/office/powerpoint/2010/main" val="75498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FE9321BD-EB5D-4FFE-9E4D-2EEC82463245}" type="slidenum">
              <a:rPr lang="en-US" altLang="en-US" smtClean="0"/>
              <a:pPr>
                <a:defRPr/>
              </a:pPr>
              <a:t>‹#›</a:t>
            </a:fld>
            <a:endParaRPr lang="en-US" altLang="en-US" dirty="0"/>
          </a:p>
        </p:txBody>
      </p:sp>
    </p:spTree>
    <p:extLst>
      <p:ext uri="{BB962C8B-B14F-4D97-AF65-F5344CB8AC3E}">
        <p14:creationId xmlns:p14="http://schemas.microsoft.com/office/powerpoint/2010/main" val="316289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D16EAB5B-2787-41B1-96E4-C155819F2912}" type="slidenum">
              <a:rPr lang="en-US" altLang="en-US" smtClean="0"/>
              <a:pPr>
                <a:defRPr/>
              </a:pPr>
              <a:t>‹#›</a:t>
            </a:fld>
            <a:endParaRPr lang="en-US" altLang="en-US" dirty="0"/>
          </a:p>
        </p:txBody>
      </p:sp>
    </p:spTree>
    <p:extLst>
      <p:ext uri="{BB962C8B-B14F-4D97-AF65-F5344CB8AC3E}">
        <p14:creationId xmlns:p14="http://schemas.microsoft.com/office/powerpoint/2010/main" val="383364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5E3C3B4B-87D0-49E8-8015-45630D0304EC}" type="slidenum">
              <a:rPr lang="en-US" altLang="en-US" smtClean="0"/>
              <a:pPr>
                <a:defRPr/>
              </a:pPr>
              <a:t>‹#›</a:t>
            </a:fld>
            <a:endParaRPr lang="en-US" altLang="en-US" dirty="0"/>
          </a:p>
        </p:txBody>
      </p:sp>
    </p:spTree>
    <p:extLst>
      <p:ext uri="{BB962C8B-B14F-4D97-AF65-F5344CB8AC3E}">
        <p14:creationId xmlns:p14="http://schemas.microsoft.com/office/powerpoint/2010/main" val="57803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923D32A4-7997-488F-8220-61980AF56138}" type="slidenum">
              <a:rPr lang="en-US" altLang="en-US" smtClean="0"/>
              <a:pPr>
                <a:defRPr/>
              </a:pPr>
              <a:t>‹#›</a:t>
            </a:fld>
            <a:endParaRPr lang="en-US" altLang="en-US" dirty="0"/>
          </a:p>
        </p:txBody>
      </p:sp>
    </p:spTree>
    <p:extLst>
      <p:ext uri="{BB962C8B-B14F-4D97-AF65-F5344CB8AC3E}">
        <p14:creationId xmlns:p14="http://schemas.microsoft.com/office/powerpoint/2010/main" val="108846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3018233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296286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215239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280418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91304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1522555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B9C64FA4-F5DD-4218-B8F7-4F76388D533D}" type="slidenum">
              <a:rPr lang="en-US" altLang="en-US" smtClean="0"/>
              <a:pPr>
                <a:defRPr/>
              </a:pPr>
              <a:t>‹#›</a:t>
            </a:fld>
            <a:endParaRPr lang="en-US" altLang="en-US" dirty="0"/>
          </a:p>
        </p:txBody>
      </p:sp>
    </p:spTree>
    <p:extLst>
      <p:ext uri="{BB962C8B-B14F-4D97-AF65-F5344CB8AC3E}">
        <p14:creationId xmlns:p14="http://schemas.microsoft.com/office/powerpoint/2010/main" val="3449280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9014E0C-25F5-4922-993F-B765A935562B}" type="slidenum">
              <a:rPr lang="en-US" altLang="en-US" smtClean="0"/>
              <a:pPr>
                <a:defRPr/>
              </a:pPr>
              <a:t>‹#›</a:t>
            </a:fld>
            <a:endParaRPr lang="en-US" altLang="en-US" dirty="0"/>
          </a:p>
        </p:txBody>
      </p:sp>
    </p:spTree>
    <p:extLst>
      <p:ext uri="{BB962C8B-B14F-4D97-AF65-F5344CB8AC3E}">
        <p14:creationId xmlns:p14="http://schemas.microsoft.com/office/powerpoint/2010/main" val="335049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7E493B3A-52D5-4DF8-8EC3-A7F6758AE00A}" type="slidenum">
              <a:rPr lang="en-US" altLang="en-US" smtClean="0"/>
              <a:pPr>
                <a:defRPr/>
              </a:pPr>
              <a:t>‹#›</a:t>
            </a:fld>
            <a:endParaRPr lang="en-US" altLang="en-US" dirty="0"/>
          </a:p>
        </p:txBody>
      </p:sp>
    </p:spTree>
    <p:extLst>
      <p:ext uri="{BB962C8B-B14F-4D97-AF65-F5344CB8AC3E}">
        <p14:creationId xmlns:p14="http://schemas.microsoft.com/office/powerpoint/2010/main" val="417034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A37FB804-D669-4DE3-8CE9-38E8BCB9738C}" type="slidenum">
              <a:rPr lang="en-US" altLang="en-US" smtClean="0"/>
              <a:pPr>
                <a:defRPr/>
              </a:pPr>
              <a:t>‹#›</a:t>
            </a:fld>
            <a:endParaRPr lang="en-US" altLang="en-US" dirty="0"/>
          </a:p>
        </p:txBody>
      </p:sp>
    </p:spTree>
    <p:extLst>
      <p:ext uri="{BB962C8B-B14F-4D97-AF65-F5344CB8AC3E}">
        <p14:creationId xmlns:p14="http://schemas.microsoft.com/office/powerpoint/2010/main" val="204896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14FCD01D-001D-43B9-8CEA-B71658398D58}" type="slidenum">
              <a:rPr lang="en-US" altLang="en-US" smtClean="0"/>
              <a:pPr>
                <a:defRPr/>
              </a:pPr>
              <a:t>‹#›</a:t>
            </a:fld>
            <a:endParaRPr lang="en-US" alt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5107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DA4253B9-2DB9-4FA5-B4CE-12A911888F1D}" type="slidenum">
              <a:rPr lang="en-US" altLang="en-US" smtClean="0"/>
              <a:pPr>
                <a:defRPr/>
              </a:pPr>
              <a:t>‹#›</a:t>
            </a:fld>
            <a:endParaRPr lang="en-US" alt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9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FE9321BD-EB5D-4FFE-9E4D-2EEC82463245}" type="slidenum">
              <a:rPr lang="en-US" altLang="en-US" smtClean="0"/>
              <a:pPr>
                <a:defRPr/>
              </a:pPr>
              <a:t>‹#›</a:t>
            </a:fld>
            <a:endParaRPr lang="en-US" altLang="en-US" dirty="0"/>
          </a:p>
        </p:txBody>
      </p:sp>
    </p:spTree>
    <p:extLst>
      <p:ext uri="{BB962C8B-B14F-4D97-AF65-F5344CB8AC3E}">
        <p14:creationId xmlns:p14="http://schemas.microsoft.com/office/powerpoint/2010/main" val="361122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E3C3B4B-87D0-49E8-8015-45630D0304EC}" type="slidenum">
              <a:rPr lang="en-US" altLang="en-US" smtClean="0"/>
              <a:pPr>
                <a:defRPr/>
              </a:pPr>
              <a:t>‹#›</a:t>
            </a:fld>
            <a:endParaRPr lang="en-US" altLang="en-US" dirty="0"/>
          </a:p>
        </p:txBody>
      </p:sp>
    </p:spTree>
    <p:extLst>
      <p:ext uri="{BB962C8B-B14F-4D97-AF65-F5344CB8AC3E}">
        <p14:creationId xmlns:p14="http://schemas.microsoft.com/office/powerpoint/2010/main" val="93529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923D32A4-7997-488F-8220-61980AF56138}" type="slidenum">
              <a:rPr lang="en-US" altLang="en-US" smtClean="0"/>
              <a:pPr>
                <a:defRPr/>
              </a:pPr>
              <a:t>‹#›</a:t>
            </a:fld>
            <a:endParaRPr lang="en-US" altLang="en-US" dirty="0"/>
          </a:p>
        </p:txBody>
      </p:sp>
    </p:spTree>
    <p:extLst>
      <p:ext uri="{BB962C8B-B14F-4D97-AF65-F5344CB8AC3E}">
        <p14:creationId xmlns:p14="http://schemas.microsoft.com/office/powerpoint/2010/main" val="109564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163506012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US"/>
            </a:p>
          </p:txBody>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endParaRPr lang="en-US" alt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lt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D99E6AD9-B415-4E61-B8C4-2A2042B4CB5E}" type="slidenum">
              <a:rPr lang="en-US" altLang="en-US" smtClean="0"/>
              <a:pPr>
                <a:defRPr/>
              </a:pPr>
              <a:t>‹#›</a:t>
            </a:fld>
            <a:endParaRPr lang="en-US" altLang="en-US" dirty="0"/>
          </a:p>
        </p:txBody>
      </p:sp>
    </p:spTree>
    <p:extLst>
      <p:ext uri="{BB962C8B-B14F-4D97-AF65-F5344CB8AC3E}">
        <p14:creationId xmlns:p14="http://schemas.microsoft.com/office/powerpoint/2010/main" val="1543862617"/>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Lst>
  <p:hf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1" y="2222623"/>
            <a:ext cx="7134559" cy="2554983"/>
          </a:xfrm>
        </p:spPr>
        <p:txBody>
          <a:bodyPr>
            <a:normAutofit/>
          </a:bodyPr>
          <a:lstStyle/>
          <a:p>
            <a:r>
              <a:rPr lang="en-US" sz="5600" dirty="0"/>
              <a:t>WHEN GOOD BUILDINGS GO BAD</a:t>
            </a:r>
            <a:br>
              <a:rPr lang="en-US" dirty="0"/>
            </a:br>
            <a:endParaRPr lang="en-US" dirty="0"/>
          </a:p>
        </p:txBody>
      </p:sp>
      <p:sp>
        <p:nvSpPr>
          <p:cNvPr id="5" name="Subtitle 4"/>
          <p:cNvSpPr>
            <a:spLocks noGrp="1"/>
          </p:cNvSpPr>
          <p:nvPr>
            <p:ph type="subTitle" idx="1"/>
          </p:nvPr>
        </p:nvSpPr>
        <p:spPr>
          <a:xfrm>
            <a:off x="914400" y="3962400"/>
            <a:ext cx="7315200" cy="1752600"/>
          </a:xfrm>
        </p:spPr>
        <p:txBody>
          <a:bodyPr>
            <a:normAutofit/>
          </a:bodyPr>
          <a:lstStyle/>
          <a:p>
            <a:endParaRPr lang="en-US" sz="2400" dirty="0"/>
          </a:p>
          <a:p>
            <a:r>
              <a:rPr lang="en-US" sz="2800" dirty="0"/>
              <a:t>  </a:t>
            </a:r>
          </a:p>
          <a:p>
            <a:r>
              <a:rPr lang="en-US" sz="2800" dirty="0"/>
              <a:t>Chris Chapman, CIH </a:t>
            </a:r>
          </a:p>
          <a:p>
            <a:endParaRPr lang="en-US" dirty="0"/>
          </a:p>
        </p:txBody>
      </p:sp>
      <p:sp>
        <p:nvSpPr>
          <p:cNvPr id="2" name="Text Box 14">
            <a:extLst>
              <a:ext uri="{FF2B5EF4-FFF2-40B4-BE49-F238E27FC236}">
                <a16:creationId xmlns:a16="http://schemas.microsoft.com/office/drawing/2014/main" id="{7E681E23-4487-462F-06A9-DAEE3C80C1E3}"/>
              </a:ext>
            </a:extLst>
          </p:cNvPr>
          <p:cNvSpPr txBox="1">
            <a:spLocks noChangeArrowheads="1"/>
          </p:cNvSpPr>
          <p:nvPr/>
        </p:nvSpPr>
        <p:spPr bwMode="auto">
          <a:xfrm>
            <a:off x="1885950" y="5479190"/>
            <a:ext cx="680085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pPr>
              <a:defRPr/>
            </a:pPr>
            <a:r>
              <a:rPr lang="en-US" altLang="en-US" sz="2000" b="1" i="1" dirty="0">
                <a:solidFill>
                  <a:srgbClr val="7F7F7F"/>
                </a:solidFill>
                <a:effectLst/>
                <a:latin typeface="Times New Roman" charset="0"/>
              </a:rPr>
              <a:t>“ There are no sick buildings – only mismanaged ones”</a:t>
            </a:r>
            <a:endParaRPr lang="en-US" altLang="en-US" sz="1800" b="1" dirty="0">
              <a:solidFill>
                <a:srgbClr val="7F7F7F"/>
              </a:solidFill>
              <a:effectLst/>
              <a:latin typeface="Times New Roman" charset="0"/>
            </a:endParaRPr>
          </a:p>
          <a:p>
            <a:pPr algn="ctr">
              <a:defRPr/>
            </a:pPr>
            <a:r>
              <a:rPr lang="en-US" altLang="en-US" sz="1600" b="1" dirty="0">
                <a:solidFill>
                  <a:srgbClr val="7F7F7F"/>
                </a:solidFill>
                <a:effectLst/>
                <a:latin typeface="Times New Roman" charset="0"/>
              </a:rPr>
              <a:t>Dr. Mike Berry – USEPA (ret.)</a:t>
            </a:r>
            <a:endParaRPr lang="en-US" altLang="en-US" sz="4400" dirty="0">
              <a:solidFill>
                <a:srgbClr val="7F7F7F"/>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36148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CD2B9-58AA-7870-B28B-8D0C13634A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6C9A68-7F7C-8D3F-EC6E-EA6F5B3C942C}"/>
              </a:ext>
            </a:extLst>
          </p:cNvPr>
          <p:cNvSpPr>
            <a:spLocks noGrp="1"/>
          </p:cNvSpPr>
          <p:nvPr>
            <p:ph type="title"/>
          </p:nvPr>
        </p:nvSpPr>
        <p:spPr>
          <a:xfrm>
            <a:off x="966620" y="2278761"/>
            <a:ext cx="7210759" cy="2095500"/>
          </a:xfrm>
        </p:spPr>
        <p:txBody>
          <a:bodyPr>
            <a:noAutofit/>
          </a:bodyPr>
          <a:lstStyle/>
          <a:p>
            <a:pPr algn="ctr"/>
            <a:r>
              <a:rPr lang="en-US" sz="6000" dirty="0">
                <a:latin typeface="Century Gothic" panose="020B0502020202020204" pitchFamily="34" charset="0"/>
                <a:cs typeface="Times New Roman" panose="02020603050405020304" pitchFamily="18" charset="0"/>
              </a:rPr>
              <a:t>Aging Buildings and Environmental Concerns</a:t>
            </a:r>
            <a:br>
              <a:rPr lang="en-US" sz="6000" dirty="0">
                <a:latin typeface="Century Gothic" panose="020B0502020202020204" pitchFamily="34" charset="0"/>
                <a:cs typeface="Times New Roman" panose="02020603050405020304" pitchFamily="18" charset="0"/>
              </a:rPr>
            </a:br>
            <a:r>
              <a:rPr lang="en-US" dirty="0">
                <a:latin typeface="Century Gothic" panose="020B0502020202020204" pitchFamily="34" charset="0"/>
                <a:cs typeface="Times New Roman" panose="02020603050405020304" pitchFamily="18" charset="0"/>
              </a:rPr>
              <a:t>Legal Requirements and Enforcement</a:t>
            </a:r>
            <a:endParaRPr lang="en-US" sz="6000" dirty="0">
              <a:latin typeface="Century Gothic" panose="020B0502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F2A786-8357-20DD-2543-48131F41517C}"/>
              </a:ext>
            </a:extLst>
          </p:cNvPr>
          <p:cNvSpPr>
            <a:spLocks noGrp="1"/>
          </p:cNvSpPr>
          <p:nvPr>
            <p:ph type="body" sz="half" idx="4294967295"/>
          </p:nvPr>
        </p:nvSpPr>
        <p:spPr>
          <a:xfrm>
            <a:off x="2362200" y="4133850"/>
            <a:ext cx="6781800" cy="381000"/>
          </a:xfrm>
        </p:spPr>
        <p:txBody>
          <a:bodyPr>
            <a:normAutofit fontScale="40000" lnSpcReduction="20000"/>
          </a:bodyPr>
          <a:lstStyle/>
          <a:p>
            <a:pPr marL="0" indent="0">
              <a:buNone/>
            </a:pPr>
            <a:endParaRPr lang="en-US" altLang="en-US" sz="55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5122" name="Rectangle 2">
            <a:extLst>
              <a:ext uri="{FF2B5EF4-FFF2-40B4-BE49-F238E27FC236}">
                <a16:creationId xmlns:a16="http://schemas.microsoft.com/office/drawing/2014/main" id="{23F4A47C-F321-9C69-B42A-8B614EE9D587}"/>
              </a:ext>
            </a:extLst>
          </p:cNvPr>
          <p:cNvSpPr>
            <a:spLocks noGrp="1" noChangeArrowheads="1"/>
          </p:cNvSpPr>
          <p:nvPr>
            <p:ph type="body" sz="half" idx="4294967295"/>
          </p:nvPr>
        </p:nvSpPr>
        <p:spPr>
          <a:xfrm>
            <a:off x="1123949" y="4876800"/>
            <a:ext cx="6591300" cy="1327150"/>
          </a:xfrm>
        </p:spPr>
        <p:txBody>
          <a:bodyPr>
            <a:normAutofit fontScale="25000" lnSpcReduction="20000"/>
          </a:bodyPr>
          <a:lstStyle/>
          <a:p>
            <a:pPr algn="ctr" eaLnBrk="1" hangingPunct="1">
              <a:lnSpc>
                <a:spcPct val="80000"/>
              </a:lnSpc>
              <a:buFont typeface="Wingdings" panose="05000000000000000000" pitchFamily="2" charset="2"/>
              <a:buNone/>
            </a:pPr>
            <a:endParaRPr lang="en-US" altLang="en-US" sz="3600"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sz="5500" dirty="0">
                <a:latin typeface="Georgia Pro Cond Light" panose="02040306050405020303" pitchFamily="18" charset="0"/>
                <a:cs typeface="Times New Roman" panose="02020603050405020304" pitchFamily="18" charset="0"/>
              </a:rPr>
              <a:t>October 2025</a:t>
            </a:r>
          </a:p>
          <a:p>
            <a:pPr algn="ctr" eaLnBrk="1" hangingPunct="1">
              <a:lnSpc>
                <a:spcPct val="80000"/>
              </a:lnSpc>
              <a:buFont typeface="Wingdings" panose="05000000000000000000" pitchFamily="2" charset="2"/>
              <a:buNone/>
            </a:pPr>
            <a:r>
              <a:rPr lang="en-US" altLang="en-US" sz="5500" dirty="0">
                <a:latin typeface="Georgia Pro Cond Light" panose="02040306050405020303" pitchFamily="18" charset="0"/>
                <a:cs typeface="Times New Roman" panose="02020603050405020304" pitchFamily="18" charset="0"/>
              </a:rPr>
              <a:t>Mandi Montgomery Smith</a:t>
            </a:r>
          </a:p>
          <a:p>
            <a:pPr algn="ctr" eaLnBrk="1" hangingPunct="1">
              <a:lnSpc>
                <a:spcPct val="80000"/>
              </a:lnSpc>
              <a:buFont typeface="Wingdings" panose="05000000000000000000" pitchFamily="2" charset="2"/>
              <a:buNone/>
            </a:pPr>
            <a:r>
              <a:rPr lang="en-US" altLang="en-US" sz="5500" dirty="0">
                <a:latin typeface="Georgia Pro Cond Light" panose="02040306050405020303" pitchFamily="18" charset="0"/>
                <a:cs typeface="Times New Roman" panose="02020603050405020304" pitchFamily="18" charset="0"/>
              </a:rPr>
              <a:t>The Education Law Group</a:t>
            </a:r>
          </a:p>
          <a:p>
            <a:pPr algn="ctr" eaLnBrk="1" hangingPunct="1">
              <a:lnSpc>
                <a:spcPct val="80000"/>
              </a:lnSpc>
              <a:buFont typeface="Wingdings" panose="05000000000000000000" pitchFamily="2" charset="2"/>
              <a:buNone/>
            </a:pPr>
            <a:r>
              <a:rPr lang="en-US" altLang="en-US" sz="5500" dirty="0">
                <a:latin typeface="Times New Roman" panose="02020603050405020304" pitchFamily="18" charset="0"/>
                <a:cs typeface="Times New Roman" panose="02020603050405020304" pitchFamily="18" charset="0"/>
              </a:rPr>
              <a:t>.</a:t>
            </a:r>
          </a:p>
          <a:p>
            <a:pPr algn="ctr" eaLnBrk="1" hangingPunct="1">
              <a:lnSpc>
                <a:spcPct val="80000"/>
              </a:lnSpc>
              <a:buFont typeface="Wingdings" panose="05000000000000000000" pitchFamily="2" charset="2"/>
              <a:buNone/>
            </a:pPr>
            <a:endParaRPr lang="en-US" altLang="en-US" sz="5500"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sz="5500" dirty="0">
                <a:latin typeface="Times New Roman" panose="02020603050405020304" pitchFamily="18" charset="0"/>
                <a:cs typeface="Times New Roman" panose="02020603050405020304" pitchFamily="18" charset="0"/>
              </a:rPr>
              <a:t>© 2025</a:t>
            </a:r>
          </a:p>
        </p:txBody>
      </p:sp>
      <p:pic>
        <p:nvPicPr>
          <p:cNvPr id="6" name="Picture 5" descr="Macintosh HD:Users:williamharris:Documents:Egnyte:Shared:Documents:Cobalt Projects:Immerge Collaborations:TimberlakeSmith:Logo and Identity:FINAL LOGOS:TimberlakeSmith Logo_FINAL_PMS.jpg">
            <a:extLst>
              <a:ext uri="{FF2B5EF4-FFF2-40B4-BE49-F238E27FC236}">
                <a16:creationId xmlns:a16="http://schemas.microsoft.com/office/drawing/2014/main" id="{106F2E7F-3892-69AD-2642-EC96E93BA0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149" y="5924550"/>
            <a:ext cx="1837944" cy="274320"/>
          </a:xfrm>
          <a:prstGeom prst="rect">
            <a:avLst/>
          </a:prstGeom>
          <a:noFill/>
          <a:ln>
            <a:noFill/>
          </a:ln>
        </p:spPr>
      </p:pic>
    </p:spTree>
    <p:extLst>
      <p:ext uri="{BB962C8B-B14F-4D97-AF65-F5344CB8AC3E}">
        <p14:creationId xmlns:p14="http://schemas.microsoft.com/office/powerpoint/2010/main" val="3536532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1" name="Rectangle 30">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5"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0689CF61-AD3D-5F63-A4A4-48E16128D0B7}"/>
              </a:ext>
            </a:extLst>
          </p:cNvPr>
          <p:cNvSpPr>
            <a:spLocks noGrp="1"/>
          </p:cNvSpPr>
          <p:nvPr>
            <p:ph type="title"/>
          </p:nvPr>
        </p:nvSpPr>
        <p:spPr>
          <a:xfrm>
            <a:off x="866216" y="973667"/>
            <a:ext cx="2206657" cy="4833745"/>
          </a:xfrm>
        </p:spPr>
        <p:txBody>
          <a:bodyPr>
            <a:normAutofit/>
          </a:bodyPr>
          <a:lstStyle/>
          <a:p>
            <a:r>
              <a:rPr lang="en-US" sz="2700">
                <a:solidFill>
                  <a:srgbClr val="EBEBEB"/>
                </a:solidFill>
              </a:rPr>
              <a:t>OSHA Regulations</a:t>
            </a:r>
          </a:p>
        </p:txBody>
      </p:sp>
      <p:sp>
        <p:nvSpPr>
          <p:cNvPr id="37" name="Rectangle 36">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3F191F5-7A0B-8AD0-EC2B-BD0D64E646B7}"/>
              </a:ext>
            </a:extLst>
          </p:cNvPr>
          <p:cNvSpPr>
            <a:spLocks noGrp="1"/>
          </p:cNvSpPr>
          <p:nvPr>
            <p:ph type="sldNum" sz="quarter" idx="4"/>
          </p:nvPr>
        </p:nvSpPr>
        <p:spPr>
          <a:xfrm>
            <a:off x="7764405" y="295729"/>
            <a:ext cx="628649" cy="767687"/>
          </a:xfrm>
        </p:spPr>
        <p:txBody>
          <a:bodyPr>
            <a:normAutofit/>
          </a:bodyPr>
          <a:lstStyle/>
          <a:p>
            <a:pPr>
              <a:spcAft>
                <a:spcPts val="600"/>
              </a:spcAft>
              <a:defRPr/>
            </a:pPr>
            <a:fld id="{D16EAB5B-2787-41B1-96E4-C155819F2912}" type="slidenum">
              <a:rPr lang="en-US" altLang="en-US">
                <a:solidFill>
                  <a:srgbClr val="FFFFFF"/>
                </a:solidFill>
              </a:rPr>
              <a:pPr>
                <a:spcAft>
                  <a:spcPts val="600"/>
                </a:spcAft>
                <a:defRPr/>
              </a:pPr>
              <a:t>11</a:t>
            </a:fld>
            <a:endParaRPr lang="en-US" altLang="en-US">
              <a:solidFill>
                <a:srgbClr val="FFFFFF"/>
              </a:solidFill>
            </a:endParaRPr>
          </a:p>
        </p:txBody>
      </p:sp>
      <p:graphicFrame>
        <p:nvGraphicFramePr>
          <p:cNvPr id="19" name="Content Placeholder 2">
            <a:extLst>
              <a:ext uri="{FF2B5EF4-FFF2-40B4-BE49-F238E27FC236}">
                <a16:creationId xmlns:a16="http://schemas.microsoft.com/office/drawing/2014/main" id="{5C92CD09-3B48-36B2-FC40-DC21C9AAEE88}"/>
              </a:ext>
            </a:extLst>
          </p:cNvPr>
          <p:cNvGraphicFramePr>
            <a:graphicFrameLocks noGrp="1"/>
          </p:cNvGraphicFramePr>
          <p:nvPr>
            <p:ph idx="1"/>
            <p:extLst>
              <p:ext uri="{D42A27DB-BD31-4B8C-83A1-F6EECF244321}">
                <p14:modId xmlns:p14="http://schemas.microsoft.com/office/powerpoint/2010/main" val="3195883364"/>
              </p:ext>
            </p:extLst>
          </p:nvPr>
        </p:nvGraphicFramePr>
        <p:xfrm>
          <a:off x="3886232" y="295728"/>
          <a:ext cx="5105367" cy="6266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528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FDD4BF42-902C-B26C-2351-CFF19383B6BC}"/>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A434C864-AED2-65CD-2CC6-70CF87A4970C}"/>
              </a:ext>
            </a:extLst>
          </p:cNvPr>
          <p:cNvSpPr>
            <a:spLocks noGrp="1"/>
          </p:cNvSpPr>
          <p:nvPr>
            <p:ph type="ctrTitle"/>
          </p:nvPr>
        </p:nvSpPr>
        <p:spPr>
          <a:xfrm>
            <a:off x="3508815" y="1370143"/>
            <a:ext cx="5245146" cy="4157446"/>
          </a:xfrm>
        </p:spPr>
        <p:txBody>
          <a:bodyPr anchor="ctr">
            <a:normAutofit/>
          </a:bodyPr>
          <a:lstStyle/>
          <a:p>
            <a:r>
              <a:rPr lang="en-US" sz="5700" dirty="0">
                <a:solidFill>
                  <a:schemeClr val="tx1"/>
                </a:solidFill>
              </a:rPr>
              <a:t>Administrative Enforcement</a:t>
            </a:r>
          </a:p>
        </p:txBody>
      </p:sp>
      <p:cxnSp>
        <p:nvCxnSpPr>
          <p:cNvPr id="13" name="Straight Connector 12">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193795D-A21A-0CB2-D3E3-1DC17102FDF5}"/>
              </a:ext>
            </a:extLst>
          </p:cNvPr>
          <p:cNvSpPr>
            <a:spLocks noGrp="1"/>
          </p:cNvSpPr>
          <p:nvPr>
            <p:ph type="sldNum" sz="quarter" idx="4"/>
          </p:nvPr>
        </p:nvSpPr>
        <p:spPr>
          <a:xfrm>
            <a:off x="8125312" y="6400802"/>
            <a:ext cx="628649" cy="301752"/>
          </a:xfrm>
        </p:spPr>
        <p:txBody>
          <a:bodyPr anchor="t">
            <a:normAutofit/>
          </a:bodyPr>
          <a:lstStyle/>
          <a:p>
            <a:pPr marL="0" marR="0" lvl="0" indent="0" algn="r" defTabSz="914400" rtl="0" eaLnBrk="0" fontAlgn="base" latinLnBrk="0" hangingPunct="0">
              <a:spcBef>
                <a:spcPct val="0"/>
              </a:spcBef>
              <a:spcAft>
                <a:spcPts val="600"/>
              </a:spcAft>
              <a:buClrTx/>
              <a:buSzTx/>
              <a:buFontTx/>
              <a:buNone/>
              <a:tabLst/>
              <a:defRPr/>
            </a:pPr>
            <a:fld id="{F39F7013-09B4-4B8C-BEBB-6BF2FFE7B7D9}" type="slidenum">
              <a:rPr kumimoji="0" lang="en-US" altLang="en-US" sz="900" b="0" i="0" u="none" strike="noStrike" kern="1200" cap="none" spc="0" normalizeH="0" baseline="0" noProof="0">
                <a:ln>
                  <a:noFill/>
                </a:ln>
                <a:solidFill>
                  <a:srgbClr val="B31166"/>
                </a:solidFill>
                <a:effectLst/>
                <a:uLnTx/>
                <a:uFillTx/>
                <a:latin typeface="Century Gothic" panose="020B0502020202020204"/>
                <a:ea typeface="+mn-ea"/>
                <a:cs typeface="+mn-cs"/>
              </a:rPr>
              <a:pPr marL="0" marR="0" lvl="0" indent="0" algn="r" defTabSz="914400" rtl="0" eaLnBrk="0" fontAlgn="base" latinLnBrk="0" hangingPunct="0">
                <a:spcBef>
                  <a:spcPct val="0"/>
                </a:spcBef>
                <a:spcAft>
                  <a:spcPts val="600"/>
                </a:spcAft>
                <a:buClrTx/>
                <a:buSzTx/>
                <a:buFontTx/>
                <a:buNone/>
                <a:tabLst/>
                <a:defRPr/>
              </a:pPr>
              <a:t>12</a:t>
            </a:fld>
            <a:endParaRPr kumimoji="0" lang="en-US" altLang="en-US" sz="9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037181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3" name="Rectangle 12">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3" name="Rectangle 22">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6" name="Rectangle 25">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1"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2"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7EF8A6D1-C8A4-530F-8F19-196195364F73}"/>
              </a:ext>
            </a:extLst>
          </p:cNvPr>
          <p:cNvSpPr>
            <a:spLocks noGrp="1"/>
          </p:cNvSpPr>
          <p:nvPr>
            <p:ph type="title"/>
          </p:nvPr>
        </p:nvSpPr>
        <p:spPr>
          <a:xfrm>
            <a:off x="479323" y="629265"/>
            <a:ext cx="3849329" cy="1622322"/>
          </a:xfrm>
        </p:spPr>
        <p:txBody>
          <a:bodyPr vert="horz" lIns="91440" tIns="45720" rIns="91440" bIns="45720" rtlCol="0" anchor="ctr">
            <a:normAutofit fontScale="90000"/>
          </a:bodyPr>
          <a:lstStyle/>
          <a:p>
            <a:r>
              <a:rPr lang="en-US" sz="3600" dirty="0"/>
              <a:t>Complaint-driven Investigation</a:t>
            </a:r>
          </a:p>
        </p:txBody>
      </p:sp>
      <p:sp>
        <p:nvSpPr>
          <p:cNvPr id="4" name="Text Placeholder 3">
            <a:extLst>
              <a:ext uri="{FF2B5EF4-FFF2-40B4-BE49-F238E27FC236}">
                <a16:creationId xmlns:a16="http://schemas.microsoft.com/office/drawing/2014/main" id="{76AB02F8-6273-0E38-1E95-FF5FCDFA32EE}"/>
              </a:ext>
            </a:extLst>
          </p:cNvPr>
          <p:cNvSpPr>
            <a:spLocks noGrp="1"/>
          </p:cNvSpPr>
          <p:nvPr>
            <p:ph type="body" sz="half" idx="2"/>
          </p:nvPr>
        </p:nvSpPr>
        <p:spPr>
          <a:xfrm>
            <a:off x="479323" y="2418735"/>
            <a:ext cx="3849329" cy="3811742"/>
          </a:xfrm>
        </p:spPr>
        <p:txBody>
          <a:bodyPr vert="horz" lIns="91440" tIns="45720" rIns="91440" bIns="45720" rtlCol="0" anchor="ctr">
            <a:normAutofit/>
          </a:bodyPr>
          <a:lstStyle/>
          <a:p>
            <a:pPr>
              <a:buFont typeface="Wingdings 3" charset="2"/>
              <a:buChar char=""/>
            </a:pPr>
            <a:endParaRPr lang="en-US">
              <a:solidFill>
                <a:schemeClr val="bg1"/>
              </a:solidFill>
            </a:endParaRPr>
          </a:p>
        </p:txBody>
      </p:sp>
      <p:sp>
        <p:nvSpPr>
          <p:cNvPr id="34" name="Rectangle 33">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27CC1E05-06D2-986D-EBAB-C4C78E497CC2}"/>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eaLnBrk="1" hangingPunct="1">
              <a:spcAft>
                <a:spcPts val="600"/>
              </a:spcAft>
              <a:defRPr/>
            </a:pPr>
            <a:fld id="{D99E6AD9-B415-4E61-B8C4-2A2042B4CB5E}" type="slidenum">
              <a:rPr lang="en-US" altLang="en-US" smtClean="0">
                <a:latin typeface="+mn-lt"/>
              </a:rPr>
              <a:pPr eaLnBrk="1" hangingPunct="1">
                <a:spcAft>
                  <a:spcPts val="600"/>
                </a:spcAft>
                <a:defRPr/>
              </a:pPr>
              <a:t>13</a:t>
            </a:fld>
            <a:endParaRPr lang="en-US" altLang="en-US">
              <a:latin typeface="+mn-lt"/>
            </a:endParaRPr>
          </a:p>
        </p:txBody>
      </p:sp>
      <p:graphicFrame>
        <p:nvGraphicFramePr>
          <p:cNvPr id="7" name="Table 6">
            <a:extLst>
              <a:ext uri="{FF2B5EF4-FFF2-40B4-BE49-F238E27FC236}">
                <a16:creationId xmlns:a16="http://schemas.microsoft.com/office/drawing/2014/main" id="{76AB02F8-6273-0E38-1E95-FF5FCDFA32EE}"/>
              </a:ext>
            </a:extLst>
          </p:cNvPr>
          <p:cNvGraphicFramePr>
            <a:graphicFrameLocks noGrp="1"/>
          </p:cNvGraphicFramePr>
          <p:nvPr>
            <p:extLst>
              <p:ext uri="{D42A27DB-BD31-4B8C-83A1-F6EECF244321}">
                <p14:modId xmlns:p14="http://schemas.microsoft.com/office/powerpoint/2010/main" val="523270255"/>
              </p:ext>
              <p:ext uri="{E7BDC344-281C-4309-B0C6-D0EE65EED2A8}">
                <p202:designPr xmlns:p202="http://schemas.microsoft.com/office/powerpoint/2020/02/main">
                  <p202:designTagLst>
                    <p202:designTag name="ARCH:1:CLS" val="StackedSequentialContentTable"/>
                  </p202:designTagLst>
                </p202:designPr>
              </p:ext>
            </p:extLst>
          </p:nvPr>
        </p:nvGraphicFramePr>
        <p:xfrm>
          <a:off x="5047753" y="765070"/>
          <a:ext cx="4055399" cy="5562105"/>
        </p:xfrm>
        <a:graphic>
          <a:graphicData uri="http://schemas.openxmlformats.org/drawingml/2006/table">
            <a:tbl>
              <a:tblPr bandRow="1">
                <a:noFill/>
                <a:tableStyleId>{5C22544A-7EE6-4342-B048-85BDC9FD1C3A}</a:tableStyleId>
              </a:tblPr>
              <a:tblGrid>
                <a:gridCol w="582044">
                  <a:extLst>
                    <a:ext uri="{9D8B030D-6E8A-4147-A177-3AD203B41FA5}">
                      <a16:colId xmlns:a16="http://schemas.microsoft.com/office/drawing/2014/main" val="2257037517"/>
                    </a:ext>
                  </a:extLst>
                </a:gridCol>
                <a:gridCol w="3473355">
                  <a:extLst>
                    <a:ext uri="{9D8B030D-6E8A-4147-A177-3AD203B41FA5}">
                      <a16:colId xmlns:a16="http://schemas.microsoft.com/office/drawing/2014/main" val="807099384"/>
                    </a:ext>
                  </a:extLst>
                </a:gridCol>
              </a:tblGrid>
              <a:tr h="1112421">
                <a:tc>
                  <a:txBody>
                    <a:bodyPr/>
                    <a:lstStyle/>
                    <a:p>
                      <a:pPr algn="ctr">
                        <a:buNone/>
                      </a:pPr>
                      <a:r>
                        <a:rPr lang="en-US" sz="2400" b="1" cap="none" spc="0">
                          <a:solidFill>
                            <a:schemeClr val="accent1"/>
                          </a:solidFill>
                          <a:effectLst/>
                        </a:rPr>
                        <a:t>1</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Complaint to VOSH</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96541859"/>
                  </a:ext>
                </a:extLst>
              </a:tr>
              <a:tr h="1112421">
                <a:tc>
                  <a:txBody>
                    <a:bodyPr/>
                    <a:lstStyle/>
                    <a:p>
                      <a:pPr algn="ctr">
                        <a:buNone/>
                      </a:pPr>
                      <a:r>
                        <a:rPr lang="en-US" sz="2400" b="1" cap="none" spc="0">
                          <a:solidFill>
                            <a:schemeClr val="accent1"/>
                          </a:solidFill>
                          <a:effectLst/>
                        </a:rPr>
                        <a:t>2</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Inspections</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064267950"/>
                  </a:ext>
                </a:extLst>
              </a:tr>
              <a:tr h="1112421">
                <a:tc>
                  <a:txBody>
                    <a:bodyPr/>
                    <a:lstStyle/>
                    <a:p>
                      <a:pPr algn="ctr">
                        <a:buNone/>
                      </a:pPr>
                      <a:r>
                        <a:rPr lang="en-US" sz="2400" b="1" cap="none" spc="0">
                          <a:solidFill>
                            <a:schemeClr val="accent1"/>
                          </a:solidFill>
                          <a:effectLst/>
                        </a:rPr>
                        <a:t>3</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Interviews</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372389561"/>
                  </a:ext>
                </a:extLst>
              </a:tr>
              <a:tr h="1112421">
                <a:tc>
                  <a:txBody>
                    <a:bodyPr/>
                    <a:lstStyle/>
                    <a:p>
                      <a:pPr algn="ctr">
                        <a:buNone/>
                      </a:pPr>
                      <a:r>
                        <a:rPr lang="en-US" sz="2400" b="1" cap="none" spc="0">
                          <a:solidFill>
                            <a:schemeClr val="accent1"/>
                          </a:solidFill>
                          <a:effectLst/>
                        </a:rPr>
                        <a:t>4</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Requests for documentation</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713746992"/>
                  </a:ext>
                </a:extLst>
              </a:tr>
              <a:tr h="1112421">
                <a:tc>
                  <a:txBody>
                    <a:bodyPr/>
                    <a:lstStyle/>
                    <a:p>
                      <a:pPr algn="ctr">
                        <a:buNone/>
                      </a:pPr>
                      <a:r>
                        <a:rPr lang="en-US" sz="2400" b="1" cap="none" spc="0">
                          <a:solidFill>
                            <a:schemeClr val="accent1"/>
                          </a:solidFill>
                          <a:effectLst/>
                        </a:rPr>
                        <a:t>5</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Closing conference;</a:t>
                      </a:r>
                    </a:p>
                    <a:p>
                      <a:pPr algn="l">
                        <a:buNone/>
                      </a:pPr>
                      <a:r>
                        <a:rPr lang="en-US" sz="1500" b="0" cap="none" spc="0" dirty="0">
                          <a:solidFill>
                            <a:schemeClr val="tx1"/>
                          </a:solidFill>
                        </a:rPr>
                        <a:t>Inspector submits proposed citations to Regional Director</a:t>
                      </a:r>
                    </a:p>
                  </a:txBody>
                  <a:tcPr marL="104498" marR="104498" marT="104498" marB="10449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720229317"/>
                  </a:ext>
                </a:extLst>
              </a:tr>
            </a:tbl>
          </a:graphicData>
        </a:graphic>
      </p:graphicFrame>
    </p:spTree>
    <p:extLst>
      <p:ext uri="{BB962C8B-B14F-4D97-AF65-F5344CB8AC3E}">
        <p14:creationId xmlns:p14="http://schemas.microsoft.com/office/powerpoint/2010/main" val="108253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6C23-C38E-90AC-BFED-18676E809FC8}"/>
              </a:ext>
            </a:extLst>
          </p:cNvPr>
          <p:cNvSpPr>
            <a:spLocks noGrp="1"/>
          </p:cNvSpPr>
          <p:nvPr>
            <p:ph type="title"/>
          </p:nvPr>
        </p:nvSpPr>
        <p:spPr>
          <a:xfrm>
            <a:off x="457200" y="1063417"/>
            <a:ext cx="8229600" cy="709865"/>
          </a:xfrm>
        </p:spPr>
        <p:txBody>
          <a:bodyPr/>
          <a:lstStyle/>
          <a:p>
            <a:r>
              <a:rPr lang="en-US" dirty="0"/>
              <a:t>Employee Protections against Retaliation </a:t>
            </a:r>
            <a:r>
              <a:rPr lang="en-US" b="1" dirty="0">
                <a:solidFill>
                  <a:schemeClr val="accent1"/>
                </a:solidFill>
              </a:rPr>
              <a:t>Virginia Code § 40.1-51.2:1</a:t>
            </a:r>
            <a:endParaRPr lang="en-US" b="1" dirty="0"/>
          </a:p>
        </p:txBody>
      </p:sp>
      <p:sp>
        <p:nvSpPr>
          <p:cNvPr id="3" name="Content Placeholder 2">
            <a:extLst>
              <a:ext uri="{FF2B5EF4-FFF2-40B4-BE49-F238E27FC236}">
                <a16:creationId xmlns:a16="http://schemas.microsoft.com/office/drawing/2014/main" id="{33F226B6-75C2-4AC8-02A9-36C1E68C2279}"/>
              </a:ext>
            </a:extLst>
          </p:cNvPr>
          <p:cNvSpPr>
            <a:spLocks noGrp="1"/>
          </p:cNvSpPr>
          <p:nvPr>
            <p:ph idx="1"/>
          </p:nvPr>
        </p:nvSpPr>
        <p:spPr>
          <a:xfrm>
            <a:off x="609601" y="2268332"/>
            <a:ext cx="7860324" cy="3827667"/>
          </a:xfrm>
        </p:spPr>
        <p:txBody>
          <a:bodyPr/>
          <a:lstStyle/>
          <a:p>
            <a:r>
              <a:rPr lang="en-US" dirty="0"/>
              <a:t>Making any complaint to employer or third party regarding safety and health provisions of Title 40.1</a:t>
            </a:r>
          </a:p>
          <a:p>
            <a:r>
              <a:rPr lang="en-US" dirty="0"/>
              <a:t>Instituting or causing to be instituted proceedings relating to safety and health provisions of Title 40.1</a:t>
            </a:r>
          </a:p>
          <a:p>
            <a:r>
              <a:rPr lang="en-US" dirty="0"/>
              <a:t>Testifying or intending to testify in any such proceeding</a:t>
            </a:r>
          </a:p>
          <a:p>
            <a:r>
              <a:rPr lang="en-US" dirty="0"/>
              <a:t>Cooperating with or providing information during worksite inspection</a:t>
            </a:r>
          </a:p>
          <a:p>
            <a:r>
              <a:rPr lang="en-US" dirty="0"/>
              <a:t>Exercising on his own behalf of on behalf of any other employee any right afforded by the safety and health provisions of Title 40.1</a:t>
            </a:r>
          </a:p>
        </p:txBody>
      </p:sp>
      <p:sp>
        <p:nvSpPr>
          <p:cNvPr id="4" name="Slide Number Placeholder 3">
            <a:extLst>
              <a:ext uri="{FF2B5EF4-FFF2-40B4-BE49-F238E27FC236}">
                <a16:creationId xmlns:a16="http://schemas.microsoft.com/office/drawing/2014/main" id="{FDA2BE55-5E3F-BF9D-C495-0B2228CFC25C}"/>
              </a:ext>
            </a:extLst>
          </p:cNvPr>
          <p:cNvSpPr>
            <a:spLocks noGrp="1"/>
          </p:cNvSpPr>
          <p:nvPr>
            <p:ph type="sldNum" sz="quarter" idx="4"/>
          </p:nvPr>
        </p:nvSpPr>
        <p:spPr/>
        <p:txBody>
          <a:bodyPr/>
          <a:lstStyle/>
          <a:p>
            <a:pPr>
              <a:defRPr/>
            </a:pPr>
            <a:fld id="{D16EAB5B-2787-41B1-96E4-C155819F2912}" type="slidenum">
              <a:rPr lang="en-US" altLang="en-US" smtClean="0"/>
              <a:pPr>
                <a:defRPr/>
              </a:pPr>
              <a:t>14</a:t>
            </a:fld>
            <a:endParaRPr lang="en-US" altLang="en-US" dirty="0"/>
          </a:p>
        </p:txBody>
      </p:sp>
    </p:spTree>
    <p:extLst>
      <p:ext uri="{BB962C8B-B14F-4D97-AF65-F5344CB8AC3E}">
        <p14:creationId xmlns:p14="http://schemas.microsoft.com/office/powerpoint/2010/main" val="229238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2" name="Rectangle 1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pic>
        <p:nvPicPr>
          <p:cNvPr id="6" name="Picture 5">
            <a:extLst>
              <a:ext uri="{FF2B5EF4-FFF2-40B4-BE49-F238E27FC236}">
                <a16:creationId xmlns:a16="http://schemas.microsoft.com/office/drawing/2014/main" id="{49206E7F-77F3-CB60-6047-373BC4ECBC6E}"/>
              </a:ext>
            </a:extLst>
          </p:cNvPr>
          <p:cNvPicPr>
            <a:picLocks noChangeAspect="1"/>
          </p:cNvPicPr>
          <p:nvPr/>
        </p:nvPicPr>
        <p:blipFill>
          <a:blip r:embed="rId4">
            <a:duotone>
              <a:prstClr val="black"/>
              <a:schemeClr val="tx2">
                <a:tint val="45000"/>
                <a:satMod val="400000"/>
              </a:schemeClr>
            </a:duotone>
            <a:alphaModFix amt="15000"/>
          </a:blip>
          <a:srcRect t="1083"/>
          <a:stretch>
            <a:fillRect/>
          </a:stretch>
        </p:blipFill>
        <p:spPr>
          <a:xfrm>
            <a:off x="281758" y="295729"/>
            <a:ext cx="8432801" cy="5922433"/>
          </a:xfrm>
          <a:prstGeom prst="rect">
            <a:avLst/>
          </a:prstGeom>
        </p:spPr>
      </p:pic>
      <p:sp>
        <p:nvSpPr>
          <p:cNvPr id="2" name="Title 1">
            <a:extLst>
              <a:ext uri="{FF2B5EF4-FFF2-40B4-BE49-F238E27FC236}">
                <a16:creationId xmlns:a16="http://schemas.microsoft.com/office/drawing/2014/main" id="{FD3BF2F0-2545-2981-9C8F-EF69843DD4DF}"/>
              </a:ext>
            </a:extLst>
          </p:cNvPr>
          <p:cNvSpPr>
            <a:spLocks noGrp="1"/>
          </p:cNvSpPr>
          <p:nvPr>
            <p:ph type="title"/>
          </p:nvPr>
        </p:nvSpPr>
        <p:spPr>
          <a:xfrm>
            <a:off x="866214" y="973668"/>
            <a:ext cx="6571060" cy="706964"/>
          </a:xfrm>
        </p:spPr>
        <p:txBody>
          <a:bodyPr vert="horz" lIns="91440" tIns="45720" rIns="91440" bIns="45720" rtlCol="0" anchor="ctr">
            <a:normAutofit/>
          </a:bodyPr>
          <a:lstStyle/>
          <a:p>
            <a:r>
              <a:rPr lang="en-US" sz="3600"/>
              <a:t>Notice of Citation</a:t>
            </a:r>
          </a:p>
        </p:txBody>
      </p:sp>
      <p:sp>
        <p:nvSpPr>
          <p:cNvPr id="28" name="Rectangle 27">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51B69C0C-C3D3-C03F-FBBF-B8D75D850B68}"/>
              </a:ext>
            </a:extLst>
          </p:cNvPr>
          <p:cNvSpPr>
            <a:spLocks noGrp="1"/>
          </p:cNvSpPr>
          <p:nvPr>
            <p:ph type="sldNum" sz="quarter" idx="4"/>
          </p:nvPr>
        </p:nvSpPr>
        <p:spPr>
          <a:xfrm>
            <a:off x="7764405" y="295729"/>
            <a:ext cx="628649" cy="767687"/>
          </a:xfrm>
        </p:spPr>
        <p:txBody>
          <a:bodyPr vert="horz" lIns="91440" tIns="45720" rIns="91440" bIns="45720" rtlCol="0" anchor="b">
            <a:normAutofit/>
          </a:bodyPr>
          <a:lstStyle/>
          <a:p>
            <a:pPr eaLnBrk="1" hangingPunct="1">
              <a:spcAft>
                <a:spcPts val="600"/>
              </a:spcAft>
              <a:defRPr/>
            </a:pPr>
            <a:fld id="{A37FB804-D669-4DE3-8CE9-38E8BCB9738C}" type="slidenum">
              <a:rPr lang="en-US" altLang="en-US" smtClean="0"/>
              <a:pPr eaLnBrk="1" hangingPunct="1">
                <a:spcAft>
                  <a:spcPts val="600"/>
                </a:spcAft>
                <a:defRPr/>
              </a:pPr>
              <a:t>15</a:t>
            </a:fld>
            <a:endParaRPr lang="en-US" altLang="en-US"/>
          </a:p>
        </p:txBody>
      </p:sp>
      <p:sp>
        <p:nvSpPr>
          <p:cNvPr id="3" name="Content Placeholder 2">
            <a:extLst>
              <a:ext uri="{FF2B5EF4-FFF2-40B4-BE49-F238E27FC236}">
                <a16:creationId xmlns:a16="http://schemas.microsoft.com/office/drawing/2014/main" id="{89FE52AD-430C-3572-0A04-91D1826B9945}"/>
              </a:ext>
            </a:extLst>
          </p:cNvPr>
          <p:cNvSpPr>
            <a:spLocks noGrp="1"/>
          </p:cNvSpPr>
          <p:nvPr>
            <p:ph sz="half" idx="1"/>
          </p:nvPr>
        </p:nvSpPr>
        <p:spPr>
          <a:xfrm>
            <a:off x="572691" y="1611313"/>
            <a:ext cx="7998618" cy="4408487"/>
          </a:xfrm>
        </p:spPr>
        <p:txBody>
          <a:bodyPr vert="horz" lIns="91440" tIns="45720" rIns="91440" bIns="45720" rtlCol="0" anchor="ctr">
            <a:normAutofit fontScale="77500" lnSpcReduction="20000"/>
          </a:bodyPr>
          <a:lstStyle/>
          <a:p>
            <a:r>
              <a:rPr lang="en-US" sz="3000" dirty="0">
                <a:solidFill>
                  <a:schemeClr val="bg1"/>
                </a:solidFill>
              </a:rPr>
              <a:t>Lists </a:t>
            </a:r>
            <a:r>
              <a:rPr lang="en-US" sz="3000" i="1" dirty="0">
                <a:solidFill>
                  <a:schemeClr val="bg1"/>
                </a:solidFill>
              </a:rPr>
              <a:t>proposed</a:t>
            </a:r>
            <a:r>
              <a:rPr lang="en-US" sz="3000" dirty="0">
                <a:solidFill>
                  <a:schemeClr val="bg1"/>
                </a:solidFill>
              </a:rPr>
              <a:t> violations and penalties</a:t>
            </a:r>
          </a:p>
          <a:p>
            <a:r>
              <a:rPr lang="en-US" sz="3000" dirty="0">
                <a:solidFill>
                  <a:schemeClr val="bg1"/>
                </a:solidFill>
              </a:rPr>
              <a:t>Must be posted for employees at/near location of alleged violation</a:t>
            </a:r>
          </a:p>
          <a:p>
            <a:pPr lvl="1"/>
            <a:r>
              <a:rPr lang="en-US" sz="2800" dirty="0">
                <a:solidFill>
                  <a:schemeClr val="bg1"/>
                </a:solidFill>
              </a:rPr>
              <a:t>For 3 days or until abated (whichever is longer)</a:t>
            </a:r>
          </a:p>
          <a:p>
            <a:pPr lvl="1"/>
            <a:r>
              <a:rPr lang="en-US" sz="2800" dirty="0">
                <a:solidFill>
                  <a:schemeClr val="bg1"/>
                </a:solidFill>
              </a:rPr>
              <a:t>Penalty amounts can be redacted … but FOIA</a:t>
            </a:r>
          </a:p>
          <a:p>
            <a:r>
              <a:rPr lang="en-US" sz="3000" dirty="0">
                <a:solidFill>
                  <a:schemeClr val="bg1"/>
                </a:solidFill>
              </a:rPr>
              <a:t>Offers resolution paths</a:t>
            </a:r>
          </a:p>
          <a:p>
            <a:pPr lvl="1"/>
            <a:r>
              <a:rPr lang="en-US" sz="2800" dirty="0">
                <a:solidFill>
                  <a:schemeClr val="bg1"/>
                </a:solidFill>
              </a:rPr>
              <a:t>Contest (within 15 work days)</a:t>
            </a:r>
          </a:p>
          <a:p>
            <a:pPr lvl="1"/>
            <a:r>
              <a:rPr lang="en-US" sz="2800" dirty="0">
                <a:solidFill>
                  <a:schemeClr val="bg1"/>
                </a:solidFill>
              </a:rPr>
              <a:t>Informal Conference</a:t>
            </a:r>
          </a:p>
          <a:p>
            <a:pPr lvl="1"/>
            <a:r>
              <a:rPr lang="en-US" sz="2800" dirty="0">
                <a:solidFill>
                  <a:schemeClr val="bg1"/>
                </a:solidFill>
              </a:rPr>
              <a:t>Abate and pay (Agree)</a:t>
            </a:r>
          </a:p>
          <a:p>
            <a:r>
              <a:rPr lang="en-US" sz="3000" dirty="0">
                <a:solidFill>
                  <a:schemeClr val="bg1"/>
                </a:solidFill>
              </a:rPr>
              <a:t>Must be issued within 6 months of alleged violation</a:t>
            </a:r>
          </a:p>
        </p:txBody>
      </p:sp>
      <p:sp>
        <p:nvSpPr>
          <p:cNvPr id="4" name="TextBox 3">
            <a:extLst>
              <a:ext uri="{FF2B5EF4-FFF2-40B4-BE49-F238E27FC236}">
                <a16:creationId xmlns:a16="http://schemas.microsoft.com/office/drawing/2014/main" id="{066DF0C7-05BE-82FC-A9C4-8553DA7E6CEF}"/>
              </a:ext>
            </a:extLst>
          </p:cNvPr>
          <p:cNvSpPr txBox="1"/>
          <p:nvPr/>
        </p:nvSpPr>
        <p:spPr>
          <a:xfrm>
            <a:off x="5405438" y="862630"/>
            <a:ext cx="2513503" cy="646331"/>
          </a:xfrm>
          <a:prstGeom prst="rect">
            <a:avLst/>
          </a:prstGeom>
          <a:noFill/>
        </p:spPr>
        <p:txBody>
          <a:bodyPr wrap="square" rtlCol="0">
            <a:spAutoFit/>
          </a:bodyPr>
          <a:lstStyle/>
          <a:p>
            <a:r>
              <a:rPr lang="en-US" b="1" dirty="0">
                <a:solidFill>
                  <a:schemeClr val="accent1"/>
                </a:solidFill>
              </a:rPr>
              <a:t>Virginia Code § 40.1-49.4(A)(!)</a:t>
            </a:r>
          </a:p>
        </p:txBody>
      </p:sp>
    </p:spTree>
    <p:extLst>
      <p:ext uri="{BB962C8B-B14F-4D97-AF65-F5344CB8AC3E}">
        <p14:creationId xmlns:p14="http://schemas.microsoft.com/office/powerpoint/2010/main" val="24931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0C1F9D-DC1B-C8AA-5C49-22A131E6FDB4}"/>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3" name="Rectangle 32">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7"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628AC8E3-9C92-7A1E-9E01-467C1BCE39AB}"/>
              </a:ext>
            </a:extLst>
          </p:cNvPr>
          <p:cNvSpPr>
            <a:spLocks noGrp="1"/>
          </p:cNvSpPr>
          <p:nvPr>
            <p:ph type="title"/>
          </p:nvPr>
        </p:nvSpPr>
        <p:spPr>
          <a:xfrm>
            <a:off x="866216" y="973667"/>
            <a:ext cx="2206657" cy="4833745"/>
          </a:xfrm>
        </p:spPr>
        <p:txBody>
          <a:bodyPr>
            <a:normAutofit/>
          </a:bodyPr>
          <a:lstStyle/>
          <a:p>
            <a:r>
              <a:rPr lang="en-US">
                <a:solidFill>
                  <a:srgbClr val="EBEBEB"/>
                </a:solidFill>
              </a:rPr>
              <a:t>Contest</a:t>
            </a:r>
          </a:p>
        </p:txBody>
      </p:sp>
      <p:sp>
        <p:nvSpPr>
          <p:cNvPr id="39" name="Rectangle 38">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96301C3-EC70-17AE-9F12-2C217FBCC912}"/>
              </a:ext>
            </a:extLst>
          </p:cNvPr>
          <p:cNvSpPr>
            <a:spLocks noGrp="1"/>
          </p:cNvSpPr>
          <p:nvPr>
            <p:ph type="sldNum" sz="quarter" idx="4"/>
          </p:nvPr>
        </p:nvSpPr>
        <p:spPr>
          <a:xfrm>
            <a:off x="7764405" y="295729"/>
            <a:ext cx="628649" cy="767687"/>
          </a:xfrm>
        </p:spPr>
        <p:txBody>
          <a:bodyPr>
            <a:normAutofit/>
          </a:bodyPr>
          <a:lstStyle/>
          <a:p>
            <a:pPr marL="0" marR="0" lvl="0" indent="0" defTabSz="914400" rtl="0" eaLnBrk="0" fontAlgn="base" latinLnBrk="0" hangingPunct="0">
              <a:spcBef>
                <a:spcPct val="0"/>
              </a:spcBef>
              <a:spcAft>
                <a:spcPts val="600"/>
              </a:spcAft>
              <a:buClrTx/>
              <a:buSzTx/>
              <a:buFontTx/>
              <a:buNone/>
              <a:tabLst/>
              <a:defRPr/>
            </a:pPr>
            <a:fld id="{D16EAB5B-2787-41B1-96E4-C155819F2912}" type="slidenum">
              <a:rPr kumimoji="0" lang="en-US" alt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914400" rtl="0" eaLnBrk="0" fontAlgn="base" latinLnBrk="0" hangingPunct="0">
                <a:spcBef>
                  <a:spcPct val="0"/>
                </a:spcBef>
                <a:spcAft>
                  <a:spcPts val="600"/>
                </a:spcAft>
                <a:buClrTx/>
                <a:buSzTx/>
                <a:buFontTx/>
                <a:buNone/>
                <a:tabLst/>
                <a:defRPr/>
              </a:pPr>
              <a:t>16</a:t>
            </a:fld>
            <a:endParaRPr kumimoji="0" lang="en-US" alt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21" name="Content Placeholder 2">
            <a:extLst>
              <a:ext uri="{FF2B5EF4-FFF2-40B4-BE49-F238E27FC236}">
                <a16:creationId xmlns:a16="http://schemas.microsoft.com/office/drawing/2014/main" id="{E721684D-EAAA-F497-6078-0E12479ABF5D}"/>
              </a:ext>
            </a:extLst>
          </p:cNvPr>
          <p:cNvGraphicFramePr>
            <a:graphicFrameLocks noGrp="1"/>
          </p:cNvGraphicFramePr>
          <p:nvPr>
            <p:ph idx="1"/>
            <p:extLst>
              <p:ext uri="{D42A27DB-BD31-4B8C-83A1-F6EECF244321}">
                <p14:modId xmlns:p14="http://schemas.microsoft.com/office/powerpoint/2010/main" val="1529145662"/>
              </p:ext>
            </p:extLst>
          </p:nvPr>
        </p:nvGraphicFramePr>
        <p:xfrm>
          <a:off x="3776574" y="767195"/>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713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3" name="Rectangle 32">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7"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847C7BCA-1D5A-EEC6-9815-8B600AD967EF}"/>
              </a:ext>
            </a:extLst>
          </p:cNvPr>
          <p:cNvSpPr>
            <a:spLocks noGrp="1"/>
          </p:cNvSpPr>
          <p:nvPr>
            <p:ph type="title"/>
          </p:nvPr>
        </p:nvSpPr>
        <p:spPr>
          <a:xfrm>
            <a:off x="866216" y="973667"/>
            <a:ext cx="2206657" cy="4833745"/>
          </a:xfrm>
        </p:spPr>
        <p:txBody>
          <a:bodyPr>
            <a:normAutofit/>
          </a:bodyPr>
          <a:lstStyle/>
          <a:p>
            <a:r>
              <a:rPr lang="en-US" sz="2700">
                <a:solidFill>
                  <a:srgbClr val="EBEBEB"/>
                </a:solidFill>
              </a:rPr>
              <a:t>Informal Conference</a:t>
            </a:r>
          </a:p>
        </p:txBody>
      </p:sp>
      <p:sp>
        <p:nvSpPr>
          <p:cNvPr id="39" name="Rectangle 38">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5EECF76-8645-3697-4C4D-476E52A64FEB}"/>
              </a:ext>
            </a:extLst>
          </p:cNvPr>
          <p:cNvSpPr>
            <a:spLocks noGrp="1"/>
          </p:cNvSpPr>
          <p:nvPr>
            <p:ph type="sldNum" sz="quarter" idx="4"/>
          </p:nvPr>
        </p:nvSpPr>
        <p:spPr>
          <a:xfrm>
            <a:off x="7764405" y="295729"/>
            <a:ext cx="628649" cy="767687"/>
          </a:xfrm>
        </p:spPr>
        <p:txBody>
          <a:bodyPr>
            <a:normAutofit/>
          </a:bodyPr>
          <a:lstStyle/>
          <a:p>
            <a:pPr>
              <a:spcAft>
                <a:spcPts val="600"/>
              </a:spcAft>
              <a:defRPr/>
            </a:pPr>
            <a:fld id="{D16EAB5B-2787-41B1-96E4-C155819F2912}" type="slidenum">
              <a:rPr lang="en-US" altLang="en-US">
                <a:solidFill>
                  <a:srgbClr val="FFFFFF"/>
                </a:solidFill>
              </a:rPr>
              <a:pPr>
                <a:spcAft>
                  <a:spcPts val="600"/>
                </a:spcAft>
                <a:defRPr/>
              </a:pPr>
              <a:t>17</a:t>
            </a:fld>
            <a:endParaRPr lang="en-US" altLang="en-US">
              <a:solidFill>
                <a:srgbClr val="FFFFFF"/>
              </a:solidFill>
            </a:endParaRPr>
          </a:p>
        </p:txBody>
      </p:sp>
      <p:graphicFrame>
        <p:nvGraphicFramePr>
          <p:cNvPr id="21" name="Content Placeholder 2">
            <a:extLst>
              <a:ext uri="{FF2B5EF4-FFF2-40B4-BE49-F238E27FC236}">
                <a16:creationId xmlns:a16="http://schemas.microsoft.com/office/drawing/2014/main" id="{42FDF4D2-1B65-8CFC-D964-6E57E3C8F6D2}"/>
              </a:ext>
            </a:extLst>
          </p:cNvPr>
          <p:cNvGraphicFramePr>
            <a:graphicFrameLocks noGrp="1"/>
          </p:cNvGraphicFramePr>
          <p:nvPr>
            <p:ph idx="1"/>
            <p:extLst>
              <p:ext uri="{D42A27DB-BD31-4B8C-83A1-F6EECF244321}">
                <p14:modId xmlns:p14="http://schemas.microsoft.com/office/powerpoint/2010/main" val="2900226995"/>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821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Rectangle 17">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C728A4C7-34B3-DCFE-190F-4E799C877542}"/>
              </a:ext>
            </a:extLst>
          </p:cNvPr>
          <p:cNvSpPr>
            <a:spLocks noGrp="1"/>
          </p:cNvSpPr>
          <p:nvPr>
            <p:ph type="title"/>
          </p:nvPr>
        </p:nvSpPr>
        <p:spPr>
          <a:xfrm>
            <a:off x="866216" y="973667"/>
            <a:ext cx="2206657" cy="4833745"/>
          </a:xfrm>
        </p:spPr>
        <p:txBody>
          <a:bodyPr>
            <a:normAutofit/>
          </a:bodyPr>
          <a:lstStyle/>
          <a:p>
            <a:r>
              <a:rPr lang="en-US" sz="2700">
                <a:solidFill>
                  <a:srgbClr val="EBEBEB"/>
                </a:solidFill>
              </a:rPr>
              <a:t>Categories of Citation</a:t>
            </a:r>
          </a:p>
        </p:txBody>
      </p:sp>
      <p:sp>
        <p:nvSpPr>
          <p:cNvPr id="24" name="Rectangle 23">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8FCF3B5-5812-246C-64E6-4C78B9D18892}"/>
              </a:ext>
            </a:extLst>
          </p:cNvPr>
          <p:cNvSpPr>
            <a:spLocks noGrp="1"/>
          </p:cNvSpPr>
          <p:nvPr>
            <p:ph type="sldNum" sz="quarter" idx="4"/>
          </p:nvPr>
        </p:nvSpPr>
        <p:spPr>
          <a:xfrm>
            <a:off x="7764405" y="295729"/>
            <a:ext cx="628649" cy="767687"/>
          </a:xfrm>
        </p:spPr>
        <p:txBody>
          <a:bodyPr>
            <a:normAutofit/>
          </a:bodyPr>
          <a:lstStyle/>
          <a:p>
            <a:pPr>
              <a:spcAft>
                <a:spcPts val="600"/>
              </a:spcAft>
              <a:defRPr/>
            </a:pPr>
            <a:fld id="{D16EAB5B-2787-41B1-96E4-C155819F2912}" type="slidenum">
              <a:rPr lang="en-US" altLang="en-US">
                <a:solidFill>
                  <a:srgbClr val="FFFFFF"/>
                </a:solidFill>
              </a:rPr>
              <a:pPr>
                <a:spcAft>
                  <a:spcPts val="600"/>
                </a:spcAft>
                <a:defRPr/>
              </a:pPr>
              <a:t>18</a:t>
            </a:fld>
            <a:endParaRPr lang="en-US" altLang="en-US">
              <a:solidFill>
                <a:srgbClr val="FFFFFF"/>
              </a:solidFill>
            </a:endParaRPr>
          </a:p>
        </p:txBody>
      </p:sp>
      <p:graphicFrame>
        <p:nvGraphicFramePr>
          <p:cNvPr id="6" name="Content Placeholder 2">
            <a:extLst>
              <a:ext uri="{FF2B5EF4-FFF2-40B4-BE49-F238E27FC236}">
                <a16:creationId xmlns:a16="http://schemas.microsoft.com/office/drawing/2014/main" id="{EFD73987-2958-D010-4EFE-0E6B35BA9E4C}"/>
              </a:ext>
            </a:extLst>
          </p:cNvPr>
          <p:cNvGraphicFramePr>
            <a:graphicFrameLocks noGrp="1"/>
          </p:cNvGraphicFramePr>
          <p:nvPr>
            <p:ph idx="1"/>
            <p:extLst>
              <p:ext uri="{D42A27DB-BD31-4B8C-83A1-F6EECF244321}">
                <p14:modId xmlns:p14="http://schemas.microsoft.com/office/powerpoint/2010/main" val="637567732"/>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306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A4BBE0-0CC0-9455-2AC4-937CFC688A3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CF45B97-2FA8-573B-86F0-161AB631D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1A995B82-8E44-6CF0-3F5A-B4D9E8A7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9810EFC6-4E5E-0741-5F87-FC80641E1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27B63E92-B8DA-3DF6-23E8-AFF3235A3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ED536B1-B8F2-D6DA-60D0-C7EB934D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5">
            <a:extLst>
              <a:ext uri="{FF2B5EF4-FFF2-40B4-BE49-F238E27FC236}">
                <a16:creationId xmlns:a16="http://schemas.microsoft.com/office/drawing/2014/main" id="{2D0B6BBD-A03F-93F6-3C3C-819B0E5C1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
            <a:extLst>
              <a:ext uri="{FF2B5EF4-FFF2-40B4-BE49-F238E27FC236}">
                <a16:creationId xmlns:a16="http://schemas.microsoft.com/office/drawing/2014/main" id="{7B47875E-C050-BA24-BEB0-D4C93A7B8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49936C48-4E07-F870-7363-724E77A8C801}"/>
              </a:ext>
            </a:extLst>
          </p:cNvPr>
          <p:cNvSpPr>
            <a:spLocks noGrp="1"/>
          </p:cNvSpPr>
          <p:nvPr>
            <p:ph type="title"/>
          </p:nvPr>
        </p:nvSpPr>
        <p:spPr>
          <a:xfrm>
            <a:off x="866216" y="973667"/>
            <a:ext cx="2206657" cy="4833745"/>
          </a:xfrm>
        </p:spPr>
        <p:txBody>
          <a:bodyPr>
            <a:normAutofit/>
          </a:bodyPr>
          <a:lstStyle/>
          <a:p>
            <a:r>
              <a:rPr lang="en-US" sz="2700" dirty="0">
                <a:solidFill>
                  <a:srgbClr val="EBEBEB"/>
                </a:solidFill>
              </a:rPr>
              <a:t>Penalty Adjustment Factors</a:t>
            </a:r>
          </a:p>
        </p:txBody>
      </p:sp>
      <p:sp>
        <p:nvSpPr>
          <p:cNvPr id="24" name="Rectangle 23">
            <a:extLst>
              <a:ext uri="{FF2B5EF4-FFF2-40B4-BE49-F238E27FC236}">
                <a16:creationId xmlns:a16="http://schemas.microsoft.com/office/drawing/2014/main" id="{AF2BC327-B2FD-DF19-9705-7B2AF2768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C1664528-21B9-D5F9-EFAD-77EEA595211A}"/>
              </a:ext>
            </a:extLst>
          </p:cNvPr>
          <p:cNvSpPr>
            <a:spLocks noGrp="1"/>
          </p:cNvSpPr>
          <p:nvPr>
            <p:ph type="sldNum" sz="quarter" idx="4"/>
          </p:nvPr>
        </p:nvSpPr>
        <p:spPr>
          <a:xfrm>
            <a:off x="7764405" y="295729"/>
            <a:ext cx="628649" cy="767687"/>
          </a:xfrm>
        </p:spPr>
        <p:txBody>
          <a:bodyPr>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fld id="{D16EAB5B-2787-41B1-96E4-C155819F2912}" type="slidenum">
              <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19</a:t>
            </a:fld>
            <a:endPar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6" name="Content Placeholder 2">
            <a:extLst>
              <a:ext uri="{FF2B5EF4-FFF2-40B4-BE49-F238E27FC236}">
                <a16:creationId xmlns:a16="http://schemas.microsoft.com/office/drawing/2014/main" id="{0D39637D-ECCC-F3B9-849E-25FE8670CBB1}"/>
              </a:ext>
            </a:extLst>
          </p:cNvPr>
          <p:cNvGraphicFramePr>
            <a:graphicFrameLocks noGrp="1"/>
          </p:cNvGraphicFramePr>
          <p:nvPr>
            <p:ph idx="1"/>
            <p:extLst>
              <p:ext uri="{D42A27DB-BD31-4B8C-83A1-F6EECF244321}">
                <p14:modId xmlns:p14="http://schemas.microsoft.com/office/powerpoint/2010/main" val="110171755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349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Environmental Issues for Schools (review)</a:t>
            </a:r>
          </a:p>
        </p:txBody>
      </p:sp>
      <p:sp>
        <p:nvSpPr>
          <p:cNvPr id="3" name="Content Placeholder 2"/>
          <p:cNvSpPr>
            <a:spLocks noGrp="1"/>
          </p:cNvSpPr>
          <p:nvPr>
            <p:ph idx="1"/>
          </p:nvPr>
        </p:nvSpPr>
        <p:spPr>
          <a:xfrm>
            <a:off x="685801" y="2489200"/>
            <a:ext cx="7620000" cy="3530600"/>
          </a:xfrm>
        </p:spPr>
        <p:txBody>
          <a:bodyPr>
            <a:normAutofit fontScale="92500" lnSpcReduction="20000"/>
          </a:bodyPr>
          <a:lstStyle/>
          <a:p>
            <a:r>
              <a:rPr lang="en-US" sz="2400" dirty="0"/>
              <a:t>Asbestos – general comment -  compliance issues with EPA AHERA 40 CFR 763 (along with Virginia DOE, BCOM, VOSH)</a:t>
            </a:r>
          </a:p>
          <a:p>
            <a:r>
              <a:rPr lang="en-US" sz="2400" dirty="0"/>
              <a:t>Radon in Schools (Code of Virginia (CV) Section § 22.1-138) mandatory testing of all school buildings for radon  in accordance with EPA. </a:t>
            </a:r>
          </a:p>
          <a:p>
            <a:r>
              <a:rPr lang="en-US" sz="2400" dirty="0"/>
              <a:t>Lead in drinking for all school buildings (CV Sections § 22.1-135.1. Potable water; lead testing) </a:t>
            </a:r>
          </a:p>
          <a:p>
            <a:r>
              <a:rPr lang="en-US" sz="2400" dirty="0"/>
              <a:t> Lead in Paint EPA AHERA (40 CFR 745) RRP Rules for Renovation buildings built prior to 1978; Children 6 and under </a:t>
            </a:r>
          </a:p>
        </p:txBody>
      </p:sp>
    </p:spTree>
    <p:extLst>
      <p:ext uri="{BB962C8B-B14F-4D97-AF65-F5344CB8AC3E}">
        <p14:creationId xmlns:p14="http://schemas.microsoft.com/office/powerpoint/2010/main" val="282265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3958AA-91EC-2EDF-6460-F4FCC6FD0F91}"/>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FAF19AE-E1D9-63DF-BD7F-03B207415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Oval 26">
            <a:extLst>
              <a:ext uri="{FF2B5EF4-FFF2-40B4-BE49-F238E27FC236}">
                <a16:creationId xmlns:a16="http://schemas.microsoft.com/office/drawing/2014/main" id="{AF1FAE5E-C345-BAA2-911C-E58A6399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Oval 28">
            <a:extLst>
              <a:ext uri="{FF2B5EF4-FFF2-40B4-BE49-F238E27FC236}">
                <a16:creationId xmlns:a16="http://schemas.microsoft.com/office/drawing/2014/main" id="{9F2B23D3-A9C0-D0F4-704F-D263BF3B5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5">
            <a:extLst>
              <a:ext uri="{FF2B5EF4-FFF2-40B4-BE49-F238E27FC236}">
                <a16:creationId xmlns:a16="http://schemas.microsoft.com/office/drawing/2014/main" id="{3E676C9F-F363-A186-316D-18E99526F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32">
            <a:extLst>
              <a:ext uri="{FF2B5EF4-FFF2-40B4-BE49-F238E27FC236}">
                <a16:creationId xmlns:a16="http://schemas.microsoft.com/office/drawing/2014/main" id="{F123FD51-D1F6-015F-B752-7B78F5E3F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Freeform 5">
            <a:extLst>
              <a:ext uri="{FF2B5EF4-FFF2-40B4-BE49-F238E27FC236}">
                <a16:creationId xmlns:a16="http://schemas.microsoft.com/office/drawing/2014/main" id="{29D38C46-215A-89D2-2D2F-E2FED4755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
            <a:extLst>
              <a:ext uri="{FF2B5EF4-FFF2-40B4-BE49-F238E27FC236}">
                <a16:creationId xmlns:a16="http://schemas.microsoft.com/office/drawing/2014/main" id="{B9C1DE91-201E-0494-86E7-0EE646F33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0C6D965D-7079-07A3-0C0D-276FDF10DF85}"/>
              </a:ext>
            </a:extLst>
          </p:cNvPr>
          <p:cNvSpPr>
            <a:spLocks noGrp="1"/>
          </p:cNvSpPr>
          <p:nvPr>
            <p:ph type="title"/>
          </p:nvPr>
        </p:nvSpPr>
        <p:spPr>
          <a:xfrm>
            <a:off x="866216" y="973667"/>
            <a:ext cx="2206657" cy="4833745"/>
          </a:xfrm>
        </p:spPr>
        <p:txBody>
          <a:bodyPr>
            <a:normAutofit/>
          </a:bodyPr>
          <a:lstStyle/>
          <a:p>
            <a:r>
              <a:rPr lang="en-US" dirty="0">
                <a:solidFill>
                  <a:srgbClr val="EBEBEB"/>
                </a:solidFill>
              </a:rPr>
              <a:t>Agree</a:t>
            </a:r>
          </a:p>
        </p:txBody>
      </p:sp>
      <p:sp>
        <p:nvSpPr>
          <p:cNvPr id="39" name="Rectangle 38">
            <a:extLst>
              <a:ext uri="{FF2B5EF4-FFF2-40B4-BE49-F238E27FC236}">
                <a16:creationId xmlns:a16="http://schemas.microsoft.com/office/drawing/2014/main" id="{28AD423A-EFA5-BA4A-3BE1-60FB3A69D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5185920F-0769-C7A1-DCA6-E62EC037A15A}"/>
              </a:ext>
            </a:extLst>
          </p:cNvPr>
          <p:cNvSpPr>
            <a:spLocks noGrp="1"/>
          </p:cNvSpPr>
          <p:nvPr>
            <p:ph type="sldNum" sz="quarter" idx="4"/>
          </p:nvPr>
        </p:nvSpPr>
        <p:spPr>
          <a:xfrm>
            <a:off x="7764405" y="295729"/>
            <a:ext cx="628649" cy="767687"/>
          </a:xfrm>
        </p:spPr>
        <p:txBody>
          <a:bodyPr>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fld id="{D16EAB5B-2787-41B1-96E4-C155819F2912}" type="slidenum">
              <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20</a:t>
            </a:fld>
            <a:endPar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21" name="Content Placeholder 2">
            <a:extLst>
              <a:ext uri="{FF2B5EF4-FFF2-40B4-BE49-F238E27FC236}">
                <a16:creationId xmlns:a16="http://schemas.microsoft.com/office/drawing/2014/main" id="{1213E76B-4F81-F3E8-6609-C7304F4B225B}"/>
              </a:ext>
            </a:extLst>
          </p:cNvPr>
          <p:cNvGraphicFramePr>
            <a:graphicFrameLocks noGrp="1"/>
          </p:cNvGraphicFramePr>
          <p:nvPr>
            <p:ph idx="1"/>
            <p:extLst>
              <p:ext uri="{D42A27DB-BD31-4B8C-83A1-F6EECF244321}">
                <p14:modId xmlns:p14="http://schemas.microsoft.com/office/powerpoint/2010/main" val="248600374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151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789410-C6F3-2EDA-76C2-8D628FE0CBC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38AFAB3-C80E-FD9E-1208-CCAC0CF91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Oval 26">
            <a:extLst>
              <a:ext uri="{FF2B5EF4-FFF2-40B4-BE49-F238E27FC236}">
                <a16:creationId xmlns:a16="http://schemas.microsoft.com/office/drawing/2014/main" id="{F5D8933B-B7BC-C446-01D7-16930F562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Oval 28">
            <a:extLst>
              <a:ext uri="{FF2B5EF4-FFF2-40B4-BE49-F238E27FC236}">
                <a16:creationId xmlns:a16="http://schemas.microsoft.com/office/drawing/2014/main" id="{D79B0FFB-E8E3-7884-8F43-4CC31471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5">
            <a:extLst>
              <a:ext uri="{FF2B5EF4-FFF2-40B4-BE49-F238E27FC236}">
                <a16:creationId xmlns:a16="http://schemas.microsoft.com/office/drawing/2014/main" id="{C8B2A2D4-FD49-E3FD-1E45-CAE47328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32">
            <a:extLst>
              <a:ext uri="{FF2B5EF4-FFF2-40B4-BE49-F238E27FC236}">
                <a16:creationId xmlns:a16="http://schemas.microsoft.com/office/drawing/2014/main" id="{8C27B738-2F75-6AA1-A4B0-77677F00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Freeform 5">
            <a:extLst>
              <a:ext uri="{FF2B5EF4-FFF2-40B4-BE49-F238E27FC236}">
                <a16:creationId xmlns:a16="http://schemas.microsoft.com/office/drawing/2014/main" id="{548BF7F8-518A-5234-C095-31E52AD7A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
            <a:extLst>
              <a:ext uri="{FF2B5EF4-FFF2-40B4-BE49-F238E27FC236}">
                <a16:creationId xmlns:a16="http://schemas.microsoft.com/office/drawing/2014/main" id="{63F83245-0393-C45A-1226-B721F11CA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32765EF7-E153-CB4C-62B4-80FF548CCBCC}"/>
              </a:ext>
            </a:extLst>
          </p:cNvPr>
          <p:cNvSpPr>
            <a:spLocks noGrp="1"/>
          </p:cNvSpPr>
          <p:nvPr>
            <p:ph type="title"/>
          </p:nvPr>
        </p:nvSpPr>
        <p:spPr>
          <a:xfrm>
            <a:off x="866216" y="973667"/>
            <a:ext cx="2206657" cy="4833745"/>
          </a:xfrm>
        </p:spPr>
        <p:txBody>
          <a:bodyPr>
            <a:normAutofit/>
          </a:bodyPr>
          <a:lstStyle/>
          <a:p>
            <a:r>
              <a:rPr lang="en-US" dirty="0">
                <a:solidFill>
                  <a:srgbClr val="EBEBEB"/>
                </a:solidFill>
              </a:rPr>
              <a:t>Failure to Settle</a:t>
            </a:r>
          </a:p>
        </p:txBody>
      </p:sp>
      <p:sp>
        <p:nvSpPr>
          <p:cNvPr id="39" name="Rectangle 38">
            <a:extLst>
              <a:ext uri="{FF2B5EF4-FFF2-40B4-BE49-F238E27FC236}">
                <a16:creationId xmlns:a16="http://schemas.microsoft.com/office/drawing/2014/main" id="{8E3FC1D5-A42C-D1C1-6DD8-F52DB58C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36DD4BD7-19AD-8A80-E430-3C6106F191A5}"/>
              </a:ext>
            </a:extLst>
          </p:cNvPr>
          <p:cNvSpPr>
            <a:spLocks noGrp="1"/>
          </p:cNvSpPr>
          <p:nvPr>
            <p:ph type="sldNum" sz="quarter" idx="4"/>
          </p:nvPr>
        </p:nvSpPr>
        <p:spPr>
          <a:xfrm>
            <a:off x="7764405" y="295729"/>
            <a:ext cx="628649" cy="767687"/>
          </a:xfrm>
        </p:spPr>
        <p:txBody>
          <a:bodyPr>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fld id="{D16EAB5B-2787-41B1-96E4-C155819F2912}" type="slidenum">
              <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21</a:t>
            </a:fld>
            <a:endPar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21" name="Content Placeholder 2">
            <a:extLst>
              <a:ext uri="{FF2B5EF4-FFF2-40B4-BE49-F238E27FC236}">
                <a16:creationId xmlns:a16="http://schemas.microsoft.com/office/drawing/2014/main" id="{E09A1F7C-5171-0F91-2C41-FEBA93533A48}"/>
              </a:ext>
            </a:extLst>
          </p:cNvPr>
          <p:cNvGraphicFramePr>
            <a:graphicFrameLocks noGrp="1"/>
          </p:cNvGraphicFramePr>
          <p:nvPr>
            <p:ph idx="1"/>
            <p:extLst>
              <p:ext uri="{D42A27DB-BD31-4B8C-83A1-F6EECF244321}">
                <p14:modId xmlns:p14="http://schemas.microsoft.com/office/powerpoint/2010/main" val="1280796476"/>
              </p:ext>
            </p:extLst>
          </p:nvPr>
        </p:nvGraphicFramePr>
        <p:xfrm>
          <a:off x="3776574" y="767195"/>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767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45C0F5-8375-9FB7-1306-6E422DAC9B6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6469BBB7-72F6-29B0-05ED-4438A5858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Oval 26">
            <a:extLst>
              <a:ext uri="{FF2B5EF4-FFF2-40B4-BE49-F238E27FC236}">
                <a16:creationId xmlns:a16="http://schemas.microsoft.com/office/drawing/2014/main" id="{7FD905A5-FA97-16D3-2A61-305176661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Oval 28">
            <a:extLst>
              <a:ext uri="{FF2B5EF4-FFF2-40B4-BE49-F238E27FC236}">
                <a16:creationId xmlns:a16="http://schemas.microsoft.com/office/drawing/2014/main" id="{585B481A-DD38-9731-2A73-F0D6D5783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5">
            <a:extLst>
              <a:ext uri="{FF2B5EF4-FFF2-40B4-BE49-F238E27FC236}">
                <a16:creationId xmlns:a16="http://schemas.microsoft.com/office/drawing/2014/main" id="{60400D32-9F54-65E9-1EF7-B70B77494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32">
            <a:extLst>
              <a:ext uri="{FF2B5EF4-FFF2-40B4-BE49-F238E27FC236}">
                <a16:creationId xmlns:a16="http://schemas.microsoft.com/office/drawing/2014/main" id="{8C4B9BDA-AD46-D41E-CD66-ECD2C90B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Freeform 5">
            <a:extLst>
              <a:ext uri="{FF2B5EF4-FFF2-40B4-BE49-F238E27FC236}">
                <a16:creationId xmlns:a16="http://schemas.microsoft.com/office/drawing/2014/main" id="{73C8D88E-99B7-93D3-0283-95768A398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
            <a:extLst>
              <a:ext uri="{FF2B5EF4-FFF2-40B4-BE49-F238E27FC236}">
                <a16:creationId xmlns:a16="http://schemas.microsoft.com/office/drawing/2014/main" id="{B71F16CF-3715-CE2A-4E16-7093C49AF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6C98B91-67D4-6D13-AE4C-DB629DF91E9F}"/>
              </a:ext>
            </a:extLst>
          </p:cNvPr>
          <p:cNvSpPr>
            <a:spLocks noGrp="1"/>
          </p:cNvSpPr>
          <p:nvPr>
            <p:ph type="title"/>
          </p:nvPr>
        </p:nvSpPr>
        <p:spPr>
          <a:xfrm>
            <a:off x="866216" y="973667"/>
            <a:ext cx="2206657" cy="4833745"/>
          </a:xfrm>
        </p:spPr>
        <p:txBody>
          <a:bodyPr>
            <a:normAutofit/>
          </a:bodyPr>
          <a:lstStyle/>
          <a:p>
            <a:r>
              <a:rPr lang="en-US" dirty="0">
                <a:solidFill>
                  <a:srgbClr val="EBEBEB"/>
                </a:solidFill>
              </a:rPr>
              <a:t>Failure to Contest</a:t>
            </a:r>
          </a:p>
        </p:txBody>
      </p:sp>
      <p:sp>
        <p:nvSpPr>
          <p:cNvPr id="39" name="Rectangle 38">
            <a:extLst>
              <a:ext uri="{FF2B5EF4-FFF2-40B4-BE49-F238E27FC236}">
                <a16:creationId xmlns:a16="http://schemas.microsoft.com/office/drawing/2014/main" id="{C9DBB024-658C-8D85-EA91-3915B8885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5F1A2920-904A-F275-8AC7-C00F71D5F4ED}"/>
              </a:ext>
            </a:extLst>
          </p:cNvPr>
          <p:cNvSpPr>
            <a:spLocks noGrp="1"/>
          </p:cNvSpPr>
          <p:nvPr>
            <p:ph type="sldNum" sz="quarter" idx="4"/>
          </p:nvPr>
        </p:nvSpPr>
        <p:spPr>
          <a:xfrm>
            <a:off x="7764405" y="295729"/>
            <a:ext cx="628649" cy="767687"/>
          </a:xfrm>
        </p:spPr>
        <p:txBody>
          <a:bodyPr>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fld id="{D16EAB5B-2787-41B1-96E4-C155819F2912}" type="slidenum">
              <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22</a:t>
            </a:fld>
            <a:endPar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21" name="Content Placeholder 2">
            <a:extLst>
              <a:ext uri="{FF2B5EF4-FFF2-40B4-BE49-F238E27FC236}">
                <a16:creationId xmlns:a16="http://schemas.microsoft.com/office/drawing/2014/main" id="{ECC4F438-13AF-98BA-6F43-66351A2068DE}"/>
              </a:ext>
            </a:extLst>
          </p:cNvPr>
          <p:cNvGraphicFramePr>
            <a:graphicFrameLocks noGrp="1"/>
          </p:cNvGraphicFramePr>
          <p:nvPr>
            <p:ph idx="1"/>
            <p:extLst>
              <p:ext uri="{D42A27DB-BD31-4B8C-83A1-F6EECF244321}">
                <p14:modId xmlns:p14="http://schemas.microsoft.com/office/powerpoint/2010/main" val="3228612339"/>
              </p:ext>
            </p:extLst>
          </p:nvPr>
        </p:nvGraphicFramePr>
        <p:xfrm>
          <a:off x="3776574" y="767195"/>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073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64E7D33C-C8B0-25D5-BCAD-DD13C6C59B7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103464E-1C68-82A3-6D68-ECCBBDE4C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6BF2CE11-E88A-A4D9-8505-21320E7DC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5">
              <a:extLst>
                <a:ext uri="{FF2B5EF4-FFF2-40B4-BE49-F238E27FC236}">
                  <a16:creationId xmlns:a16="http://schemas.microsoft.com/office/drawing/2014/main" id="{5D0DED87-DDE7-B7A4-A17F-0599A4488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a:extLst>
              <a:ext uri="{FF2B5EF4-FFF2-40B4-BE49-F238E27FC236}">
                <a16:creationId xmlns:a16="http://schemas.microsoft.com/office/drawing/2014/main" id="{0CAE7864-74DA-E2F9-8083-C78BEE9BA0D4}"/>
              </a:ext>
            </a:extLst>
          </p:cNvPr>
          <p:cNvSpPr>
            <a:spLocks noGrp="1"/>
          </p:cNvSpPr>
          <p:nvPr>
            <p:ph type="ctrTitle"/>
          </p:nvPr>
        </p:nvSpPr>
        <p:spPr>
          <a:xfrm>
            <a:off x="3508815" y="1370143"/>
            <a:ext cx="4793452" cy="4157446"/>
          </a:xfrm>
        </p:spPr>
        <p:txBody>
          <a:bodyPr anchor="ctr">
            <a:normAutofit/>
          </a:bodyPr>
          <a:lstStyle/>
          <a:p>
            <a:r>
              <a:rPr lang="en-US" sz="5700" dirty="0">
                <a:solidFill>
                  <a:schemeClr val="tx1"/>
                </a:solidFill>
              </a:rPr>
              <a:t>Private Rights of Action</a:t>
            </a:r>
          </a:p>
        </p:txBody>
      </p:sp>
      <p:cxnSp>
        <p:nvCxnSpPr>
          <p:cNvPr id="13" name="Straight Connector 12">
            <a:extLst>
              <a:ext uri="{FF2B5EF4-FFF2-40B4-BE49-F238E27FC236}">
                <a16:creationId xmlns:a16="http://schemas.microsoft.com/office/drawing/2014/main" id="{D3E051BA-D877-27CC-1896-CCA440DE26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7F5EAB4-BD72-2519-BE4C-5B6361289B5B}"/>
              </a:ext>
            </a:extLst>
          </p:cNvPr>
          <p:cNvSpPr>
            <a:spLocks noGrp="1"/>
          </p:cNvSpPr>
          <p:nvPr>
            <p:ph type="sldNum" sz="quarter" idx="4"/>
          </p:nvPr>
        </p:nvSpPr>
        <p:spPr>
          <a:xfrm>
            <a:off x="8125312" y="6400802"/>
            <a:ext cx="628649" cy="301752"/>
          </a:xfrm>
        </p:spPr>
        <p:txBody>
          <a:bodyPr anchor="t">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F39F7013-09B4-4B8C-BEBB-6BF2FFE7B7D9}" type="slidenum">
              <a:rPr kumimoji="0" lang="en-US" altLang="en-US" sz="900" b="0" i="0" u="none" strike="noStrike" kern="1200" cap="none" spc="0" normalizeH="0" baseline="0" noProof="0">
                <a:ln>
                  <a:noFill/>
                </a:ln>
                <a:solidFill>
                  <a:srgbClr val="B31166"/>
                </a:solidFill>
                <a:effectLst/>
                <a:uLnTx/>
                <a:uFillTx/>
                <a:latin typeface="Century Gothic" panose="020B0502020202020204"/>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23</a:t>
            </a:fld>
            <a:endParaRPr kumimoji="0" lang="en-US" altLang="en-US" sz="9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795277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2EB656-CC21-F69C-FFBA-35D6161FA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42FF0-388D-00C7-7FB8-D1FDAC3AF71A}"/>
              </a:ext>
            </a:extLst>
          </p:cNvPr>
          <p:cNvSpPr>
            <a:spLocks noGrp="1"/>
          </p:cNvSpPr>
          <p:nvPr>
            <p:ph type="title"/>
          </p:nvPr>
        </p:nvSpPr>
        <p:spPr>
          <a:xfrm>
            <a:off x="1335414" y="635000"/>
            <a:ext cx="6343202" cy="709865"/>
          </a:xfrm>
        </p:spPr>
        <p:txBody>
          <a:bodyPr>
            <a:normAutofit/>
          </a:bodyPr>
          <a:lstStyle/>
          <a:p>
            <a:r>
              <a:rPr lang="en-US" dirty="0">
                <a:solidFill>
                  <a:srgbClr val="EBEBEB"/>
                </a:solidFill>
              </a:rPr>
              <a:t>Private/Personal Injury Claims</a:t>
            </a:r>
          </a:p>
        </p:txBody>
      </p:sp>
      <p:sp>
        <p:nvSpPr>
          <p:cNvPr id="4" name="Slide Number Placeholder 3">
            <a:extLst>
              <a:ext uri="{FF2B5EF4-FFF2-40B4-BE49-F238E27FC236}">
                <a16:creationId xmlns:a16="http://schemas.microsoft.com/office/drawing/2014/main" id="{2D24D1D7-1321-F89F-FDE5-CA7E3A63A3B5}"/>
              </a:ext>
            </a:extLst>
          </p:cNvPr>
          <p:cNvSpPr>
            <a:spLocks noGrp="1"/>
          </p:cNvSpPr>
          <p:nvPr>
            <p:ph type="sldNum" sz="quarter" idx="4"/>
          </p:nvPr>
        </p:nvSpPr>
        <p:spPr/>
        <p:txBody>
          <a:bodyPr>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fld id="{D16EAB5B-2787-41B1-96E4-C155819F2912}" type="slidenum">
              <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24</a:t>
            </a:fld>
            <a:endPar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7" name="Content Placeholder 2">
            <a:extLst>
              <a:ext uri="{FF2B5EF4-FFF2-40B4-BE49-F238E27FC236}">
                <a16:creationId xmlns:a16="http://schemas.microsoft.com/office/drawing/2014/main" id="{E7C71BF5-3429-DAF6-BB09-1C7DFEE65F35}"/>
              </a:ext>
            </a:extLst>
          </p:cNvPr>
          <p:cNvGraphicFramePr>
            <a:graphicFrameLocks/>
          </p:cNvGraphicFramePr>
          <p:nvPr>
            <p:extLst>
              <p:ext uri="{D42A27DB-BD31-4B8C-83A1-F6EECF244321}">
                <p14:modId xmlns:p14="http://schemas.microsoft.com/office/powerpoint/2010/main" val="2564284111"/>
              </p:ext>
            </p:extLst>
          </p:nvPr>
        </p:nvGraphicFramePr>
        <p:xfrm>
          <a:off x="4640264" y="2489200"/>
          <a:ext cx="4267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2">
            <a:extLst>
              <a:ext uri="{FF2B5EF4-FFF2-40B4-BE49-F238E27FC236}">
                <a16:creationId xmlns:a16="http://schemas.microsoft.com/office/drawing/2014/main" id="{FCA85CCB-B283-2787-E79B-AEDEA06ED45C}"/>
              </a:ext>
            </a:extLst>
          </p:cNvPr>
          <p:cNvGraphicFramePr>
            <a:graphicFrameLocks/>
          </p:cNvGraphicFramePr>
          <p:nvPr>
            <p:extLst>
              <p:ext uri="{D42A27DB-BD31-4B8C-83A1-F6EECF244321}">
                <p14:modId xmlns:p14="http://schemas.microsoft.com/office/powerpoint/2010/main" val="2337453342"/>
              </p:ext>
            </p:extLst>
          </p:nvPr>
        </p:nvGraphicFramePr>
        <p:xfrm>
          <a:off x="809983" y="2133600"/>
          <a:ext cx="3693754" cy="45668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a:extLst>
              <a:ext uri="{FF2B5EF4-FFF2-40B4-BE49-F238E27FC236}">
                <a16:creationId xmlns:a16="http://schemas.microsoft.com/office/drawing/2014/main" id="{7075406E-FEA1-B74E-E26F-855EC396F274}"/>
              </a:ext>
            </a:extLst>
          </p:cNvPr>
          <p:cNvSpPr txBox="1"/>
          <p:nvPr/>
        </p:nvSpPr>
        <p:spPr>
          <a:xfrm>
            <a:off x="1216151" y="1344865"/>
            <a:ext cx="2514600" cy="461665"/>
          </a:xfrm>
          <a:prstGeom prst="rect">
            <a:avLst/>
          </a:prstGeom>
          <a:noFill/>
        </p:spPr>
        <p:txBody>
          <a:bodyPr wrap="square" rtlCol="0">
            <a:spAutoFit/>
          </a:bodyPr>
          <a:lstStyle/>
          <a:p>
            <a:r>
              <a:rPr lang="en-US" sz="2400" b="1" dirty="0">
                <a:solidFill>
                  <a:schemeClr val="accent1"/>
                </a:solidFill>
              </a:rPr>
              <a:t>Personal Injury</a:t>
            </a:r>
          </a:p>
        </p:txBody>
      </p:sp>
      <p:sp>
        <p:nvSpPr>
          <p:cNvPr id="14" name="TextBox 13">
            <a:extLst>
              <a:ext uri="{FF2B5EF4-FFF2-40B4-BE49-F238E27FC236}">
                <a16:creationId xmlns:a16="http://schemas.microsoft.com/office/drawing/2014/main" id="{A6F883FA-66DB-1443-1BCB-729FFE6F6C58}"/>
              </a:ext>
            </a:extLst>
          </p:cNvPr>
          <p:cNvSpPr txBox="1"/>
          <p:nvPr/>
        </p:nvSpPr>
        <p:spPr>
          <a:xfrm>
            <a:off x="5419346" y="1314643"/>
            <a:ext cx="2514600" cy="461665"/>
          </a:xfrm>
          <a:prstGeom prst="rect">
            <a:avLst/>
          </a:prstGeom>
          <a:noFill/>
        </p:spPr>
        <p:txBody>
          <a:bodyPr wrap="square" rtlCol="0">
            <a:spAutoFit/>
          </a:bodyPr>
          <a:lstStyle/>
          <a:p>
            <a:r>
              <a:rPr lang="en-US" sz="2400" b="1" dirty="0">
                <a:solidFill>
                  <a:schemeClr val="accent1"/>
                </a:solidFill>
              </a:rPr>
              <a:t>Workers Comp</a:t>
            </a:r>
          </a:p>
        </p:txBody>
      </p:sp>
    </p:spTree>
    <p:extLst>
      <p:ext uri="{BB962C8B-B14F-4D97-AF65-F5344CB8AC3E}">
        <p14:creationId xmlns:p14="http://schemas.microsoft.com/office/powerpoint/2010/main" val="819798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CAC3-B804-16BE-5564-6715F32DC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9C2D5-74E7-3A1D-09AD-41BF97107513}"/>
              </a:ext>
            </a:extLst>
          </p:cNvPr>
          <p:cNvSpPr>
            <a:spLocks noGrp="1"/>
          </p:cNvSpPr>
          <p:nvPr>
            <p:ph type="title"/>
          </p:nvPr>
        </p:nvSpPr>
        <p:spPr>
          <a:xfrm>
            <a:off x="1320174" y="838200"/>
            <a:ext cx="6343202" cy="709865"/>
          </a:xfrm>
        </p:spPr>
        <p:txBody>
          <a:bodyPr>
            <a:normAutofit fontScale="90000"/>
          </a:bodyPr>
          <a:lstStyle/>
          <a:p>
            <a:pPr algn="ctr"/>
            <a:r>
              <a:rPr lang="en-US" dirty="0">
                <a:solidFill>
                  <a:srgbClr val="EBEBEB"/>
                </a:solidFill>
              </a:rPr>
              <a:t>Non-Retaliation/Whistleblower</a:t>
            </a:r>
            <a:br>
              <a:rPr lang="en-US" dirty="0">
                <a:solidFill>
                  <a:srgbClr val="EBEBEB"/>
                </a:solidFill>
              </a:rPr>
            </a:br>
            <a:r>
              <a:rPr lang="en-US" dirty="0">
                <a:solidFill>
                  <a:srgbClr val="EBEBEB"/>
                </a:solidFill>
              </a:rPr>
              <a:t>Protections</a:t>
            </a:r>
          </a:p>
        </p:txBody>
      </p:sp>
      <p:sp>
        <p:nvSpPr>
          <p:cNvPr id="4" name="Slide Number Placeholder 3">
            <a:extLst>
              <a:ext uri="{FF2B5EF4-FFF2-40B4-BE49-F238E27FC236}">
                <a16:creationId xmlns:a16="http://schemas.microsoft.com/office/drawing/2014/main" id="{520C7266-8B5D-2DAA-AADD-2FD2627D3F11}"/>
              </a:ext>
            </a:extLst>
          </p:cNvPr>
          <p:cNvSpPr>
            <a:spLocks noGrp="1"/>
          </p:cNvSpPr>
          <p:nvPr>
            <p:ph type="sldNum" sz="quarter" idx="4"/>
          </p:nvPr>
        </p:nvSpPr>
        <p:spPr/>
        <p:txBody>
          <a:bodyPr>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fld id="{D16EAB5B-2787-41B1-96E4-C155819F2912}" type="slidenum">
              <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ts val="600"/>
                </a:spcAft>
                <a:buClrTx/>
                <a:buSzTx/>
                <a:buFontTx/>
                <a:buNone/>
                <a:tabLst/>
                <a:defRPr/>
              </a:pPr>
              <a:t>25</a:t>
            </a:fld>
            <a:endParaRPr kumimoji="0" lang="en-US" alt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3" name="Content Placeholder 2">
            <a:extLst>
              <a:ext uri="{FF2B5EF4-FFF2-40B4-BE49-F238E27FC236}">
                <a16:creationId xmlns:a16="http://schemas.microsoft.com/office/drawing/2014/main" id="{8C33DD77-ACFF-C3AD-0044-049ED308031A}"/>
              </a:ext>
            </a:extLst>
          </p:cNvPr>
          <p:cNvGraphicFramePr>
            <a:graphicFrameLocks/>
          </p:cNvGraphicFramePr>
          <p:nvPr>
            <p:extLst>
              <p:ext uri="{D42A27DB-BD31-4B8C-83A1-F6EECF244321}">
                <p14:modId xmlns:p14="http://schemas.microsoft.com/office/powerpoint/2010/main" val="3817146682"/>
              </p:ext>
            </p:extLst>
          </p:nvPr>
        </p:nvGraphicFramePr>
        <p:xfrm>
          <a:off x="661804" y="2133600"/>
          <a:ext cx="7948796" cy="456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04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6155-7394-D96F-251B-21F2C09AB1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E1E35-85E7-7BD9-E4F1-4E2564FC9D40}"/>
              </a:ext>
            </a:extLst>
          </p:cNvPr>
          <p:cNvSpPr>
            <a:spLocks noGrp="1"/>
          </p:cNvSpPr>
          <p:nvPr>
            <p:ph type="ctrTitle"/>
          </p:nvPr>
        </p:nvSpPr>
        <p:spPr>
          <a:xfrm rot="16200000">
            <a:off x="-1738880" y="1278038"/>
            <a:ext cx="7772400" cy="1470025"/>
          </a:xfrm>
        </p:spPr>
        <p:txBody>
          <a:bodyPr>
            <a:normAutofit fontScale="90000"/>
          </a:bodyPr>
          <a:lstStyle/>
          <a:p>
            <a:r>
              <a:rPr lang="en-US" sz="7200" dirty="0"/>
              <a:t>Questions?</a:t>
            </a:r>
            <a:br>
              <a:rPr lang="en-US" dirty="0"/>
            </a:br>
            <a:endParaRPr lang="en-US" dirty="0"/>
          </a:p>
        </p:txBody>
      </p:sp>
      <p:pic>
        <p:nvPicPr>
          <p:cNvPr id="2" name="Picture 1">
            <a:extLst>
              <a:ext uri="{FF2B5EF4-FFF2-40B4-BE49-F238E27FC236}">
                <a16:creationId xmlns:a16="http://schemas.microsoft.com/office/drawing/2014/main" id="{A5CEE8F1-8FE2-31A4-99F2-DB66A6076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24" y="0"/>
            <a:ext cx="5419344" cy="7068710"/>
          </a:xfrm>
          <a:prstGeom prst="rect">
            <a:avLst/>
          </a:prstGeom>
        </p:spPr>
      </p:pic>
    </p:spTree>
    <p:extLst>
      <p:ext uri="{BB962C8B-B14F-4D97-AF65-F5344CB8AC3E}">
        <p14:creationId xmlns:p14="http://schemas.microsoft.com/office/powerpoint/2010/main" val="211141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a:extLst>
              <a:ext uri="{FF2B5EF4-FFF2-40B4-BE49-F238E27FC236}">
                <a16:creationId xmlns:a16="http://schemas.microsoft.com/office/drawing/2014/main" id="{55F82596-EEB0-382D-430B-E497B663E1C2}"/>
              </a:ext>
            </a:extLst>
          </p:cNvPr>
          <p:cNvSpPr>
            <a:spLocks noGrp="1"/>
          </p:cNvSpPr>
          <p:nvPr>
            <p:ph type="ctrTitle"/>
          </p:nvPr>
        </p:nvSpPr>
        <p:spPr>
          <a:xfrm>
            <a:off x="3508815" y="1370143"/>
            <a:ext cx="4793452" cy="4157446"/>
          </a:xfrm>
        </p:spPr>
        <p:txBody>
          <a:bodyPr anchor="ctr">
            <a:normAutofit/>
          </a:bodyPr>
          <a:lstStyle/>
          <a:p>
            <a:r>
              <a:rPr lang="en-US" sz="3600" dirty="0">
                <a:solidFill>
                  <a:schemeClr val="tx1"/>
                </a:solidFill>
              </a:rPr>
              <a:t>Sample of School-Specific Statutes/Regulations</a:t>
            </a:r>
          </a:p>
        </p:txBody>
      </p:sp>
      <p:cxnSp>
        <p:nvCxnSpPr>
          <p:cNvPr id="13" name="Straight Connector 12">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F195523-9FAB-BFFD-06E5-90178D185E3D}"/>
              </a:ext>
            </a:extLst>
          </p:cNvPr>
          <p:cNvSpPr>
            <a:spLocks noGrp="1"/>
          </p:cNvSpPr>
          <p:nvPr>
            <p:ph type="sldNum" sz="quarter" idx="4"/>
          </p:nvPr>
        </p:nvSpPr>
        <p:spPr>
          <a:xfrm>
            <a:off x="8125312" y="6400802"/>
            <a:ext cx="628649" cy="301752"/>
          </a:xfrm>
        </p:spPr>
        <p:txBody>
          <a:bodyPr anchor="t">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F39F7013-09B4-4B8C-BEBB-6BF2FFE7B7D9}" type="slidenum">
              <a:rPr kumimoji="0" lang="en-US" altLang="en-US" sz="900" b="0" i="0" u="none" strike="noStrike" kern="1200" cap="none" spc="0" normalizeH="0" baseline="0" noProof="0">
                <a:ln>
                  <a:noFill/>
                </a:ln>
                <a:solidFill>
                  <a:srgbClr val="B31166"/>
                </a:solidFill>
                <a:effectLst/>
                <a:uLnTx/>
                <a:uFillTx/>
                <a:latin typeface="Century Gothic" panose="020B0502020202020204"/>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27</a:t>
            </a:fld>
            <a:endParaRPr kumimoji="0" lang="en-US" altLang="en-US" sz="9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4622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6E69-A931-F5E5-88FC-F68CD95A2997}"/>
              </a:ext>
            </a:extLst>
          </p:cNvPr>
          <p:cNvSpPr>
            <a:spLocks noGrp="1"/>
          </p:cNvSpPr>
          <p:nvPr>
            <p:ph type="title"/>
          </p:nvPr>
        </p:nvSpPr>
        <p:spPr/>
        <p:txBody>
          <a:bodyPr>
            <a:normAutofit/>
          </a:bodyPr>
          <a:lstStyle/>
          <a:p>
            <a:r>
              <a:rPr lang="en-US" sz="3200" dirty="0"/>
              <a:t>RADON</a:t>
            </a:r>
          </a:p>
        </p:txBody>
      </p:sp>
      <p:sp>
        <p:nvSpPr>
          <p:cNvPr id="4" name="Text Placeholder 3">
            <a:extLst>
              <a:ext uri="{FF2B5EF4-FFF2-40B4-BE49-F238E27FC236}">
                <a16:creationId xmlns:a16="http://schemas.microsoft.com/office/drawing/2014/main" id="{5ECED87C-CAF5-3C78-AA33-ED09F8457D91}"/>
              </a:ext>
            </a:extLst>
          </p:cNvPr>
          <p:cNvSpPr>
            <a:spLocks noGrp="1"/>
          </p:cNvSpPr>
          <p:nvPr>
            <p:ph type="body" sz="half" idx="2"/>
          </p:nvPr>
        </p:nvSpPr>
        <p:spPr/>
        <p:txBody>
          <a:bodyPr>
            <a:normAutofit/>
          </a:bodyPr>
          <a:lstStyle/>
          <a:p>
            <a:r>
              <a:rPr lang="en-US" sz="3000" b="1" dirty="0"/>
              <a:t>Virginia Code § 22.1-138(B)</a:t>
            </a:r>
          </a:p>
        </p:txBody>
      </p:sp>
      <p:sp>
        <p:nvSpPr>
          <p:cNvPr id="5" name="Slide Number Placeholder 4">
            <a:extLst>
              <a:ext uri="{FF2B5EF4-FFF2-40B4-BE49-F238E27FC236}">
                <a16:creationId xmlns:a16="http://schemas.microsoft.com/office/drawing/2014/main" id="{50268D67-74E4-FAD9-39F0-40F2F96A3E6A}"/>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23D32A4-7997-488F-8220-61980AF56138}" type="slidenum">
              <a:rPr kumimoji="0" lang="en-US" alt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28</a:t>
            </a:fld>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E06ECDB7-C814-30EC-7436-4600DED71071}"/>
              </a:ext>
            </a:extLst>
          </p:cNvPr>
          <p:cNvSpPr txBox="1"/>
          <p:nvPr/>
        </p:nvSpPr>
        <p:spPr>
          <a:xfrm>
            <a:off x="4495800" y="533400"/>
            <a:ext cx="4495800" cy="59400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By July 1, 1994, every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school building in operation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in the Commonwealth shall be tested for radon pursuant to procedures established by the U.S. Environmental Protection Agency (EPA) for radon measurements in schools.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School buildings and additions opened for operation after July 1, 1994, shall be tested for radon pursuant to such EPA procedures and regulations prescribed by the Board of Education pursuant to subsection A. Each school shall maintain files of its radon test results and make such files available for review. The division superintendent shall report radon test results to the Department of Health.</a:t>
            </a:r>
          </a:p>
        </p:txBody>
      </p:sp>
    </p:spTree>
    <p:extLst>
      <p:ext uri="{BB962C8B-B14F-4D97-AF65-F5344CB8AC3E}">
        <p14:creationId xmlns:p14="http://schemas.microsoft.com/office/powerpoint/2010/main" val="586942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8F90D-F720-12C9-1F7D-478932A8D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2F4E1-5F34-AC79-F261-DD67FD74271F}"/>
              </a:ext>
            </a:extLst>
          </p:cNvPr>
          <p:cNvSpPr>
            <a:spLocks noGrp="1"/>
          </p:cNvSpPr>
          <p:nvPr>
            <p:ph type="title"/>
          </p:nvPr>
        </p:nvSpPr>
        <p:spPr/>
        <p:txBody>
          <a:bodyPr>
            <a:normAutofit/>
          </a:bodyPr>
          <a:lstStyle/>
          <a:p>
            <a:r>
              <a:rPr lang="en-US" sz="3200" dirty="0"/>
              <a:t>MOLD</a:t>
            </a:r>
          </a:p>
        </p:txBody>
      </p:sp>
      <p:sp>
        <p:nvSpPr>
          <p:cNvPr id="4" name="Text Placeholder 3">
            <a:extLst>
              <a:ext uri="{FF2B5EF4-FFF2-40B4-BE49-F238E27FC236}">
                <a16:creationId xmlns:a16="http://schemas.microsoft.com/office/drawing/2014/main" id="{DEED1BD4-2D01-8443-1C67-027455FBC5CA}"/>
              </a:ext>
            </a:extLst>
          </p:cNvPr>
          <p:cNvSpPr>
            <a:spLocks noGrp="1"/>
          </p:cNvSpPr>
          <p:nvPr>
            <p:ph type="body" sz="half" idx="2"/>
          </p:nvPr>
        </p:nvSpPr>
        <p:spPr/>
        <p:txBody>
          <a:bodyPr>
            <a:normAutofit/>
          </a:bodyPr>
          <a:lstStyle/>
          <a:p>
            <a:r>
              <a:rPr lang="en-US" sz="3000" b="1" dirty="0"/>
              <a:t>Virginia Code § 22.1-138(D)</a:t>
            </a:r>
          </a:p>
        </p:txBody>
      </p:sp>
      <p:sp>
        <p:nvSpPr>
          <p:cNvPr id="5" name="Slide Number Placeholder 4">
            <a:extLst>
              <a:ext uri="{FF2B5EF4-FFF2-40B4-BE49-F238E27FC236}">
                <a16:creationId xmlns:a16="http://schemas.microsoft.com/office/drawing/2014/main" id="{3CD3CD97-A408-33D5-EDD2-A0D68AB1BDC7}"/>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23D32A4-7997-488F-8220-61980AF56138}" type="slidenum">
              <a:rPr kumimoji="0" lang="en-US" alt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29</a:t>
            </a:fld>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3F02196-9C34-076A-9F9A-4593A33920D7}"/>
              </a:ext>
            </a:extLst>
          </p:cNvPr>
          <p:cNvSpPr txBox="1"/>
          <p:nvPr/>
        </p:nvSpPr>
        <p:spPr>
          <a:xfrm>
            <a:off x="4495800" y="533400"/>
            <a:ext cx="4495800" cy="62478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Each local school board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shall develop and implement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a plan to test and, if necessary, a plan to remediate mold in public school buildings in accordance with guidance issued by the U.S. Environmental Protection Agency. Each local school board shall (</a:t>
            </a:r>
            <a:r>
              <a:rPr kumimoji="0" lang="en-US" sz="2000" b="0" i="0" u="none" strike="noStrike" kern="1200" cap="none" spc="0" normalizeH="0" baseline="0" noProof="0" dirty="0" err="1">
                <a:ln>
                  <a:noFill/>
                </a:ln>
                <a:solidFill>
                  <a:srgbClr val="000066"/>
                </a:solidFill>
                <a:effectLst/>
                <a:uLnTx/>
                <a:uFillTx/>
                <a:latin typeface="Arial" panose="020B0604020202020204" pitchFamily="34" charset="0"/>
                <a:ea typeface="+mn-ea"/>
                <a:cs typeface="+mn-cs"/>
              </a:rPr>
              <a:t>i</a:t>
            </a: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 submit such testing plan and report the results of any test performed in accordance with such plan to the Department of Health and (ii) take all steps necessary to notify school staff and the parents of all enrolled students if testing results indicate the presence of mold in a public school building at or above the minimum level that raises a concern for the health of building occupants, as determined by the Department of Health.</a:t>
            </a:r>
          </a:p>
        </p:txBody>
      </p:sp>
    </p:spTree>
    <p:extLst>
      <p:ext uri="{BB962C8B-B14F-4D97-AF65-F5344CB8AC3E}">
        <p14:creationId xmlns:p14="http://schemas.microsoft.com/office/powerpoint/2010/main" val="262064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Virginia Regulation IAQ</a:t>
            </a:r>
          </a:p>
        </p:txBody>
      </p:sp>
      <p:sp>
        <p:nvSpPr>
          <p:cNvPr id="3" name="Content Placeholder 2"/>
          <p:cNvSpPr>
            <a:spLocks noGrp="1"/>
          </p:cNvSpPr>
          <p:nvPr>
            <p:ph idx="1"/>
          </p:nvPr>
        </p:nvSpPr>
        <p:spPr>
          <a:xfrm>
            <a:off x="866441" y="2489200"/>
            <a:ext cx="7515559" cy="3530600"/>
          </a:xfrm>
        </p:spPr>
        <p:txBody>
          <a:bodyPr>
            <a:normAutofit/>
          </a:bodyPr>
          <a:lstStyle/>
          <a:p>
            <a:r>
              <a:rPr lang="en-US" dirty="0"/>
              <a:t>(Code of Virginia (CV) Chapter 9 Section § 22.1-141.3 - 22.1-141.9)</a:t>
            </a:r>
            <a:endParaRPr lang="en-US" dirty="0">
              <a:solidFill>
                <a:srgbClr val="7F7F7F"/>
              </a:solidFill>
            </a:endParaRPr>
          </a:p>
          <a:p>
            <a:r>
              <a:rPr lang="en-US" dirty="0">
                <a:solidFill>
                  <a:srgbClr val="7F7F7F"/>
                </a:solidFill>
              </a:rPr>
              <a:t>Designated responsible individual oversee public school buildings  with respect to implementation; and indoor air quality - Dir of Facilities?</a:t>
            </a:r>
          </a:p>
          <a:p>
            <a:pPr marL="0" indent="0">
              <a:buNone/>
            </a:pPr>
            <a:r>
              <a:rPr lang="en-US" dirty="0">
                <a:solidFill>
                  <a:srgbClr val="7F7F7F"/>
                </a:solidFill>
              </a:rPr>
              <a:t>EPA – most common factors in good IAQ</a:t>
            </a:r>
          </a:p>
          <a:p>
            <a:pPr marL="0" indent="0">
              <a:buNone/>
            </a:pPr>
            <a:r>
              <a:rPr lang="en-US" dirty="0">
                <a:solidFill>
                  <a:srgbClr val="7F7F7F"/>
                </a:solidFill>
              </a:rPr>
              <a:t>source control, lack of mechanically supplied ventilation, proper filtration</a:t>
            </a:r>
          </a:p>
          <a:p>
            <a:pPr marL="0" indent="0">
              <a:buNone/>
            </a:pPr>
            <a:r>
              <a:rPr lang="en-US" dirty="0">
                <a:solidFill>
                  <a:srgbClr val="7F7F7F"/>
                </a:solidFill>
              </a:rPr>
              <a:t>ANSI/ASHRAE general </a:t>
            </a:r>
            <a:r>
              <a:rPr lang="en-US" dirty="0" err="1">
                <a:solidFill>
                  <a:srgbClr val="7F7F7F"/>
                </a:solidFill>
              </a:rPr>
              <a:t>recc</a:t>
            </a:r>
            <a:r>
              <a:rPr lang="en-US" dirty="0">
                <a:solidFill>
                  <a:srgbClr val="7F7F7F"/>
                </a:solidFill>
              </a:rPr>
              <a:t> for fresh outside air for schools 10 cfm/person (lower for some common areas)</a:t>
            </a:r>
          </a:p>
        </p:txBody>
      </p:sp>
    </p:spTree>
    <p:extLst>
      <p:ext uri="{BB962C8B-B14F-4D97-AF65-F5344CB8AC3E}">
        <p14:creationId xmlns:p14="http://schemas.microsoft.com/office/powerpoint/2010/main" val="416225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EAE68-204F-F5B6-22FA-9510AA686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14FAB-9905-A749-FBA2-0096E93639C7}"/>
              </a:ext>
            </a:extLst>
          </p:cNvPr>
          <p:cNvSpPr>
            <a:spLocks noGrp="1"/>
          </p:cNvSpPr>
          <p:nvPr>
            <p:ph type="title"/>
          </p:nvPr>
        </p:nvSpPr>
        <p:spPr>
          <a:xfrm>
            <a:off x="851590" y="1340000"/>
            <a:ext cx="3263209" cy="1616198"/>
          </a:xfrm>
        </p:spPr>
        <p:txBody>
          <a:bodyPr>
            <a:normAutofit/>
          </a:bodyPr>
          <a:lstStyle/>
          <a:p>
            <a:r>
              <a:rPr lang="en-US" sz="3200" dirty="0"/>
              <a:t>WATER QUALITY</a:t>
            </a:r>
          </a:p>
        </p:txBody>
      </p:sp>
      <p:sp>
        <p:nvSpPr>
          <p:cNvPr id="4" name="Text Placeholder 3">
            <a:extLst>
              <a:ext uri="{FF2B5EF4-FFF2-40B4-BE49-F238E27FC236}">
                <a16:creationId xmlns:a16="http://schemas.microsoft.com/office/drawing/2014/main" id="{A6F5FE57-534B-FE5E-6646-B289BDEE3D18}"/>
              </a:ext>
            </a:extLst>
          </p:cNvPr>
          <p:cNvSpPr>
            <a:spLocks noGrp="1"/>
          </p:cNvSpPr>
          <p:nvPr>
            <p:ph type="body" sz="half" idx="2"/>
          </p:nvPr>
        </p:nvSpPr>
        <p:spPr/>
        <p:txBody>
          <a:bodyPr>
            <a:normAutofit/>
          </a:bodyPr>
          <a:lstStyle/>
          <a:p>
            <a:r>
              <a:rPr lang="en-US" sz="3000" b="1" dirty="0"/>
              <a:t>Virginia Code § 22.1-138(C)</a:t>
            </a:r>
          </a:p>
        </p:txBody>
      </p:sp>
      <p:sp>
        <p:nvSpPr>
          <p:cNvPr id="5" name="Slide Number Placeholder 4">
            <a:extLst>
              <a:ext uri="{FF2B5EF4-FFF2-40B4-BE49-F238E27FC236}">
                <a16:creationId xmlns:a16="http://schemas.microsoft.com/office/drawing/2014/main" id="{08DAC31F-8928-70A5-E3F0-3914EF3686F7}"/>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23D32A4-7997-488F-8220-61980AF56138}" type="slidenum">
              <a:rPr kumimoji="0" lang="en-US" alt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30</a:t>
            </a:fld>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D8317AD0-D018-C29F-C497-B05ED667D6EA}"/>
              </a:ext>
            </a:extLst>
          </p:cNvPr>
          <p:cNvSpPr txBox="1"/>
          <p:nvPr/>
        </p:nvSpPr>
        <p:spPr>
          <a:xfrm>
            <a:off x="4572000" y="1536174"/>
            <a:ext cx="4495800" cy="378565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Develop and maintain a water management program for prevention of Legionnaires’ disease at each public school building in division;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Validate the water management plan at least annually;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Maintain files related to the water management program, including results of all validation and remediation activities, if any, and make such files open for review.</a:t>
            </a:r>
          </a:p>
        </p:txBody>
      </p:sp>
    </p:spTree>
    <p:extLst>
      <p:ext uri="{BB962C8B-B14F-4D97-AF65-F5344CB8AC3E}">
        <p14:creationId xmlns:p14="http://schemas.microsoft.com/office/powerpoint/2010/main" val="4194391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525A4-75FB-4264-27F4-6CAF1E64E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B014D-6108-AE87-566B-2FC1DAA921BB}"/>
              </a:ext>
            </a:extLst>
          </p:cNvPr>
          <p:cNvSpPr>
            <a:spLocks noGrp="1"/>
          </p:cNvSpPr>
          <p:nvPr>
            <p:ph type="title"/>
          </p:nvPr>
        </p:nvSpPr>
        <p:spPr>
          <a:xfrm>
            <a:off x="762000" y="1063417"/>
            <a:ext cx="6677360" cy="709865"/>
          </a:xfrm>
        </p:spPr>
        <p:txBody>
          <a:bodyPr/>
          <a:lstStyle/>
          <a:p>
            <a:r>
              <a:rPr lang="en-US" dirty="0"/>
              <a:t>LEAD </a:t>
            </a:r>
            <a:br>
              <a:rPr lang="en-US" dirty="0"/>
            </a:br>
            <a:r>
              <a:rPr lang="en-US" b="1" dirty="0">
                <a:solidFill>
                  <a:schemeClr val="accent1"/>
                </a:solidFill>
              </a:rPr>
              <a:t>Virginia Code § 22.1-135.1</a:t>
            </a:r>
            <a:br>
              <a:rPr lang="en-US" b="1" dirty="0"/>
            </a:br>
            <a:endParaRPr lang="en-US" dirty="0"/>
          </a:p>
        </p:txBody>
      </p:sp>
      <p:sp>
        <p:nvSpPr>
          <p:cNvPr id="5" name="Slide Number Placeholder 4">
            <a:extLst>
              <a:ext uri="{FF2B5EF4-FFF2-40B4-BE49-F238E27FC236}">
                <a16:creationId xmlns:a16="http://schemas.microsoft.com/office/drawing/2014/main" id="{47620192-F7DE-8E1F-5AC9-4B7664224589}"/>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23D32A4-7997-488F-8220-61980AF56138}" type="slidenum">
              <a:rPr kumimoji="0" lang="en-US" alt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31</a:t>
            </a:fld>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74F02E83-0FA4-D396-4764-1133315DDA04}"/>
              </a:ext>
            </a:extLst>
          </p:cNvPr>
          <p:cNvSpPr txBox="1"/>
          <p:nvPr/>
        </p:nvSpPr>
        <p:spPr>
          <a:xfrm>
            <a:off x="545124" y="2256371"/>
            <a:ext cx="8294076" cy="44012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Each local school board shall develop and implement a plan to test and, if necessary, remediate potable water from sources identified by the U.S. Environmental Protection Agency as high priority for testing, including bubbler-style and cooler-style drinking fountains, cafeteria or kitchen taps, classroom combination sinks and drinking fountains, and sinks known to be or visibly used for consumption. Such plan shall be consistent with guidance published by the U.S. Environmental Protection Agency or the Department of Health. The local school board shall give priority in the testing plan to schools whose school building was constructed, in whole or in part, before 1986. Each local school board shall submit such testing plan and report the results of any such test to the Department of Health. Each local school board shall take all steps necessary to notify parents if testing results indicate lead contamination that exceeds 10 parts per billion.</a:t>
            </a:r>
          </a:p>
        </p:txBody>
      </p:sp>
    </p:spTree>
    <p:extLst>
      <p:ext uri="{BB962C8B-B14F-4D97-AF65-F5344CB8AC3E}">
        <p14:creationId xmlns:p14="http://schemas.microsoft.com/office/powerpoint/2010/main" val="3086833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306C-6CA8-B240-90F2-70C1F649A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CADBE-C74F-96B4-10A5-78BA429E8BA6}"/>
              </a:ext>
            </a:extLst>
          </p:cNvPr>
          <p:cNvSpPr>
            <a:spLocks noGrp="1"/>
          </p:cNvSpPr>
          <p:nvPr>
            <p:ph type="title"/>
          </p:nvPr>
        </p:nvSpPr>
        <p:spPr/>
        <p:txBody>
          <a:bodyPr>
            <a:normAutofit/>
          </a:bodyPr>
          <a:lstStyle/>
          <a:p>
            <a:r>
              <a:rPr lang="en-US" sz="3200" dirty="0"/>
              <a:t>ASBESTOS</a:t>
            </a:r>
          </a:p>
        </p:txBody>
      </p:sp>
      <p:sp>
        <p:nvSpPr>
          <p:cNvPr id="4" name="Text Placeholder 3">
            <a:extLst>
              <a:ext uri="{FF2B5EF4-FFF2-40B4-BE49-F238E27FC236}">
                <a16:creationId xmlns:a16="http://schemas.microsoft.com/office/drawing/2014/main" id="{266B0CCA-37D2-EADD-F1B9-D4BAB1285DAC}"/>
              </a:ext>
            </a:extLst>
          </p:cNvPr>
          <p:cNvSpPr>
            <a:spLocks noGrp="1"/>
          </p:cNvSpPr>
          <p:nvPr>
            <p:ph type="body" sz="half" idx="2"/>
          </p:nvPr>
        </p:nvSpPr>
        <p:spPr>
          <a:xfrm>
            <a:off x="851590" y="3086100"/>
            <a:ext cx="3187009" cy="2451100"/>
          </a:xfrm>
        </p:spPr>
        <p:txBody>
          <a:bodyPr>
            <a:normAutofit fontScale="92500"/>
          </a:bodyPr>
          <a:lstStyle/>
          <a:p>
            <a:r>
              <a:rPr lang="en-US" sz="3000" b="1" dirty="0"/>
              <a:t>Asbestos Hazard Emergency Response Act</a:t>
            </a:r>
          </a:p>
          <a:p>
            <a:r>
              <a:rPr lang="en-US" sz="3000" b="1" dirty="0"/>
              <a:t>42 C.F.R. Part 763</a:t>
            </a:r>
          </a:p>
          <a:p>
            <a:endParaRPr lang="en-US" sz="3000" b="1" dirty="0"/>
          </a:p>
        </p:txBody>
      </p:sp>
      <p:sp>
        <p:nvSpPr>
          <p:cNvPr id="5" name="Slide Number Placeholder 4">
            <a:extLst>
              <a:ext uri="{FF2B5EF4-FFF2-40B4-BE49-F238E27FC236}">
                <a16:creationId xmlns:a16="http://schemas.microsoft.com/office/drawing/2014/main" id="{052BA480-B1CE-3548-6A5F-922CFBC8EFB8}"/>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23D32A4-7997-488F-8220-61980AF56138}" type="slidenum">
              <a:rPr kumimoji="0" lang="en-US" alt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32</a:t>
            </a:fld>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BCBEF20-DCFD-DFEB-B7EE-633BF47130E4}"/>
              </a:ext>
            </a:extLst>
          </p:cNvPr>
          <p:cNvSpPr txBox="1"/>
          <p:nvPr/>
        </p:nvSpPr>
        <p:spPr>
          <a:xfrm>
            <a:off x="4343400" y="685800"/>
            <a:ext cx="4800600" cy="624786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Inspect facilities for ACM </a:t>
            </a:r>
            <a:b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b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(initial and then once/3 years)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Prepare management (AHERA) plan (maintain and update)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Annual notification to parent, teacher, employee organizations re availability of the plan and any asbestos-related actions taken or planned in the facility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Designate a compliance person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Take action to prevent or reduce asbestos hazards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0066"/>
                </a:solidFill>
                <a:effectLst/>
                <a:uLnTx/>
                <a:uFillTx/>
                <a:latin typeface="Arial" panose="020B0604020202020204" pitchFamily="34" charset="0"/>
                <a:ea typeface="+mn-ea"/>
                <a:cs typeface="+mn-cs"/>
              </a:rPr>
              <a:t>Personnel</a:t>
            </a: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 working with asbestos must be trained and accredited (inspectors, compliance, custodians)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If removal of asbestos will occur during renovation or demolition, comply with National Emissions Standards for Hazardous Air Pollutants (NESHAP) re asbestos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941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84140-3B9A-FA99-AA69-A32B91227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AF49A-7232-02D7-7943-4BD9AEA4BCE7}"/>
              </a:ext>
            </a:extLst>
          </p:cNvPr>
          <p:cNvSpPr>
            <a:spLocks noGrp="1"/>
          </p:cNvSpPr>
          <p:nvPr>
            <p:ph type="title"/>
          </p:nvPr>
        </p:nvSpPr>
        <p:spPr>
          <a:xfrm>
            <a:off x="914400" y="1340000"/>
            <a:ext cx="3505200" cy="1616198"/>
          </a:xfrm>
        </p:spPr>
        <p:txBody>
          <a:bodyPr>
            <a:normAutofit/>
          </a:bodyPr>
          <a:lstStyle/>
          <a:p>
            <a:r>
              <a:rPr lang="en-US" sz="2800" dirty="0"/>
              <a:t>Plans for Crisis/Emergencies</a:t>
            </a:r>
          </a:p>
        </p:txBody>
      </p:sp>
      <p:sp>
        <p:nvSpPr>
          <p:cNvPr id="4" name="Text Placeholder 3">
            <a:extLst>
              <a:ext uri="{FF2B5EF4-FFF2-40B4-BE49-F238E27FC236}">
                <a16:creationId xmlns:a16="http://schemas.microsoft.com/office/drawing/2014/main" id="{43C620E6-E351-FE32-A9CB-DE8850EF47BA}"/>
              </a:ext>
            </a:extLst>
          </p:cNvPr>
          <p:cNvSpPr>
            <a:spLocks noGrp="1"/>
          </p:cNvSpPr>
          <p:nvPr>
            <p:ph type="body" sz="half" idx="2"/>
          </p:nvPr>
        </p:nvSpPr>
        <p:spPr/>
        <p:txBody>
          <a:bodyPr>
            <a:normAutofit/>
          </a:bodyPr>
          <a:lstStyle/>
          <a:p>
            <a:r>
              <a:rPr lang="en-US" sz="3000" b="1" dirty="0"/>
              <a:t>Virginia Code § 22.1-279.8</a:t>
            </a:r>
          </a:p>
        </p:txBody>
      </p:sp>
      <p:sp>
        <p:nvSpPr>
          <p:cNvPr id="5" name="Slide Number Placeholder 4">
            <a:extLst>
              <a:ext uri="{FF2B5EF4-FFF2-40B4-BE49-F238E27FC236}">
                <a16:creationId xmlns:a16="http://schemas.microsoft.com/office/drawing/2014/main" id="{C26F028E-4210-20B7-2489-E12A5F65F497}"/>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23D32A4-7997-488F-8220-61980AF56138}" type="slidenum">
              <a:rPr kumimoji="0" lang="en-US" alt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33</a:t>
            </a:fld>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1E775A01-8BB1-D57B-F521-7C0CC4843837}"/>
              </a:ext>
            </a:extLst>
          </p:cNvPr>
          <p:cNvSpPr txBox="1"/>
          <p:nvPr/>
        </p:nvSpPr>
        <p:spPr>
          <a:xfrm>
            <a:off x="4568371" y="1676400"/>
            <a:ext cx="4495800" cy="31700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Required, “to prevent, manage, and respond to a critical event or emergency, including … spills or other exposures to hazardous substances…”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Requires designation of an “Emergency Manager” for every division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784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A9B9-AA40-773F-AAA6-BBED232DC86E}"/>
              </a:ext>
            </a:extLst>
          </p:cNvPr>
          <p:cNvSpPr>
            <a:spLocks noGrp="1"/>
          </p:cNvSpPr>
          <p:nvPr>
            <p:ph type="title"/>
          </p:nvPr>
        </p:nvSpPr>
        <p:spPr>
          <a:xfrm>
            <a:off x="914400" y="1918828"/>
            <a:ext cx="3101765" cy="3020343"/>
          </a:xfrm>
        </p:spPr>
        <p:txBody>
          <a:bodyPr/>
          <a:lstStyle/>
          <a:p>
            <a:r>
              <a:rPr lang="en-US" dirty="0"/>
              <a:t>AIR QUALITY</a:t>
            </a:r>
          </a:p>
        </p:txBody>
      </p:sp>
      <p:sp>
        <p:nvSpPr>
          <p:cNvPr id="3" name="Text Placeholder 2">
            <a:extLst>
              <a:ext uri="{FF2B5EF4-FFF2-40B4-BE49-F238E27FC236}">
                <a16:creationId xmlns:a16="http://schemas.microsoft.com/office/drawing/2014/main" id="{1F0F2B62-1662-28CE-D3B1-C47E5F17A491}"/>
              </a:ext>
            </a:extLst>
          </p:cNvPr>
          <p:cNvSpPr>
            <a:spLocks noGrp="1"/>
          </p:cNvSpPr>
          <p:nvPr>
            <p:ph type="body" idx="1"/>
          </p:nvPr>
        </p:nvSpPr>
        <p:spPr>
          <a:xfrm>
            <a:off x="4724400" y="1295400"/>
            <a:ext cx="4419599" cy="5029200"/>
          </a:xfrm>
        </p:spPr>
        <p:txBody>
          <a:bodyPr/>
          <a:lstStyle/>
          <a:p>
            <a:r>
              <a:rPr lang="en-US" cap="none" dirty="0">
                <a:solidFill>
                  <a:srgbClr val="000066"/>
                </a:solidFill>
                <a:latin typeface="Arial" panose="020B0604020202020204" pitchFamily="34" charset="0"/>
                <a:cs typeface="Arial" panose="020B0604020202020204" pitchFamily="34" charset="0"/>
              </a:rPr>
              <a:t>VDOE Guidelines for School Facilities for Ventilation: must meet ASHRAE standards</a:t>
            </a:r>
          </a:p>
          <a:p>
            <a:r>
              <a:rPr lang="en-US" dirty="0">
                <a:solidFill>
                  <a:srgbClr val="7F7F7F"/>
                </a:solidFill>
              </a:rPr>
              <a:t>ANSI/ASHRAE 62.1 – adequate fresh outside air</a:t>
            </a:r>
          </a:p>
          <a:p>
            <a:r>
              <a:rPr lang="en-US" dirty="0">
                <a:solidFill>
                  <a:srgbClr val="7F7F7F"/>
                </a:solidFill>
              </a:rPr>
              <a:t>ANSI/ASHRAE 55 – acceptable temperature and RH conditions </a:t>
            </a:r>
          </a:p>
          <a:p>
            <a:r>
              <a:rPr lang="en-US" cap="none" dirty="0">
                <a:solidFill>
                  <a:srgbClr val="000066"/>
                </a:solidFill>
                <a:latin typeface="Arial" panose="020B0604020202020204" pitchFamily="34" charset="0"/>
                <a:cs typeface="Arial" panose="020B0604020202020204" pitchFamily="34" charset="0"/>
              </a:rPr>
              <a:t>Va. Code § 22.1-138.2: Each school building that was built before 2015 and that houses any classrooms for students should be equipped with at least one carbon monoxide detector</a:t>
            </a:r>
          </a:p>
        </p:txBody>
      </p:sp>
      <p:sp>
        <p:nvSpPr>
          <p:cNvPr id="4" name="Slide Number Placeholder 3">
            <a:extLst>
              <a:ext uri="{FF2B5EF4-FFF2-40B4-BE49-F238E27FC236}">
                <a16:creationId xmlns:a16="http://schemas.microsoft.com/office/drawing/2014/main" id="{9F7B7F49-84B9-04D0-E2BD-1DE0D3C89466}"/>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E493B3A-52D5-4DF8-8EC3-A7F6758AE00A}"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057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E935-3E51-3C24-E0DD-666CB29FF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551CB-8303-CE2D-69C0-5BD990D8BA36}"/>
              </a:ext>
            </a:extLst>
          </p:cNvPr>
          <p:cNvSpPr>
            <a:spLocks noGrp="1"/>
          </p:cNvSpPr>
          <p:nvPr>
            <p:ph type="title"/>
          </p:nvPr>
        </p:nvSpPr>
        <p:spPr>
          <a:xfrm>
            <a:off x="914400" y="1918828"/>
            <a:ext cx="3101765" cy="3020343"/>
          </a:xfrm>
        </p:spPr>
        <p:txBody>
          <a:bodyPr/>
          <a:lstStyle/>
          <a:p>
            <a:r>
              <a:rPr lang="en-US" dirty="0"/>
              <a:t>INDOOR AIR QUALITY</a:t>
            </a:r>
            <a:br>
              <a:rPr lang="en-US" dirty="0"/>
            </a:br>
            <a:r>
              <a:rPr lang="en-US" b="1" dirty="0">
                <a:solidFill>
                  <a:schemeClr val="accent1"/>
                </a:solidFill>
              </a:rPr>
              <a:t>Virginia Code § 22.1-141.3 </a:t>
            </a:r>
            <a:br>
              <a:rPr lang="en-US" b="1" dirty="0">
                <a:solidFill>
                  <a:schemeClr val="accent1"/>
                </a:solidFill>
              </a:rPr>
            </a:br>
            <a:r>
              <a:rPr lang="en-US" b="1" i="1" dirty="0">
                <a:solidFill>
                  <a:schemeClr val="accent1"/>
                </a:solidFill>
              </a:rPr>
              <a:t>et seq.</a:t>
            </a:r>
            <a:endParaRPr lang="en-US" b="1" dirty="0"/>
          </a:p>
        </p:txBody>
      </p:sp>
      <p:sp>
        <p:nvSpPr>
          <p:cNvPr id="3" name="Text Placeholder 2">
            <a:extLst>
              <a:ext uri="{FF2B5EF4-FFF2-40B4-BE49-F238E27FC236}">
                <a16:creationId xmlns:a16="http://schemas.microsoft.com/office/drawing/2014/main" id="{662B2EC6-01FF-D176-143E-6B8BD6388551}"/>
              </a:ext>
            </a:extLst>
          </p:cNvPr>
          <p:cNvSpPr>
            <a:spLocks noGrp="1"/>
          </p:cNvSpPr>
          <p:nvPr>
            <p:ph type="body" idx="1"/>
          </p:nvPr>
        </p:nvSpPr>
        <p:spPr>
          <a:xfrm>
            <a:off x="4724400" y="1295400"/>
            <a:ext cx="4419599" cy="5029200"/>
          </a:xfrm>
        </p:spPr>
        <p:txBody>
          <a:bodyPr>
            <a:normAutofit lnSpcReduction="10000"/>
          </a:bodyPr>
          <a:lstStyle/>
          <a:p>
            <a:r>
              <a:rPr lang="en-US" cap="none" dirty="0">
                <a:solidFill>
                  <a:srgbClr val="000066"/>
                </a:solidFill>
                <a:latin typeface="Arial" panose="020B0604020202020204" pitchFamily="34" charset="0"/>
                <a:cs typeface="Arial" panose="020B0604020202020204" pitchFamily="34" charset="0"/>
              </a:rPr>
              <a:t>141.3: scope and purpose</a:t>
            </a:r>
          </a:p>
          <a:p>
            <a:r>
              <a:rPr lang="en-US" cap="none" dirty="0">
                <a:solidFill>
                  <a:srgbClr val="000066"/>
                </a:solidFill>
                <a:latin typeface="Arial" panose="020B0604020202020204" pitchFamily="34" charset="0"/>
                <a:cs typeface="Arial" panose="020B0604020202020204" pitchFamily="34" charset="0"/>
              </a:rPr>
              <a:t>141.4: definitions</a:t>
            </a:r>
          </a:p>
          <a:p>
            <a:r>
              <a:rPr lang="en-US" cap="none" dirty="0">
                <a:solidFill>
                  <a:srgbClr val="000066"/>
                </a:solidFill>
                <a:latin typeface="Arial" panose="020B0604020202020204" pitchFamily="34" charset="0"/>
                <a:cs typeface="Arial" panose="020B0604020202020204" pitchFamily="34" charset="0"/>
              </a:rPr>
              <a:t>141.5: inspection and evaluation program of the indoor air quality in each school at least once every 4 school years; records publicly available</a:t>
            </a:r>
          </a:p>
          <a:p>
            <a:r>
              <a:rPr lang="en-US" sz="1700" dirty="0">
                <a:solidFill>
                  <a:srgbClr val="7F7F7F"/>
                </a:solidFill>
              </a:rPr>
              <a:t>Set up for a mechanical contractor or Mech PE  (not CIH) for checking </a:t>
            </a:r>
          </a:p>
          <a:p>
            <a:r>
              <a:rPr lang="en-US" sz="1600" dirty="0">
                <a:solidFill>
                  <a:srgbClr val="7F7F7F"/>
                </a:solidFill>
              </a:rPr>
              <a:t>For Facility Managers – EPA IAQ Tools for Schools a good General resource </a:t>
            </a:r>
          </a:p>
          <a:p>
            <a:r>
              <a:rPr lang="en-US" sz="1400" dirty="0">
                <a:solidFill>
                  <a:srgbClr val="7F7F7F"/>
                </a:solidFill>
              </a:rPr>
              <a:t>Available on line for free – this a more global look at IAQ but an overview of best practices to maintain good indoor the school </a:t>
            </a:r>
          </a:p>
          <a:p>
            <a:endParaRPr lang="en-US" cap="none" dirty="0">
              <a:solidFill>
                <a:srgbClr val="000066"/>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47AAC86-AB82-F81B-9BC0-E13EB96F569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E493B3A-52D5-4DF8-8EC3-A7F6758AE00A}"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257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3BB1-B612-3D21-34B3-116A5FB3C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EAD28-A2FA-A5C8-0D20-D865532BD930}"/>
              </a:ext>
            </a:extLst>
          </p:cNvPr>
          <p:cNvSpPr>
            <a:spLocks noGrp="1"/>
          </p:cNvSpPr>
          <p:nvPr>
            <p:ph type="title"/>
          </p:nvPr>
        </p:nvSpPr>
        <p:spPr>
          <a:xfrm>
            <a:off x="914400" y="1918828"/>
            <a:ext cx="3101765" cy="3020343"/>
          </a:xfrm>
        </p:spPr>
        <p:txBody>
          <a:bodyPr/>
          <a:lstStyle/>
          <a:p>
            <a:r>
              <a:rPr lang="en-US" dirty="0"/>
              <a:t>INDOOR AIR QUALITY</a:t>
            </a:r>
            <a:br>
              <a:rPr lang="en-US" dirty="0"/>
            </a:br>
            <a:r>
              <a:rPr lang="en-US" b="1" dirty="0">
                <a:solidFill>
                  <a:schemeClr val="accent1"/>
                </a:solidFill>
              </a:rPr>
              <a:t>Virginia Code § 22.1-141.5</a:t>
            </a:r>
            <a:endParaRPr lang="en-US" b="1" dirty="0"/>
          </a:p>
        </p:txBody>
      </p:sp>
      <p:sp>
        <p:nvSpPr>
          <p:cNvPr id="3" name="Text Placeholder 2">
            <a:extLst>
              <a:ext uri="{FF2B5EF4-FFF2-40B4-BE49-F238E27FC236}">
                <a16:creationId xmlns:a16="http://schemas.microsoft.com/office/drawing/2014/main" id="{6BEAD88D-B045-2852-C319-740C65E4307A}"/>
              </a:ext>
            </a:extLst>
          </p:cNvPr>
          <p:cNvSpPr>
            <a:spLocks noGrp="1"/>
          </p:cNvSpPr>
          <p:nvPr>
            <p:ph type="body" idx="1"/>
          </p:nvPr>
        </p:nvSpPr>
        <p:spPr>
          <a:xfrm>
            <a:off x="4724400" y="609600"/>
            <a:ext cx="4419599" cy="5715000"/>
          </a:xfrm>
        </p:spPr>
        <p:txBody>
          <a:bodyPr>
            <a:normAutofit fontScale="62500" lnSpcReduction="20000"/>
          </a:bodyPr>
          <a:lstStyle/>
          <a:p>
            <a:r>
              <a:rPr lang="en-US" sz="2900" cap="none" dirty="0">
                <a:latin typeface="Arial" panose="020B0604020202020204" pitchFamily="34" charset="0"/>
                <a:cs typeface="Arial" panose="020B0604020202020204" pitchFamily="34" charset="0"/>
              </a:rPr>
              <a:t>(A) </a:t>
            </a:r>
            <a:r>
              <a:rPr lang="en-US" sz="2900" cap="none" dirty="0">
                <a:solidFill>
                  <a:srgbClr val="000066"/>
                </a:solidFill>
                <a:latin typeface="Arial" panose="020B0604020202020204" pitchFamily="34" charset="0"/>
                <a:cs typeface="Arial" panose="020B0604020202020204" pitchFamily="34" charset="0"/>
              </a:rPr>
              <a:t>“review, inspection, or evaluation” of</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HVAC systems per ANSI/ASHRAE 62.1</a:t>
            </a:r>
          </a:p>
          <a:p>
            <a:r>
              <a:rPr lang="en-US" cap="none" dirty="0">
                <a:solidFill>
                  <a:srgbClr val="000066"/>
                </a:solidFill>
                <a:latin typeface="Arial" panose="020B0604020202020204" pitchFamily="34" charset="0"/>
                <a:cs typeface="Arial" panose="020B0604020202020204" pitchFamily="34" charset="0"/>
              </a:rPr>
              <a:t>Other hazards to look at (as good practice or by other statue); These include but are not limited to </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Potential for exposure to microbiological airborne particles (incl. fungi, mold, bacteria)</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Air contaminants (incl. vapors from paint, cleaning chemicals, particulates, outdoor air pollutants)</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Degree of pest infestation (incl. insects and rodents)</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Degree of pesticide usage</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Presence/plans for removal of “extremely hazardous substances” per 42 U.S.C. 11002(a)(2)</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Moisture incursion</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Overall cleanliness of facilities</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Structural elements (incl. roofing, basements, slabs)</a:t>
            </a:r>
          </a:p>
          <a:p>
            <a:pPr marL="342900" indent="-34290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Use of space, particularly areas designed to be unoccupied</a:t>
            </a:r>
          </a:p>
          <a:p>
            <a:r>
              <a:rPr lang="en-US" sz="2900" cap="none" dirty="0">
                <a:latin typeface="Arial" panose="020B0604020202020204" pitchFamily="34" charset="0"/>
                <a:cs typeface="Arial" panose="020B0604020202020204" pitchFamily="34" charset="0"/>
              </a:rPr>
              <a:t>(B) </a:t>
            </a:r>
            <a:r>
              <a:rPr lang="en-US" sz="2900" cap="none" dirty="0">
                <a:solidFill>
                  <a:srgbClr val="000066"/>
                </a:solidFill>
                <a:latin typeface="Arial" panose="020B0604020202020204" pitchFamily="34" charset="0"/>
                <a:cs typeface="Arial" panose="020B0604020202020204" pitchFamily="34" charset="0"/>
              </a:rPr>
              <a:t>Results publicly available at regularly scheduled SB meeting </a:t>
            </a:r>
            <a:r>
              <a:rPr lang="en-US" sz="2900" i="1" cap="none" dirty="0">
                <a:solidFill>
                  <a:srgbClr val="000066"/>
                </a:solidFill>
                <a:latin typeface="Arial" panose="020B0604020202020204" pitchFamily="34" charset="0"/>
                <a:cs typeface="Arial" panose="020B0604020202020204" pitchFamily="34" charset="0"/>
              </a:rPr>
              <a:t>and</a:t>
            </a:r>
            <a:r>
              <a:rPr lang="en-US" sz="2900" cap="none" dirty="0">
                <a:solidFill>
                  <a:srgbClr val="000066"/>
                </a:solidFill>
                <a:latin typeface="Arial" panose="020B0604020202020204" pitchFamily="34" charset="0"/>
                <a:cs typeface="Arial" panose="020B0604020202020204" pitchFamily="34" charset="0"/>
              </a:rPr>
              <a:t> on individual school’s website</a:t>
            </a:r>
          </a:p>
        </p:txBody>
      </p:sp>
      <p:sp>
        <p:nvSpPr>
          <p:cNvPr id="4" name="Slide Number Placeholder 3">
            <a:extLst>
              <a:ext uri="{FF2B5EF4-FFF2-40B4-BE49-F238E27FC236}">
                <a16:creationId xmlns:a16="http://schemas.microsoft.com/office/drawing/2014/main" id="{38122872-1D40-8C25-5C2F-3152FA2761CD}"/>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E493B3A-52D5-4DF8-8EC3-A7F6758AE00A}"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2706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F7FB-A1C6-262C-0C6B-719EEC502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4DF2C-1575-685C-80FB-391134F1F7D8}"/>
              </a:ext>
            </a:extLst>
          </p:cNvPr>
          <p:cNvSpPr>
            <a:spLocks noGrp="1"/>
          </p:cNvSpPr>
          <p:nvPr>
            <p:ph type="title"/>
          </p:nvPr>
        </p:nvSpPr>
        <p:spPr>
          <a:xfrm>
            <a:off x="914400" y="1918828"/>
            <a:ext cx="3101765" cy="3020343"/>
          </a:xfrm>
        </p:spPr>
        <p:txBody>
          <a:bodyPr/>
          <a:lstStyle/>
          <a:p>
            <a:r>
              <a:rPr lang="en-US" dirty="0"/>
              <a:t>INDOOR AIR QUALITY</a:t>
            </a:r>
            <a:br>
              <a:rPr lang="en-US" dirty="0"/>
            </a:br>
            <a:r>
              <a:rPr lang="en-US" b="1" dirty="0">
                <a:solidFill>
                  <a:schemeClr val="accent1"/>
                </a:solidFill>
              </a:rPr>
              <a:t>Virginia Code § 22.1-141.6</a:t>
            </a:r>
            <a:endParaRPr lang="en-US" b="1" dirty="0"/>
          </a:p>
        </p:txBody>
      </p:sp>
      <p:sp>
        <p:nvSpPr>
          <p:cNvPr id="3" name="Text Placeholder 2">
            <a:extLst>
              <a:ext uri="{FF2B5EF4-FFF2-40B4-BE49-F238E27FC236}">
                <a16:creationId xmlns:a16="http://schemas.microsoft.com/office/drawing/2014/main" id="{9F6A2D53-C409-F7CF-15E8-BF588ABCBC44}"/>
              </a:ext>
            </a:extLst>
          </p:cNvPr>
          <p:cNvSpPr>
            <a:spLocks noGrp="1"/>
          </p:cNvSpPr>
          <p:nvPr>
            <p:ph type="body" idx="1"/>
          </p:nvPr>
        </p:nvSpPr>
        <p:spPr>
          <a:xfrm>
            <a:off x="4648200" y="457200"/>
            <a:ext cx="4495799" cy="6248400"/>
          </a:xfrm>
        </p:spPr>
        <p:txBody>
          <a:bodyPr>
            <a:normAutofit fontScale="92500" lnSpcReduction="10000"/>
          </a:bodyPr>
          <a:lstStyle/>
          <a:p>
            <a:pPr marL="457200" indent="-457200">
              <a:buAutoNum type="alphaUcParenBoth"/>
            </a:pPr>
            <a:r>
              <a:rPr lang="en-US" cap="none" dirty="0">
                <a:solidFill>
                  <a:srgbClr val="000066"/>
                </a:solidFill>
                <a:latin typeface="Arial" panose="020B0604020202020204" pitchFamily="34" charset="0"/>
                <a:cs typeface="Arial" panose="020B0604020202020204" pitchFamily="34" charset="0"/>
              </a:rPr>
              <a:t>“industry-recognized </a:t>
            </a:r>
            <a:br>
              <a:rPr lang="en-US" cap="none" dirty="0">
                <a:solidFill>
                  <a:srgbClr val="000066"/>
                </a:solidFill>
                <a:latin typeface="Arial" panose="020B0604020202020204" pitchFamily="34" charset="0"/>
                <a:cs typeface="Arial" panose="020B0604020202020204" pitchFamily="34" charset="0"/>
              </a:rPr>
            </a:br>
            <a:r>
              <a:rPr lang="en-US" cap="none" dirty="0">
                <a:solidFill>
                  <a:srgbClr val="000066"/>
                </a:solidFill>
                <a:latin typeface="Arial" panose="020B0604020202020204" pitchFamily="34" charset="0"/>
                <a:cs typeface="Arial" panose="020B0604020202020204" pitchFamily="34" charset="0"/>
              </a:rPr>
              <a:t>uniform inspection and </a:t>
            </a:r>
            <a:br>
              <a:rPr lang="en-US" cap="none" dirty="0">
                <a:solidFill>
                  <a:srgbClr val="000066"/>
                </a:solidFill>
                <a:latin typeface="Arial" panose="020B0604020202020204" pitchFamily="34" charset="0"/>
                <a:cs typeface="Arial" panose="020B0604020202020204" pitchFamily="34" charset="0"/>
              </a:rPr>
            </a:br>
            <a:r>
              <a:rPr lang="en-US" cap="none" dirty="0">
                <a:solidFill>
                  <a:srgbClr val="000066"/>
                </a:solidFill>
                <a:latin typeface="Arial" panose="020B0604020202020204" pitchFamily="34" charset="0"/>
                <a:cs typeface="Arial" panose="020B0604020202020204" pitchFamily="34" charset="0"/>
              </a:rPr>
              <a:t>evaluation” of HVAC, every 4 years</a:t>
            </a:r>
          </a:p>
          <a:p>
            <a:pPr marL="742950" lvl="1" indent="-285750">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“certified testing, adjusting, and balancing technician;”</a:t>
            </a:r>
          </a:p>
          <a:p>
            <a:pPr marL="742950" lvl="1" indent="-28575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Certified industrial hygienist;</a:t>
            </a:r>
          </a:p>
          <a:p>
            <a:pPr marL="742950" lvl="1" indent="-285750">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Technician with master HVAC license from </a:t>
            </a:r>
            <a:r>
              <a:rPr lang="en-US" dirty="0" err="1">
                <a:solidFill>
                  <a:srgbClr val="000066"/>
                </a:solidFill>
                <a:latin typeface="Arial" panose="020B0604020202020204" pitchFamily="34" charset="0"/>
                <a:cs typeface="Arial" panose="020B0604020202020204" pitchFamily="34" charset="0"/>
              </a:rPr>
              <a:t>DPOR</a:t>
            </a:r>
            <a:r>
              <a:rPr lang="en-US" dirty="0">
                <a:solidFill>
                  <a:srgbClr val="000066"/>
                </a:solidFill>
                <a:latin typeface="Arial" panose="020B0604020202020204" pitchFamily="34" charset="0"/>
                <a:cs typeface="Arial" panose="020B0604020202020204" pitchFamily="34" charset="0"/>
              </a:rPr>
              <a:t>; or</a:t>
            </a:r>
          </a:p>
          <a:p>
            <a:pPr marL="742950" lvl="1" indent="-285750">
              <a:buFont typeface="Arial" panose="020B0604020202020204" pitchFamily="34" charset="0"/>
              <a:buChar char="•"/>
            </a:pPr>
            <a:r>
              <a:rPr lang="en-US" cap="none" dirty="0">
                <a:solidFill>
                  <a:srgbClr val="000066"/>
                </a:solidFill>
                <a:latin typeface="Arial" panose="020B0604020202020204" pitchFamily="34" charset="0"/>
                <a:cs typeface="Arial" panose="020B0604020202020204" pitchFamily="34" charset="0"/>
              </a:rPr>
              <a:t>M</a:t>
            </a:r>
            <a:r>
              <a:rPr lang="en-US" dirty="0">
                <a:solidFill>
                  <a:srgbClr val="000066"/>
                </a:solidFill>
                <a:latin typeface="Arial" panose="020B0604020202020204" pitchFamily="34" charset="0"/>
                <a:cs typeface="Arial" panose="020B0604020202020204" pitchFamily="34" charset="0"/>
              </a:rPr>
              <a:t>echanical engineer</a:t>
            </a:r>
          </a:p>
          <a:p>
            <a:pPr lvl="1"/>
            <a:r>
              <a:rPr lang="en-US" dirty="0">
                <a:solidFill>
                  <a:srgbClr val="000066"/>
                </a:solidFill>
                <a:latin typeface="Arial" panose="020B0604020202020204" pitchFamily="34" charset="0"/>
                <a:cs typeface="Arial" panose="020B0604020202020204" pitchFamily="34" charset="0"/>
              </a:rPr>
              <a:t>List of items to be tested/evaluated: filter efficiency, outside air delivery rate, condition/operation of ventilation system, outside/return/supply air measurements, maintenance of ventilation, CO</a:t>
            </a:r>
            <a:r>
              <a:rPr lang="en-US" baseline="-25000" dirty="0">
                <a:solidFill>
                  <a:srgbClr val="000066"/>
                </a:solidFill>
                <a:latin typeface="Arial" panose="020B0604020202020204" pitchFamily="34" charset="0"/>
                <a:cs typeface="Arial" panose="020B0604020202020204" pitchFamily="34" charset="0"/>
              </a:rPr>
              <a:t>2...</a:t>
            </a:r>
          </a:p>
          <a:p>
            <a:pPr marL="457200" indent="-457200">
              <a:buAutoNum type="alphaUcParenBoth" startAt="2"/>
            </a:pPr>
            <a:r>
              <a:rPr lang="en-US" cap="none" dirty="0">
                <a:solidFill>
                  <a:srgbClr val="000066"/>
                </a:solidFill>
                <a:latin typeface="Arial" panose="020B0604020202020204" pitchFamily="34" charset="0"/>
                <a:cs typeface="Arial" panose="020B0604020202020204" pitchFamily="34" charset="0"/>
              </a:rPr>
              <a:t>Goal: identify extent to which ventilation systems provide appropriate ventilation (ASHRAE standards)</a:t>
            </a:r>
            <a:endParaRPr lang="en-US" cap="none" baseline="-25000" dirty="0">
              <a:solidFill>
                <a:srgbClr val="000066"/>
              </a:solidFill>
              <a:latin typeface="Arial" panose="020B0604020202020204" pitchFamily="34" charset="0"/>
              <a:cs typeface="Arial" panose="020B0604020202020204" pitchFamily="34" charset="0"/>
            </a:endParaRPr>
          </a:p>
          <a:p>
            <a:pPr marL="457200" indent="-457200">
              <a:buAutoNum type="alphaUcParenBoth" startAt="2"/>
            </a:pPr>
            <a:r>
              <a:rPr lang="en-US" cap="none" dirty="0">
                <a:solidFill>
                  <a:srgbClr val="000066"/>
                </a:solidFill>
                <a:latin typeface="Arial" panose="020B0604020202020204" pitchFamily="34" charset="0"/>
                <a:cs typeface="Arial" panose="020B0604020202020204" pitchFamily="34" charset="0"/>
              </a:rPr>
              <a:t>publicly available: SB meeting and website</a:t>
            </a:r>
          </a:p>
        </p:txBody>
      </p:sp>
      <p:sp>
        <p:nvSpPr>
          <p:cNvPr id="4" name="Slide Number Placeholder 3">
            <a:extLst>
              <a:ext uri="{FF2B5EF4-FFF2-40B4-BE49-F238E27FC236}">
                <a16:creationId xmlns:a16="http://schemas.microsoft.com/office/drawing/2014/main" id="{A88A8F4F-4216-E114-0CC0-A9F673DCB702}"/>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E493B3A-52D5-4DF8-8EC3-A7F6758AE00A}"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935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IAQ Concerns in  School Buildings </a:t>
            </a:r>
          </a:p>
        </p:txBody>
      </p:sp>
      <p:sp>
        <p:nvSpPr>
          <p:cNvPr id="4" name="Content Placeholder 3"/>
          <p:cNvSpPr>
            <a:spLocks noGrp="1"/>
          </p:cNvSpPr>
          <p:nvPr>
            <p:ph sz="half" idx="1"/>
          </p:nvPr>
        </p:nvSpPr>
        <p:spPr>
          <a:xfrm>
            <a:off x="609600" y="2489199"/>
            <a:ext cx="3893820" cy="3530604"/>
          </a:xfrm>
        </p:spPr>
        <p:txBody>
          <a:bodyPr>
            <a:normAutofit/>
          </a:bodyPr>
          <a:lstStyle/>
          <a:p>
            <a:r>
              <a:rPr lang="en-US" dirty="0"/>
              <a:t># 1 Mold  - Allergies are most common effect </a:t>
            </a:r>
          </a:p>
          <a:p>
            <a:r>
              <a:rPr lang="en-US" dirty="0"/>
              <a:t>Mild transitory responses to severe chronic illness</a:t>
            </a:r>
          </a:p>
          <a:p>
            <a:r>
              <a:rPr lang="en-US" dirty="0"/>
              <a:t>Effects dependent on a variety of factors, including </a:t>
            </a:r>
          </a:p>
          <a:p>
            <a:pPr lvl="1"/>
            <a:r>
              <a:rPr lang="en-US" dirty="0"/>
              <a:t>Age</a:t>
            </a:r>
          </a:p>
          <a:p>
            <a:pPr lvl="1"/>
            <a:r>
              <a:rPr lang="en-US" dirty="0"/>
              <a:t>Health</a:t>
            </a:r>
          </a:p>
          <a:p>
            <a:pPr lvl="1"/>
            <a:r>
              <a:rPr lang="en-US" dirty="0"/>
              <a:t>Individual sensitivity</a:t>
            </a:r>
          </a:p>
          <a:p>
            <a:pPr lvl="1"/>
            <a:r>
              <a:rPr lang="en-US" dirty="0"/>
              <a:t>Genetic predisposition</a:t>
            </a:r>
          </a:p>
        </p:txBody>
      </p:sp>
      <p:sp>
        <p:nvSpPr>
          <p:cNvPr id="5" name="Content Placeholder 4"/>
          <p:cNvSpPr>
            <a:spLocks noGrp="1"/>
          </p:cNvSpPr>
          <p:nvPr>
            <p:ph sz="half" idx="2"/>
          </p:nvPr>
        </p:nvSpPr>
        <p:spPr>
          <a:xfrm>
            <a:off x="4640580" y="2489199"/>
            <a:ext cx="3893820" cy="3530601"/>
          </a:xfrm>
        </p:spPr>
        <p:txBody>
          <a:bodyPr>
            <a:normAutofit/>
          </a:bodyPr>
          <a:lstStyle/>
          <a:p>
            <a:pPr marL="0" indent="0">
              <a:buNone/>
            </a:pPr>
            <a:r>
              <a:rPr lang="en-US" dirty="0"/>
              <a:t>#2 Poor Ventilation – lack of fresh outside air;</a:t>
            </a:r>
          </a:p>
          <a:p>
            <a:pPr marL="0" indent="0">
              <a:buNone/>
            </a:pPr>
            <a:r>
              <a:rPr lang="en-US" dirty="0"/>
              <a:t>CO2 &gt; 1000 ppm – general guideline </a:t>
            </a:r>
          </a:p>
          <a:p>
            <a:pPr marL="0" indent="0">
              <a:buNone/>
            </a:pPr>
            <a:r>
              <a:rPr lang="en-US" dirty="0"/>
              <a:t>Elevated CO2 – GENALLY Not an immediate health hazard; these conditions may be indicative of the buildup of a variety of indoor contaminants that can cause discomfort in some individuals.</a:t>
            </a:r>
          </a:p>
          <a:p>
            <a:pPr marL="0" indent="0">
              <a:buNone/>
            </a:pPr>
            <a:endParaRPr lang="en-US" dirty="0"/>
          </a:p>
        </p:txBody>
      </p:sp>
    </p:spTree>
    <p:extLst>
      <p:ext uri="{BB962C8B-B14F-4D97-AF65-F5344CB8AC3E}">
        <p14:creationId xmlns:p14="http://schemas.microsoft.com/office/powerpoint/2010/main" val="168816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so common </a:t>
            </a:r>
          </a:p>
        </p:txBody>
      </p:sp>
      <p:sp>
        <p:nvSpPr>
          <p:cNvPr id="3" name="Content Placeholder 2"/>
          <p:cNvSpPr>
            <a:spLocks noGrp="1"/>
          </p:cNvSpPr>
          <p:nvPr>
            <p:ph idx="1"/>
          </p:nvPr>
        </p:nvSpPr>
        <p:spPr>
          <a:xfrm>
            <a:off x="457200" y="2209800"/>
            <a:ext cx="4572000" cy="4724400"/>
          </a:xfrm>
        </p:spPr>
        <p:txBody>
          <a:bodyPr>
            <a:normAutofit/>
          </a:bodyPr>
          <a:lstStyle/>
          <a:p>
            <a:r>
              <a:rPr lang="en-US" dirty="0"/>
              <a:t>Mystery odors / sensitive individuals  </a:t>
            </a:r>
          </a:p>
          <a:p>
            <a:r>
              <a:rPr lang="en-US" dirty="0"/>
              <a:t>VOC, Particulate</a:t>
            </a:r>
          </a:p>
          <a:p>
            <a:r>
              <a:rPr lang="en-US" dirty="0"/>
              <a:t>CO</a:t>
            </a:r>
          </a:p>
          <a:p>
            <a:r>
              <a:rPr lang="en-US" dirty="0"/>
              <a:t>Bacteria </a:t>
            </a:r>
          </a:p>
          <a:p>
            <a:r>
              <a:rPr lang="en-US" dirty="0"/>
              <a:t>Sewage odors ‘ dry traps</a:t>
            </a:r>
          </a:p>
          <a:p>
            <a:r>
              <a:rPr lang="en-US" dirty="0"/>
              <a:t>Dirty sock syndrome/HVAC system  </a:t>
            </a:r>
          </a:p>
        </p:txBody>
      </p:sp>
    </p:spTree>
    <p:extLst>
      <p:ext uri="{BB962C8B-B14F-4D97-AF65-F5344CB8AC3E}">
        <p14:creationId xmlns:p14="http://schemas.microsoft.com/office/powerpoint/2010/main" val="8936360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Ion Boardroom">
  <a:themeElements>
    <a:clrScheme name="Custom 18">
      <a:dk1>
        <a:sysClr val="windowText" lastClr="000000"/>
      </a:dk1>
      <a:lt1>
        <a:sysClr val="window" lastClr="FFFFFF"/>
      </a:lt1>
      <a:dk2>
        <a:srgbClr val="0A3F60"/>
      </a:dk2>
      <a:lt2>
        <a:srgbClr val="EBEBEB"/>
      </a:lt2>
      <a:accent1>
        <a:srgbClr val="EF7A24"/>
      </a:accent1>
      <a:accent2>
        <a:srgbClr val="E6C133"/>
      </a:accent2>
      <a:accent3>
        <a:srgbClr val="EF7A24"/>
      </a:accent3>
      <a:accent4>
        <a:srgbClr val="0E5580"/>
      </a:accent4>
      <a:accent5>
        <a:srgbClr val="0A3F60"/>
      </a:accent5>
      <a:accent6>
        <a:srgbClr val="C0590E"/>
      </a:accent6>
      <a:hlink>
        <a:srgbClr val="803B09"/>
      </a:hlink>
      <a:folHlink>
        <a:srgbClr val="F5AF7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17391</TotalTime>
  <Words>4683</Words>
  <Application>Microsoft Office PowerPoint</Application>
  <PresentationFormat>On-screen Show (4:3)</PresentationFormat>
  <Paragraphs>483</Paragraphs>
  <Slides>33</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Calibri Light</vt:lpstr>
      <vt:lpstr>Century Gothic</vt:lpstr>
      <vt:lpstr>Georgia Pro Cond Light</vt:lpstr>
      <vt:lpstr>Times New Roman</vt:lpstr>
      <vt:lpstr>Wingdings</vt:lpstr>
      <vt:lpstr>Wingdings 2</vt:lpstr>
      <vt:lpstr>Wingdings 3</vt:lpstr>
      <vt:lpstr>HDOfficeLightV0</vt:lpstr>
      <vt:lpstr>Ion Boardroom</vt:lpstr>
      <vt:lpstr>WHEN GOOD BUILDINGS GO BAD </vt:lpstr>
      <vt:lpstr>Common Environmental Issues for Schools (review)</vt:lpstr>
      <vt:lpstr>New Virginia Regulation IAQ</vt:lpstr>
      <vt:lpstr>AIR QUALITY</vt:lpstr>
      <vt:lpstr>INDOOR AIR QUALITY Virginia Code § 22.1-141.3  et seq.</vt:lpstr>
      <vt:lpstr>INDOOR AIR QUALITY Virginia Code § 22.1-141.5</vt:lpstr>
      <vt:lpstr>INDOOR AIR QUALITY Virginia Code § 22.1-141.6</vt:lpstr>
      <vt:lpstr>Common IAQ Concerns in  School Buildings </vt:lpstr>
      <vt:lpstr>Not so common </vt:lpstr>
      <vt:lpstr>Aging Buildings and Environmental Concerns Legal Requirements and Enforcement</vt:lpstr>
      <vt:lpstr>OSHA Regulations</vt:lpstr>
      <vt:lpstr>Administrative Enforcement</vt:lpstr>
      <vt:lpstr>Complaint-driven Investigation</vt:lpstr>
      <vt:lpstr>Employee Protections against Retaliation Virginia Code § 40.1-51.2:1</vt:lpstr>
      <vt:lpstr>Notice of Citation</vt:lpstr>
      <vt:lpstr>Contest</vt:lpstr>
      <vt:lpstr>Informal Conference</vt:lpstr>
      <vt:lpstr>Categories of Citation</vt:lpstr>
      <vt:lpstr>Penalty Adjustment Factors</vt:lpstr>
      <vt:lpstr>Agree</vt:lpstr>
      <vt:lpstr>Failure to Settle</vt:lpstr>
      <vt:lpstr>Failure to Contest</vt:lpstr>
      <vt:lpstr>Private Rights of Action</vt:lpstr>
      <vt:lpstr>Private/Personal Injury Claims</vt:lpstr>
      <vt:lpstr>Non-Retaliation/Whistleblower Protections</vt:lpstr>
      <vt:lpstr>Questions? </vt:lpstr>
      <vt:lpstr>Sample of School-Specific Statutes/Regulations</vt:lpstr>
      <vt:lpstr>RADON</vt:lpstr>
      <vt:lpstr>MOLD</vt:lpstr>
      <vt:lpstr>WATER QUALITY</vt:lpstr>
      <vt:lpstr>LEAD  Virginia Code § 22.1-135.1 </vt:lpstr>
      <vt:lpstr>ASBESTOS</vt:lpstr>
      <vt:lpstr>Plans for Crisis/Emergencies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Title IX into Play</dc:title>
  <dc:creator>Mandi M. Smith</dc:creator>
  <cp:lastModifiedBy>Chris J. Chapman, CIH</cp:lastModifiedBy>
  <cp:revision>66</cp:revision>
  <cp:lastPrinted>2025-09-22T15:38:52Z</cp:lastPrinted>
  <dcterms:created xsi:type="dcterms:W3CDTF">2020-12-08T22:14:49Z</dcterms:created>
  <dcterms:modified xsi:type="dcterms:W3CDTF">2025-10-22T17:47:23Z</dcterms:modified>
</cp:coreProperties>
</file>